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91" r:id="rId2"/>
  </p:sldMasterIdLst>
  <p:notesMasterIdLst>
    <p:notesMasterId r:id="rId20"/>
  </p:notesMasterIdLst>
  <p:sldIdLst>
    <p:sldId id="256" r:id="rId3"/>
    <p:sldId id="257" r:id="rId4"/>
    <p:sldId id="259" r:id="rId5"/>
    <p:sldId id="268" r:id="rId6"/>
    <p:sldId id="269" r:id="rId7"/>
    <p:sldId id="270" r:id="rId8"/>
    <p:sldId id="271" r:id="rId9"/>
    <p:sldId id="266" r:id="rId10"/>
    <p:sldId id="273" r:id="rId11"/>
    <p:sldId id="274" r:id="rId12"/>
    <p:sldId id="275" r:id="rId13"/>
    <p:sldId id="276" r:id="rId14"/>
    <p:sldId id="277" r:id="rId15"/>
    <p:sldId id="278" r:id="rId16"/>
    <p:sldId id="279" r:id="rId17"/>
    <p:sldId id="264" r:id="rId18"/>
    <p:sldId id="263" r:id="rId19"/>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5687" autoAdjust="0"/>
  </p:normalViewPr>
  <p:slideViewPr>
    <p:cSldViewPr snapToGrid="0">
      <p:cViewPr varScale="1">
        <p:scale>
          <a:sx n="74" d="100"/>
          <a:sy n="74" d="100"/>
        </p:scale>
        <p:origin x="6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13586-3CB8-41C3-B4CD-5F29539994DF}" type="datetimeFigureOut">
              <a:rPr lang="en-GB" smtClean="0"/>
              <a:t>18/04/2024</a:t>
            </a:fld>
            <a:endParaRPr lang="en-GB"/>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56C0F-3A8C-4802-8B0F-37241EEA11F0}" type="slidenum">
              <a:rPr lang="en-GB" smtClean="0"/>
              <a:t>‹#›</a:t>
            </a:fld>
            <a:endParaRPr lang="en-GB"/>
          </a:p>
        </p:txBody>
      </p:sp>
    </p:spTree>
    <p:extLst>
      <p:ext uri="{BB962C8B-B14F-4D97-AF65-F5344CB8AC3E}">
        <p14:creationId xmlns:p14="http://schemas.microsoft.com/office/powerpoint/2010/main" val="128537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Title</a:t>
            </a:r>
            <a:r>
              <a:rPr lang="hu-HU" dirty="0" smtClean="0"/>
              <a:t> </a:t>
            </a:r>
            <a:r>
              <a:rPr lang="hu-HU" dirty="0" err="1" smtClean="0"/>
              <a:t>slide</a:t>
            </a:r>
            <a:r>
              <a:rPr lang="hu-HU" baseline="0" dirty="0" smtClean="0"/>
              <a:t> </a:t>
            </a:r>
            <a:r>
              <a:rPr lang="hu-HU" baseline="0" dirty="0" err="1" smtClean="0"/>
              <a:t>should</a:t>
            </a:r>
            <a:r>
              <a:rPr lang="hu-HU" baseline="0" dirty="0" smtClean="0"/>
              <a:t> </a:t>
            </a:r>
            <a:r>
              <a:rPr lang="hu-HU" baseline="0" dirty="0" err="1" smtClean="0"/>
              <a:t>include</a:t>
            </a:r>
            <a:r>
              <a:rPr lang="hu-HU" baseline="0" dirty="0" smtClean="0"/>
              <a:t> </a:t>
            </a:r>
            <a:r>
              <a:rPr lang="hu-HU" baseline="0" dirty="0" err="1" smtClean="0"/>
              <a:t>the</a:t>
            </a:r>
            <a:r>
              <a:rPr lang="hu-HU" baseline="0" dirty="0" smtClean="0"/>
              <a:t> </a:t>
            </a:r>
            <a:r>
              <a:rPr lang="hu-HU" baseline="0" dirty="0" err="1" smtClean="0"/>
              <a:t>title</a:t>
            </a:r>
            <a:r>
              <a:rPr lang="hu-HU" baseline="0" dirty="0" smtClean="0"/>
              <a:t> of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the</a:t>
            </a:r>
            <a:r>
              <a:rPr lang="hu-HU" baseline="0" dirty="0" smtClean="0"/>
              <a:t> </a:t>
            </a:r>
            <a:r>
              <a:rPr lang="hu-HU" baseline="0" dirty="0" err="1" smtClean="0"/>
              <a:t>presenter’s</a:t>
            </a:r>
            <a:r>
              <a:rPr lang="hu-HU" baseline="0" dirty="0" smtClean="0"/>
              <a:t> </a:t>
            </a:r>
            <a:r>
              <a:rPr lang="hu-HU" baseline="0" dirty="0" err="1" smtClean="0"/>
              <a:t>name</a:t>
            </a:r>
            <a:r>
              <a:rPr lang="hu-HU" baseline="0" dirty="0" smtClean="0"/>
              <a:t>, </a:t>
            </a:r>
            <a:r>
              <a:rPr lang="hu-HU" baseline="0" dirty="0" err="1" smtClean="0"/>
              <a:t>the</a:t>
            </a:r>
            <a:r>
              <a:rPr lang="hu-HU" baseline="0" dirty="0" smtClean="0"/>
              <a:t> </a:t>
            </a:r>
            <a:r>
              <a:rPr lang="hu-HU" baseline="0" dirty="0" err="1" smtClean="0"/>
              <a:t>date</a:t>
            </a:r>
            <a:r>
              <a:rPr lang="hu-HU" baseline="0" dirty="0" smtClean="0"/>
              <a:t>, </a:t>
            </a:r>
            <a:r>
              <a:rPr lang="hu-HU" baseline="0" dirty="0" err="1" smtClean="0"/>
              <a:t>place</a:t>
            </a:r>
            <a:r>
              <a:rPr lang="hu-HU" baseline="0" dirty="0" smtClean="0"/>
              <a:t> and </a:t>
            </a:r>
            <a:r>
              <a:rPr lang="hu-HU" baseline="0" dirty="0" err="1" smtClean="0"/>
              <a:t>name</a:t>
            </a:r>
            <a:r>
              <a:rPr lang="hu-HU" baseline="0" dirty="0" smtClean="0"/>
              <a:t> of </a:t>
            </a:r>
            <a:r>
              <a:rPr lang="hu-HU" baseline="0" dirty="0" err="1" smtClean="0"/>
              <a:t>the</a:t>
            </a:r>
            <a:r>
              <a:rPr lang="hu-HU" baseline="0" dirty="0" smtClean="0"/>
              <a:t> </a:t>
            </a:r>
            <a:r>
              <a:rPr lang="hu-HU" baseline="0" dirty="0" err="1" smtClean="0"/>
              <a:t>event</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a:t>
            </a:fld>
            <a:endParaRPr lang="en-GB"/>
          </a:p>
        </p:txBody>
      </p:sp>
    </p:spTree>
    <p:extLst>
      <p:ext uri="{BB962C8B-B14F-4D97-AF65-F5344CB8AC3E}">
        <p14:creationId xmlns:p14="http://schemas.microsoft.com/office/powerpoint/2010/main" val="285122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10</a:t>
            </a:fld>
            <a:endParaRPr lang="en-GB"/>
          </a:p>
        </p:txBody>
      </p:sp>
    </p:spTree>
    <p:extLst>
      <p:ext uri="{BB962C8B-B14F-4D97-AF65-F5344CB8AC3E}">
        <p14:creationId xmlns:p14="http://schemas.microsoft.com/office/powerpoint/2010/main" val="356379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11</a:t>
            </a:fld>
            <a:endParaRPr lang="en-GB"/>
          </a:p>
        </p:txBody>
      </p:sp>
    </p:spTree>
    <p:extLst>
      <p:ext uri="{BB962C8B-B14F-4D97-AF65-F5344CB8AC3E}">
        <p14:creationId xmlns:p14="http://schemas.microsoft.com/office/powerpoint/2010/main" val="326370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12</a:t>
            </a:fld>
            <a:endParaRPr lang="en-GB"/>
          </a:p>
        </p:txBody>
      </p:sp>
    </p:spTree>
    <p:extLst>
      <p:ext uri="{BB962C8B-B14F-4D97-AF65-F5344CB8AC3E}">
        <p14:creationId xmlns:p14="http://schemas.microsoft.com/office/powerpoint/2010/main" val="256537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13</a:t>
            </a:fld>
            <a:endParaRPr lang="en-GB"/>
          </a:p>
        </p:txBody>
      </p:sp>
    </p:spTree>
    <p:extLst>
      <p:ext uri="{BB962C8B-B14F-4D97-AF65-F5344CB8AC3E}">
        <p14:creationId xmlns:p14="http://schemas.microsoft.com/office/powerpoint/2010/main" val="285627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14</a:t>
            </a:fld>
            <a:endParaRPr lang="en-GB"/>
          </a:p>
        </p:txBody>
      </p:sp>
    </p:spTree>
    <p:extLst>
      <p:ext uri="{BB962C8B-B14F-4D97-AF65-F5344CB8AC3E}">
        <p14:creationId xmlns:p14="http://schemas.microsoft.com/office/powerpoint/2010/main" val="748076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15</a:t>
            </a:fld>
            <a:endParaRPr lang="en-GB"/>
          </a:p>
        </p:txBody>
      </p:sp>
    </p:spTree>
    <p:extLst>
      <p:ext uri="{BB962C8B-B14F-4D97-AF65-F5344CB8AC3E}">
        <p14:creationId xmlns:p14="http://schemas.microsoft.com/office/powerpoint/2010/main" val="3718104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Content</a:t>
            </a:r>
            <a:r>
              <a:rPr lang="hu-HU" dirty="0" smtClean="0"/>
              <a:t> </a:t>
            </a:r>
            <a:r>
              <a:rPr lang="hu-HU" dirty="0" err="1" smtClean="0"/>
              <a:t>slide</a:t>
            </a:r>
            <a:r>
              <a:rPr lang="hu-HU" dirty="0" smtClean="0"/>
              <a:t> </a:t>
            </a:r>
            <a:r>
              <a:rPr lang="hu-HU" dirty="0" err="1" smtClean="0"/>
              <a:t>used</a:t>
            </a:r>
            <a:r>
              <a:rPr lang="hu-HU" dirty="0" smtClean="0"/>
              <a:t> </a:t>
            </a:r>
            <a:r>
              <a:rPr lang="hu-HU" dirty="0" err="1" smtClean="0"/>
              <a:t>for</a:t>
            </a:r>
            <a:r>
              <a:rPr lang="hu-HU" dirty="0" smtClean="0"/>
              <a:t> </a:t>
            </a:r>
            <a:r>
              <a:rPr lang="hu-HU" dirty="0" err="1" smtClean="0"/>
              <a:t>presenting</a:t>
            </a:r>
            <a:r>
              <a:rPr lang="hu-HU" dirty="0" smtClean="0"/>
              <a:t> </a:t>
            </a:r>
            <a:r>
              <a:rPr lang="hu-HU" dirty="0" err="1" smtClean="0"/>
              <a:t>information</a:t>
            </a:r>
            <a:r>
              <a:rPr lang="hu-HU" dirty="0" smtClean="0"/>
              <a:t>.</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16</a:t>
            </a:fld>
            <a:endParaRPr lang="en-GB"/>
          </a:p>
        </p:txBody>
      </p:sp>
    </p:spTree>
    <p:extLst>
      <p:ext uri="{BB962C8B-B14F-4D97-AF65-F5344CB8AC3E}">
        <p14:creationId xmlns:p14="http://schemas.microsoft.com/office/powerpoint/2010/main" val="2729078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Thank</a:t>
            </a:r>
            <a:r>
              <a:rPr lang="hu-HU" baseline="0" dirty="0" smtClean="0"/>
              <a:t> </a:t>
            </a:r>
            <a:r>
              <a:rPr lang="hu-HU" baseline="0" dirty="0" err="1" smtClean="0"/>
              <a:t>you</a:t>
            </a:r>
            <a:r>
              <a:rPr lang="hu-HU" baseline="0" dirty="0" smtClean="0"/>
              <a:t> </a:t>
            </a:r>
            <a:r>
              <a:rPr lang="hu-HU" baseline="0" dirty="0" err="1" smtClean="0"/>
              <a:t>slide</a:t>
            </a:r>
            <a:r>
              <a:rPr lang="hu-HU" baseline="0" dirty="0" smtClean="0"/>
              <a:t> </a:t>
            </a:r>
            <a:r>
              <a:rPr lang="hu-HU" baseline="0" dirty="0" err="1" smtClean="0"/>
              <a:t>including</a:t>
            </a:r>
            <a:r>
              <a:rPr lang="hu-HU" baseline="0" dirty="0" smtClean="0"/>
              <a:t> </a:t>
            </a:r>
            <a:r>
              <a:rPr lang="hu-HU" baseline="0" dirty="0" err="1" smtClean="0"/>
              <a:t>the</a:t>
            </a:r>
            <a:r>
              <a:rPr lang="hu-HU" baseline="0" dirty="0" smtClean="0"/>
              <a:t> </a:t>
            </a:r>
            <a:r>
              <a:rPr lang="hu-HU" baseline="0" dirty="0" err="1" smtClean="0"/>
              <a:t>the</a:t>
            </a:r>
            <a:r>
              <a:rPr lang="hu-HU" baseline="0" dirty="0" smtClean="0"/>
              <a:t> </a:t>
            </a:r>
            <a:r>
              <a:rPr lang="hu-HU" baseline="0" dirty="0" err="1" smtClean="0"/>
              <a:t>contact</a:t>
            </a:r>
            <a:r>
              <a:rPr lang="hu-HU" baseline="0" dirty="0" smtClean="0"/>
              <a:t> </a:t>
            </a:r>
            <a:r>
              <a:rPr lang="hu-HU" baseline="0" dirty="0" err="1" smtClean="0"/>
              <a:t>information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17</a:t>
            </a:fld>
            <a:endParaRPr lang="en-GB"/>
          </a:p>
        </p:txBody>
      </p:sp>
    </p:spTree>
    <p:extLst>
      <p:ext uri="{BB962C8B-B14F-4D97-AF65-F5344CB8AC3E}">
        <p14:creationId xmlns:p14="http://schemas.microsoft.com/office/powerpoint/2010/main" val="280475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Agenda </a:t>
            </a:r>
            <a:r>
              <a:rPr lang="hu-HU" dirty="0" err="1" smtClean="0"/>
              <a:t>slide</a:t>
            </a:r>
            <a:r>
              <a:rPr lang="hu-HU" baseline="0" dirty="0" smtClean="0"/>
              <a:t> </a:t>
            </a:r>
            <a:r>
              <a:rPr lang="hu-HU" baseline="0" dirty="0" err="1" smtClean="0"/>
              <a:t>should</a:t>
            </a:r>
            <a:r>
              <a:rPr lang="hu-HU" baseline="0" dirty="0" smtClean="0"/>
              <a:t> </a:t>
            </a:r>
            <a:r>
              <a:rPr lang="hu-HU" baseline="0" dirty="0" err="1" smtClean="0"/>
              <a:t>outline</a:t>
            </a:r>
            <a:r>
              <a:rPr lang="hu-HU" baseline="0" dirty="0" smtClean="0"/>
              <a:t> </a:t>
            </a:r>
            <a:r>
              <a:rPr lang="hu-HU" baseline="0" dirty="0" err="1" smtClean="0"/>
              <a:t>the</a:t>
            </a:r>
            <a:r>
              <a:rPr lang="hu-HU" baseline="0" dirty="0" smtClean="0"/>
              <a:t> </a:t>
            </a:r>
            <a:r>
              <a:rPr lang="hu-HU" baseline="0" dirty="0" err="1" smtClean="0"/>
              <a:t>structure</a:t>
            </a:r>
            <a:r>
              <a:rPr lang="hu-HU" baseline="0" dirty="0" smtClean="0"/>
              <a:t> of </a:t>
            </a:r>
            <a:r>
              <a:rPr lang="hu-HU" baseline="0" dirty="0" err="1" smtClean="0"/>
              <a:t>the</a:t>
            </a:r>
            <a:r>
              <a:rPr lang="hu-HU" baseline="0" dirty="0" smtClean="0"/>
              <a:t> </a:t>
            </a:r>
            <a:r>
              <a:rPr lang="hu-HU" baseline="0" dirty="0" err="1" smtClean="0"/>
              <a:t>presentation</a:t>
            </a:r>
            <a:r>
              <a:rPr lang="hu-HU" baseline="0" dirty="0" smtClean="0"/>
              <a:t> and </a:t>
            </a:r>
            <a:r>
              <a:rPr lang="hu-HU" baseline="0" dirty="0" err="1" smtClean="0"/>
              <a:t>provide</a:t>
            </a:r>
            <a:r>
              <a:rPr lang="hu-HU" baseline="0" dirty="0" smtClean="0"/>
              <a:t> an </a:t>
            </a:r>
            <a:r>
              <a:rPr lang="hu-HU" baseline="0" dirty="0" err="1" smtClean="0"/>
              <a:t>overview</a:t>
            </a:r>
            <a:r>
              <a:rPr lang="hu-HU" baseline="0" dirty="0" smtClean="0"/>
              <a:t> of </a:t>
            </a:r>
            <a:r>
              <a:rPr lang="hu-HU" baseline="0" dirty="0" err="1" smtClean="0"/>
              <a:t>the</a:t>
            </a:r>
            <a:r>
              <a:rPr lang="hu-HU" baseline="0" dirty="0" smtClean="0"/>
              <a:t> </a:t>
            </a:r>
            <a:r>
              <a:rPr lang="hu-HU" baseline="0" dirty="0" err="1" smtClean="0"/>
              <a:t>topics</a:t>
            </a:r>
            <a:r>
              <a:rPr lang="hu-HU" baseline="0" dirty="0" smtClean="0"/>
              <a:t> </a:t>
            </a:r>
            <a:r>
              <a:rPr lang="hu-HU" baseline="0" dirty="0" err="1" smtClean="0"/>
              <a:t>or</a:t>
            </a:r>
            <a:r>
              <a:rPr lang="hu-HU" baseline="0" dirty="0" smtClean="0"/>
              <a:t> </a:t>
            </a:r>
            <a:r>
              <a:rPr lang="hu-HU" baseline="0" dirty="0" err="1" smtClean="0"/>
              <a:t>sections</a:t>
            </a:r>
            <a:r>
              <a:rPr lang="hu-HU" baseline="0" dirty="0" smtClean="0"/>
              <a:t> </a:t>
            </a:r>
            <a:r>
              <a:rPr lang="hu-HU" baseline="0" dirty="0" err="1" smtClean="0"/>
              <a:t>that</a:t>
            </a:r>
            <a:r>
              <a:rPr lang="hu-HU" baseline="0" dirty="0" smtClean="0"/>
              <a:t> </a:t>
            </a:r>
            <a:r>
              <a:rPr lang="hu-HU" baseline="0" dirty="0" err="1" smtClean="0"/>
              <a:t>will</a:t>
            </a:r>
            <a:r>
              <a:rPr lang="hu-HU" baseline="0" dirty="0" smtClean="0"/>
              <a:t> be </a:t>
            </a:r>
            <a:r>
              <a:rPr lang="hu-HU" baseline="0" dirty="0" err="1" smtClean="0"/>
              <a:t>covered</a:t>
            </a:r>
            <a:r>
              <a:rPr lang="hu-HU" baseline="0" dirty="0" smtClean="0"/>
              <a:t>.</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2</a:t>
            </a:fld>
            <a:endParaRPr lang="en-GB"/>
          </a:p>
        </p:txBody>
      </p:sp>
    </p:spTree>
    <p:extLst>
      <p:ext uri="{BB962C8B-B14F-4D97-AF65-F5344CB8AC3E}">
        <p14:creationId xmlns:p14="http://schemas.microsoft.com/office/powerpoint/2010/main" val="176390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3</a:t>
            </a:fld>
            <a:endParaRPr lang="en-GB"/>
          </a:p>
        </p:txBody>
      </p:sp>
    </p:spTree>
    <p:extLst>
      <p:ext uri="{BB962C8B-B14F-4D97-AF65-F5344CB8AC3E}">
        <p14:creationId xmlns:p14="http://schemas.microsoft.com/office/powerpoint/2010/main" val="281859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4</a:t>
            </a:fld>
            <a:endParaRPr lang="en-GB"/>
          </a:p>
        </p:txBody>
      </p:sp>
    </p:spTree>
    <p:extLst>
      <p:ext uri="{BB962C8B-B14F-4D97-AF65-F5344CB8AC3E}">
        <p14:creationId xmlns:p14="http://schemas.microsoft.com/office/powerpoint/2010/main" val="3547170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5</a:t>
            </a:fld>
            <a:endParaRPr lang="en-GB"/>
          </a:p>
        </p:txBody>
      </p:sp>
    </p:spTree>
    <p:extLst>
      <p:ext uri="{BB962C8B-B14F-4D97-AF65-F5344CB8AC3E}">
        <p14:creationId xmlns:p14="http://schemas.microsoft.com/office/powerpoint/2010/main" val="134030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6</a:t>
            </a:fld>
            <a:endParaRPr lang="en-GB"/>
          </a:p>
        </p:txBody>
      </p:sp>
    </p:spTree>
    <p:extLst>
      <p:ext uri="{BB962C8B-B14F-4D97-AF65-F5344CB8AC3E}">
        <p14:creationId xmlns:p14="http://schemas.microsoft.com/office/powerpoint/2010/main" val="95187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7</a:t>
            </a:fld>
            <a:endParaRPr lang="en-GB"/>
          </a:p>
        </p:txBody>
      </p:sp>
    </p:spTree>
    <p:extLst>
      <p:ext uri="{BB962C8B-B14F-4D97-AF65-F5344CB8AC3E}">
        <p14:creationId xmlns:p14="http://schemas.microsoft.com/office/powerpoint/2010/main" val="1365042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Section</a:t>
            </a:r>
            <a:r>
              <a:rPr lang="hu-HU" dirty="0" smtClean="0"/>
              <a:t> </a:t>
            </a:r>
            <a:r>
              <a:rPr lang="hu-HU" dirty="0" err="1" smtClean="0"/>
              <a:t>header</a:t>
            </a:r>
            <a:r>
              <a:rPr lang="hu-HU" baseline="0" dirty="0" smtClean="0"/>
              <a:t> </a:t>
            </a:r>
            <a:r>
              <a:rPr lang="hu-HU" baseline="0" dirty="0" err="1" smtClean="0"/>
              <a:t>slide</a:t>
            </a:r>
            <a:r>
              <a:rPr lang="hu-HU" baseline="0" dirty="0" smtClean="0"/>
              <a:t> is </a:t>
            </a:r>
            <a:r>
              <a:rPr lang="hu-HU" baseline="0" dirty="0" err="1" smtClean="0"/>
              <a:t>used</a:t>
            </a:r>
            <a:r>
              <a:rPr lang="hu-HU" baseline="0" dirty="0" smtClean="0"/>
              <a:t> </a:t>
            </a:r>
            <a:r>
              <a:rPr lang="hu-HU" baseline="0" dirty="0" err="1" smtClean="0"/>
              <a:t>to</a:t>
            </a:r>
            <a:r>
              <a:rPr lang="hu-HU" baseline="0" dirty="0" smtClean="0"/>
              <a:t> </a:t>
            </a:r>
            <a:r>
              <a:rPr lang="hu-HU" baseline="0" dirty="0" err="1" smtClean="0"/>
              <a:t>introduce</a:t>
            </a:r>
            <a:r>
              <a:rPr lang="hu-HU" baseline="0" dirty="0" smtClean="0"/>
              <a:t> </a:t>
            </a:r>
            <a:r>
              <a:rPr lang="hu-HU" baseline="0" dirty="0" err="1" smtClean="0"/>
              <a:t>new</a:t>
            </a:r>
            <a:r>
              <a:rPr lang="hu-HU" baseline="0" dirty="0" smtClean="0"/>
              <a:t> </a:t>
            </a:r>
            <a:r>
              <a:rPr lang="hu-HU" baseline="0" dirty="0" err="1" smtClean="0"/>
              <a:t>sections</a:t>
            </a:r>
            <a:r>
              <a:rPr lang="hu-HU" baseline="0" dirty="0" smtClean="0"/>
              <a:t> </a:t>
            </a:r>
            <a:r>
              <a:rPr lang="hu-HU" baseline="0" dirty="0" err="1" smtClean="0"/>
              <a:t>or</a:t>
            </a:r>
            <a:r>
              <a:rPr lang="hu-HU" baseline="0" dirty="0" smtClean="0"/>
              <a:t> </a:t>
            </a:r>
            <a:r>
              <a:rPr lang="hu-HU" baseline="0" dirty="0" err="1" smtClean="0"/>
              <a:t>topics</a:t>
            </a:r>
            <a:r>
              <a:rPr lang="hu-HU" baseline="0" dirty="0" smtClean="0"/>
              <a:t> </a:t>
            </a:r>
            <a:r>
              <a:rPr lang="hu-HU" baseline="0" dirty="0" err="1" smtClean="0"/>
              <a:t>within</a:t>
            </a:r>
            <a:r>
              <a:rPr lang="hu-HU" baseline="0" dirty="0" smtClean="0"/>
              <a:t> </a:t>
            </a:r>
            <a:r>
              <a:rPr lang="hu-HU" baseline="0" dirty="0" err="1" smtClean="0"/>
              <a:t>the</a:t>
            </a:r>
            <a:r>
              <a:rPr lang="hu-HU" baseline="0" dirty="0" smtClean="0"/>
              <a:t> </a:t>
            </a:r>
            <a:r>
              <a:rPr lang="hu-HU" baseline="0" dirty="0" err="1" smtClean="0"/>
              <a:t>presentation</a:t>
            </a:r>
            <a:r>
              <a:rPr lang="hu-HU" baseline="0" dirty="0" smtClean="0"/>
              <a:t>. </a:t>
            </a:r>
            <a:r>
              <a:rPr lang="hu-HU" baseline="0" dirty="0" err="1" smtClean="0"/>
              <a:t>It</a:t>
            </a:r>
            <a:r>
              <a:rPr lang="hu-HU" baseline="0" dirty="0" smtClean="0"/>
              <a:t> </a:t>
            </a:r>
            <a:r>
              <a:rPr lang="hu-HU" baseline="0" dirty="0" err="1" smtClean="0"/>
              <a:t>includes</a:t>
            </a:r>
            <a:r>
              <a:rPr lang="hu-HU" baseline="0" dirty="0" smtClean="0"/>
              <a:t> a </a:t>
            </a:r>
            <a:r>
              <a:rPr lang="hu-HU" baseline="0" dirty="0" err="1" smtClean="0"/>
              <a:t>number</a:t>
            </a:r>
            <a:r>
              <a:rPr lang="hu-HU" baseline="0" dirty="0" smtClean="0"/>
              <a:t> of </a:t>
            </a:r>
            <a:r>
              <a:rPr lang="hu-HU" baseline="0" dirty="0" err="1" smtClean="0"/>
              <a:t>the</a:t>
            </a:r>
            <a:r>
              <a:rPr lang="hu-HU" baseline="0" dirty="0" smtClean="0"/>
              <a:t> </a:t>
            </a:r>
            <a:r>
              <a:rPr lang="hu-HU" baseline="0" dirty="0" err="1" smtClean="0"/>
              <a:t>section</a:t>
            </a:r>
            <a:r>
              <a:rPr lang="hu-HU" baseline="0" dirty="0" smtClean="0"/>
              <a:t>, </a:t>
            </a:r>
            <a:r>
              <a:rPr lang="hu-HU" baseline="0" dirty="0" err="1" smtClean="0"/>
              <a:t>title</a:t>
            </a:r>
            <a:r>
              <a:rPr lang="hu-HU" baseline="0" dirty="0" smtClean="0"/>
              <a:t> and </a:t>
            </a:r>
            <a:r>
              <a:rPr lang="hu-HU" baseline="0" dirty="0" err="1" smtClean="0"/>
              <a:t>may</a:t>
            </a:r>
            <a:r>
              <a:rPr lang="hu-HU" baseline="0" dirty="0" smtClean="0"/>
              <a:t> </a:t>
            </a:r>
            <a:r>
              <a:rPr lang="hu-HU" baseline="0" dirty="0" err="1" smtClean="0"/>
              <a:t>also</a:t>
            </a:r>
            <a:r>
              <a:rPr lang="hu-HU" baseline="0" dirty="0" smtClean="0"/>
              <a:t> </a:t>
            </a:r>
            <a:r>
              <a:rPr lang="hu-HU" baseline="0" dirty="0" err="1" smtClean="0"/>
              <a:t>include</a:t>
            </a:r>
            <a:r>
              <a:rPr lang="hu-HU" baseline="0" dirty="0" smtClean="0"/>
              <a:t> a </a:t>
            </a:r>
            <a:r>
              <a:rPr lang="hu-HU" baseline="0" dirty="0" err="1" smtClean="0"/>
              <a:t>short</a:t>
            </a:r>
            <a:r>
              <a:rPr lang="hu-HU" baseline="0" dirty="0" smtClean="0"/>
              <a:t> </a:t>
            </a:r>
            <a:r>
              <a:rPr lang="hu-HU" baseline="0" dirty="0" err="1" smtClean="0"/>
              <a:t>description</a:t>
            </a:r>
            <a:r>
              <a:rPr lang="hu-HU" baseline="0" dirty="0" smtClean="0"/>
              <a:t> of </a:t>
            </a:r>
            <a:r>
              <a:rPr lang="hu-HU" baseline="0" dirty="0" err="1" smtClean="0"/>
              <a:t>the</a:t>
            </a:r>
            <a:r>
              <a:rPr lang="hu-HU" baseline="0" dirty="0" smtClean="0"/>
              <a:t> </a:t>
            </a:r>
            <a:r>
              <a:rPr lang="hu-HU" baseline="0" dirty="0" err="1" smtClean="0"/>
              <a:t>upcoming</a:t>
            </a:r>
            <a:r>
              <a:rPr lang="hu-HU" baseline="0" dirty="0" smtClean="0"/>
              <a:t> </a:t>
            </a:r>
            <a:r>
              <a:rPr lang="hu-HU" baseline="0" dirty="0" err="1" smtClean="0"/>
              <a:t>section</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8</a:t>
            </a:fld>
            <a:endParaRPr lang="en-GB"/>
          </a:p>
        </p:txBody>
      </p:sp>
    </p:spTree>
    <p:extLst>
      <p:ext uri="{BB962C8B-B14F-4D97-AF65-F5344CB8AC3E}">
        <p14:creationId xmlns:p14="http://schemas.microsoft.com/office/powerpoint/2010/main" val="294527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smtClean="0"/>
              <a:t>Quote</a:t>
            </a:r>
            <a:r>
              <a:rPr lang="hu-HU" dirty="0" smtClean="0"/>
              <a:t> </a:t>
            </a:r>
            <a:r>
              <a:rPr lang="hu-HU" dirty="0" err="1" smtClean="0"/>
              <a:t>slide</a:t>
            </a:r>
            <a:r>
              <a:rPr lang="hu-HU" dirty="0" smtClean="0"/>
              <a:t> </a:t>
            </a:r>
            <a:r>
              <a:rPr lang="hu-HU" dirty="0" err="1" smtClean="0"/>
              <a:t>features</a:t>
            </a:r>
            <a:r>
              <a:rPr lang="hu-HU" dirty="0" smtClean="0"/>
              <a:t> a </a:t>
            </a:r>
            <a:r>
              <a:rPr lang="hu-HU" dirty="0" err="1" smtClean="0"/>
              <a:t>quote</a:t>
            </a:r>
            <a:r>
              <a:rPr lang="hu-HU" dirty="0" smtClean="0"/>
              <a:t> </a:t>
            </a:r>
            <a:r>
              <a:rPr lang="hu-HU" dirty="0" err="1" smtClean="0"/>
              <a:t>or</a:t>
            </a:r>
            <a:r>
              <a:rPr lang="hu-HU" dirty="0" smtClean="0"/>
              <a:t> </a:t>
            </a:r>
            <a:r>
              <a:rPr lang="hu-HU" dirty="0" err="1" smtClean="0"/>
              <a:t>statement</a:t>
            </a:r>
            <a:r>
              <a:rPr lang="hu-HU" dirty="0" smtClean="0"/>
              <a:t> </a:t>
            </a:r>
            <a:r>
              <a:rPr lang="hu-HU" dirty="0" err="1" smtClean="0"/>
              <a:t>relevant</a:t>
            </a:r>
            <a:r>
              <a:rPr lang="hu-HU" dirty="0" smtClean="0"/>
              <a:t> </a:t>
            </a:r>
            <a:r>
              <a:rPr lang="hu-HU" dirty="0" err="1" smtClean="0"/>
              <a:t>to</a:t>
            </a:r>
            <a:r>
              <a:rPr lang="hu-HU" dirty="0" smtClean="0"/>
              <a:t> </a:t>
            </a:r>
            <a:r>
              <a:rPr lang="hu-HU" dirty="0" err="1" smtClean="0"/>
              <a:t>the</a:t>
            </a:r>
            <a:r>
              <a:rPr lang="hu-HU" dirty="0" smtClean="0"/>
              <a:t> </a:t>
            </a:r>
            <a:r>
              <a:rPr lang="hu-HU" dirty="0" err="1" smtClean="0"/>
              <a:t>presentation</a:t>
            </a:r>
            <a:r>
              <a:rPr lang="hu-HU" baseline="0" dirty="0" smtClean="0"/>
              <a:t> </a:t>
            </a:r>
            <a:r>
              <a:rPr lang="hu-HU" baseline="0" dirty="0" err="1" smtClean="0"/>
              <a:t>topic</a:t>
            </a:r>
            <a:r>
              <a:rPr lang="hu-HU" baseline="0" dirty="0" smtClean="0"/>
              <a:t>. </a:t>
            </a:r>
            <a:endParaRPr lang="en-US" dirty="0"/>
          </a:p>
        </p:txBody>
      </p:sp>
      <p:sp>
        <p:nvSpPr>
          <p:cNvPr id="4" name="Slide Number Placeholder 3"/>
          <p:cNvSpPr>
            <a:spLocks noGrp="1"/>
          </p:cNvSpPr>
          <p:nvPr>
            <p:ph type="sldNum" sz="quarter" idx="10"/>
          </p:nvPr>
        </p:nvSpPr>
        <p:spPr/>
        <p:txBody>
          <a:bodyPr/>
          <a:lstStyle/>
          <a:p>
            <a:fld id="{EF156C0F-3A8C-4802-8B0F-37241EEA11F0}" type="slidenum">
              <a:rPr lang="en-GB" smtClean="0"/>
              <a:t>9</a:t>
            </a:fld>
            <a:endParaRPr lang="en-GB"/>
          </a:p>
        </p:txBody>
      </p:sp>
    </p:spTree>
    <p:extLst>
      <p:ext uri="{BB962C8B-B14F-4D97-AF65-F5344CB8AC3E}">
        <p14:creationId xmlns:p14="http://schemas.microsoft.com/office/powerpoint/2010/main" val="1580141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pic>
        <p:nvPicPr>
          <p:cNvPr id="10" name="Kép 9">
            <a:extLst>
              <a:ext uri="{FF2B5EF4-FFF2-40B4-BE49-F238E27FC236}">
                <a16:creationId xmlns:a16="http://schemas.microsoft.com/office/drawing/2014/main" xmlns=""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a16="http://schemas.microsoft.com/office/drawing/2014/main" xmlns=""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a16="http://schemas.microsoft.com/office/drawing/2014/main" xmlns="" id="{F1FAE2DB-FCE6-BE91-B8CD-4505BA95F6C7}"/>
              </a:ext>
            </a:extLst>
          </p:cNvPr>
          <p:cNvSpPr>
            <a:spLocks noGrp="1"/>
          </p:cNvSpPr>
          <p:nvPr>
            <p:ph type="title" hasCustomPrompt="1"/>
          </p:nvPr>
        </p:nvSpPr>
        <p:spPr>
          <a:xfrm>
            <a:off x="4686300" y="3977501"/>
            <a:ext cx="12725400" cy="1177110"/>
          </a:xfrm>
          <a:prstGeom prst="rect">
            <a:avLst/>
          </a:prstGeom>
        </p:spPr>
        <p:txBody>
          <a:bodyPr/>
          <a:lstStyle>
            <a:lvl1pPr>
              <a:defRPr sz="9000" b="1">
                <a:solidFill>
                  <a:srgbClr val="003399"/>
                </a:solidFill>
              </a:defRPr>
            </a:lvl1pPr>
          </a:lstStyle>
          <a:p>
            <a:r>
              <a:rPr lang="hu-HU" dirty="0" err="1"/>
              <a:t>Annual</a:t>
            </a:r>
            <a:r>
              <a:rPr lang="hu-HU" dirty="0"/>
              <a:t> </a:t>
            </a:r>
            <a:r>
              <a:rPr lang="hu-HU" dirty="0" err="1"/>
              <a:t>Event</a:t>
            </a:r>
            <a:endParaRPr lang="en-US" dirty="0"/>
          </a:p>
        </p:txBody>
      </p:sp>
      <p:sp>
        <p:nvSpPr>
          <p:cNvPr id="16" name="Szöveg helye 15">
            <a:extLst>
              <a:ext uri="{FF2B5EF4-FFF2-40B4-BE49-F238E27FC236}">
                <a16:creationId xmlns:a16="http://schemas.microsoft.com/office/drawing/2014/main" xmlns="" id="{150CE71C-2719-5FF6-4579-C85A5B61D137}"/>
              </a:ext>
            </a:extLst>
          </p:cNvPr>
          <p:cNvSpPr>
            <a:spLocks noGrp="1"/>
          </p:cNvSpPr>
          <p:nvPr>
            <p:ph type="body" sz="quarter" idx="13" hasCustomPrompt="1"/>
          </p:nvPr>
        </p:nvSpPr>
        <p:spPr>
          <a:xfrm>
            <a:off x="4686300" y="5195268"/>
            <a:ext cx="12725400" cy="1071562"/>
          </a:xfrm>
        </p:spPr>
        <p:txBody>
          <a:bodyPr>
            <a:normAutofit/>
          </a:bodyPr>
          <a:lstStyle>
            <a:lvl1pPr marL="0" indent="0">
              <a:buNone/>
              <a:defRPr sz="3200">
                <a:solidFill>
                  <a:srgbClr val="003399"/>
                </a:solidFill>
              </a:defRPr>
            </a:lvl1pPr>
          </a:lstStyle>
          <a:p>
            <a:pPr lvl="0"/>
            <a:r>
              <a:rPr lang="hu-HU" dirty="0" err="1"/>
              <a:t>Cybersecurity</a:t>
            </a:r>
            <a:r>
              <a:rPr lang="hu-HU" dirty="0"/>
              <a:t> </a:t>
            </a:r>
            <a:r>
              <a:rPr lang="hu-HU" dirty="0" err="1"/>
              <a:t>Protocol</a:t>
            </a:r>
            <a:r>
              <a:rPr lang="hu-HU" dirty="0"/>
              <a:t> </a:t>
            </a:r>
            <a:r>
              <a:rPr lang="hu-HU" dirty="0" err="1"/>
              <a:t>Setup</a:t>
            </a:r>
            <a:endParaRPr lang="hu-HU" dirty="0"/>
          </a:p>
        </p:txBody>
      </p:sp>
      <p:sp>
        <p:nvSpPr>
          <p:cNvPr id="18" name="Szöveg helye 17">
            <a:extLst>
              <a:ext uri="{FF2B5EF4-FFF2-40B4-BE49-F238E27FC236}">
                <a16:creationId xmlns:a16="http://schemas.microsoft.com/office/drawing/2014/main" xmlns="" id="{E943AD78-555E-88F0-4EA9-39879C507067}"/>
              </a:ext>
            </a:extLst>
          </p:cNvPr>
          <p:cNvSpPr>
            <a:spLocks noGrp="1"/>
          </p:cNvSpPr>
          <p:nvPr>
            <p:ph type="body" sz="quarter" idx="14" hasCustomPrompt="1"/>
          </p:nvPr>
        </p:nvSpPr>
        <p:spPr>
          <a:xfrm>
            <a:off x="4686300" y="9111320"/>
            <a:ext cx="3911600" cy="546100"/>
          </a:xfrm>
        </p:spPr>
        <p:txBody>
          <a:bodyPr>
            <a:normAutofit/>
          </a:bodyPr>
          <a:lstStyle>
            <a:lvl1pPr marL="0" indent="0">
              <a:buNone/>
              <a:defRPr sz="2000">
                <a:solidFill>
                  <a:srgbClr val="003399"/>
                </a:solidFill>
              </a:defRPr>
            </a:lvl1pPr>
          </a:lstStyle>
          <a:p>
            <a:pPr lvl="0"/>
            <a:r>
              <a:rPr lang="hu-HU" dirty="0"/>
              <a:t>Budapest – 1 </a:t>
            </a:r>
            <a:r>
              <a:rPr lang="hu-HU" dirty="0" err="1"/>
              <a:t>March</a:t>
            </a:r>
            <a:r>
              <a:rPr lang="hu-HU" dirty="0"/>
              <a:t> 2024</a:t>
            </a:r>
          </a:p>
        </p:txBody>
      </p:sp>
      <p:sp>
        <p:nvSpPr>
          <p:cNvPr id="19" name="Szöveg helye 17">
            <a:extLst>
              <a:ext uri="{FF2B5EF4-FFF2-40B4-BE49-F238E27FC236}">
                <a16:creationId xmlns:a16="http://schemas.microsoft.com/office/drawing/2014/main" xmlns="" id="{B2B8E5F6-625C-F2C7-4D50-BEBC5F66F5FA}"/>
              </a:ext>
            </a:extLst>
          </p:cNvPr>
          <p:cNvSpPr>
            <a:spLocks noGrp="1"/>
          </p:cNvSpPr>
          <p:nvPr>
            <p:ph type="body" sz="quarter" idx="15" hasCustomPrompt="1"/>
          </p:nvPr>
        </p:nvSpPr>
        <p:spPr>
          <a:xfrm>
            <a:off x="4686300" y="8737135"/>
            <a:ext cx="3911600" cy="393700"/>
          </a:xfrm>
        </p:spPr>
        <p:txBody>
          <a:bodyPr>
            <a:normAutofit/>
          </a:bodyPr>
          <a:lstStyle>
            <a:lvl1pPr marL="0" indent="0">
              <a:buNone/>
              <a:defRPr sz="2000" b="1">
                <a:solidFill>
                  <a:srgbClr val="003399"/>
                </a:solidFill>
              </a:defRPr>
            </a:lvl1pPr>
          </a:lstStyle>
          <a:p>
            <a:pPr lvl="0"/>
            <a:r>
              <a:rPr lang="hu-HU" dirty="0"/>
              <a:t>Meeting</a:t>
            </a:r>
          </a:p>
        </p:txBody>
      </p:sp>
      <p:sp>
        <p:nvSpPr>
          <p:cNvPr id="20" name="Szöveg helye 17">
            <a:extLst>
              <a:ext uri="{FF2B5EF4-FFF2-40B4-BE49-F238E27FC236}">
                <a16:creationId xmlns:a16="http://schemas.microsoft.com/office/drawing/2014/main" xmlns="" id="{656464FE-CCBD-9B9D-7961-967F248F4D7F}"/>
              </a:ext>
            </a:extLst>
          </p:cNvPr>
          <p:cNvSpPr>
            <a:spLocks noGrp="1"/>
          </p:cNvSpPr>
          <p:nvPr>
            <p:ph type="body" sz="quarter" idx="16" hasCustomPrompt="1"/>
          </p:nvPr>
        </p:nvSpPr>
        <p:spPr>
          <a:xfrm>
            <a:off x="8597900" y="9111320"/>
            <a:ext cx="3911600" cy="546100"/>
          </a:xfrm>
        </p:spPr>
        <p:txBody>
          <a:bodyPr>
            <a:normAutofit/>
          </a:bodyPr>
          <a:lstStyle>
            <a:lvl1pPr marL="0" indent="0">
              <a:buNone/>
              <a:defRPr sz="2000">
                <a:solidFill>
                  <a:srgbClr val="003399"/>
                </a:solidFill>
              </a:defRPr>
            </a:lvl1pPr>
          </a:lstStyle>
          <a:p>
            <a:pPr lvl="0"/>
            <a:r>
              <a:rPr lang="hu-HU" dirty="0" err="1"/>
              <a:t>First</a:t>
            </a:r>
            <a:r>
              <a:rPr lang="hu-HU" dirty="0"/>
              <a:t> Last</a:t>
            </a:r>
          </a:p>
        </p:txBody>
      </p:sp>
      <p:sp>
        <p:nvSpPr>
          <p:cNvPr id="21" name="Szöveg helye 17">
            <a:extLst>
              <a:ext uri="{FF2B5EF4-FFF2-40B4-BE49-F238E27FC236}">
                <a16:creationId xmlns:a16="http://schemas.microsoft.com/office/drawing/2014/main" xmlns="" id="{255B0629-7AF5-336B-80D1-9EEE45AED3E9}"/>
              </a:ext>
            </a:extLst>
          </p:cNvPr>
          <p:cNvSpPr>
            <a:spLocks noGrp="1"/>
          </p:cNvSpPr>
          <p:nvPr>
            <p:ph type="body" sz="quarter" idx="17" hasCustomPrompt="1"/>
          </p:nvPr>
        </p:nvSpPr>
        <p:spPr>
          <a:xfrm>
            <a:off x="8597900" y="8737135"/>
            <a:ext cx="3911600" cy="393700"/>
          </a:xfrm>
        </p:spPr>
        <p:txBody>
          <a:bodyPr>
            <a:normAutofit/>
          </a:bodyPr>
          <a:lstStyle>
            <a:lvl1pPr marL="0" indent="0">
              <a:buNone/>
              <a:defRPr sz="2000" b="1">
                <a:solidFill>
                  <a:srgbClr val="003399"/>
                </a:solidFill>
              </a:defRPr>
            </a:lvl1pPr>
          </a:lstStyle>
          <a:p>
            <a:pPr lvl="0"/>
            <a:r>
              <a:rPr lang="hu-HU" dirty="0" err="1"/>
              <a:t>Presenter</a:t>
            </a:r>
            <a:endParaRPr lang="hu-HU" dirty="0"/>
          </a:p>
        </p:txBody>
      </p:sp>
    </p:spTree>
    <p:extLst>
      <p:ext uri="{BB962C8B-B14F-4D97-AF65-F5344CB8AC3E}">
        <p14:creationId xmlns:p14="http://schemas.microsoft.com/office/powerpoint/2010/main" val="413357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5880100" cy="3376527"/>
          </a:xfrm>
          <a:prstGeom prst="rect">
            <a:avLst/>
          </a:prstGeom>
        </p:spPr>
        <p:txBody>
          <a:bodyPr/>
          <a:lstStyle>
            <a:lvl1pPr>
              <a:defRPr sz="5000" b="1">
                <a:solidFill>
                  <a:srgbClr val="003399"/>
                </a:solidFill>
              </a:defRPr>
            </a:lvl1pPr>
          </a:lstStyle>
          <a:p>
            <a:r>
              <a:rPr lang="hu-HU" dirty="0" err="1"/>
              <a:t>Presentation</a:t>
            </a:r>
            <a:r>
              <a:rPr lang="hu-HU" dirty="0"/>
              <a:t/>
            </a:r>
            <a:br>
              <a:rPr lang="hu-HU" dirty="0"/>
            </a:br>
            <a:r>
              <a:rPr lang="hu-HU" dirty="0" err="1"/>
              <a:t>Content</a:t>
            </a:r>
            <a:endParaRPr lang="en-US" dirty="0"/>
          </a:p>
        </p:txBody>
      </p:sp>
      <p:sp>
        <p:nvSpPr>
          <p:cNvPr id="3" name="Content Placeholder 2"/>
          <p:cNvSpPr>
            <a:spLocks noGrp="1"/>
          </p:cNvSpPr>
          <p:nvPr>
            <p:ph idx="1" hasCustomPrompt="1"/>
          </p:nvPr>
        </p:nvSpPr>
        <p:spPr>
          <a:xfrm>
            <a:off x="8394700" y="662073"/>
            <a:ext cx="9194800" cy="8964441"/>
          </a:xfrm>
        </p:spPr>
        <p:txBody>
          <a:bodyPr/>
          <a:lstStyle>
            <a:lvl1pPr marL="742950" indent="-742950">
              <a:buFont typeface="+mj-lt"/>
              <a:buAutoNum type="arabicPeriod"/>
              <a:defRPr b="1">
                <a:solidFill>
                  <a:srgbClr val="003399"/>
                </a:solidFill>
              </a:defRPr>
            </a:lvl1pPr>
            <a:lvl2pPr marL="685800" indent="0">
              <a:buNone/>
              <a:defRPr sz="2000">
                <a:solidFill>
                  <a:srgbClr val="003399"/>
                </a:solidFill>
              </a:defRPr>
            </a:lvl2pPr>
            <a:lvl3pPr marL="1371600" indent="0">
              <a:buNone/>
              <a:defRPr/>
            </a:lvl3pPr>
            <a:lvl4pPr marL="2057400" indent="0">
              <a:buNone/>
              <a:defRPr/>
            </a:lvl4pPr>
            <a:lvl5pPr marL="2743200" indent="0">
              <a:buNone/>
              <a:defRPr/>
            </a:lvl5pPr>
          </a:lstStyle>
          <a:p>
            <a:pPr lvl="0"/>
            <a:r>
              <a:rPr lang="hu-HU" dirty="0" err="1"/>
              <a:t>Introduction</a:t>
            </a:r>
            <a:endParaRPr lang="hu-HU" dirty="0"/>
          </a:p>
          <a:p>
            <a:pPr lvl="1"/>
            <a:r>
              <a:rPr lang="hu-HU" dirty="0" err="1"/>
              <a:t>Setting</a:t>
            </a:r>
            <a:r>
              <a:rPr lang="hu-HU" dirty="0"/>
              <a:t> </a:t>
            </a:r>
            <a:r>
              <a:rPr lang="hu-HU" dirty="0" err="1"/>
              <a:t>the</a:t>
            </a:r>
            <a:r>
              <a:rPr lang="hu-HU" dirty="0"/>
              <a:t> </a:t>
            </a:r>
            <a:r>
              <a:rPr lang="hu-HU" dirty="0" err="1"/>
              <a:t>Stage</a:t>
            </a:r>
            <a:r>
              <a:rPr lang="hu-HU" dirty="0"/>
              <a:t> </a:t>
            </a:r>
            <a:r>
              <a:rPr lang="hu-HU" dirty="0" err="1"/>
              <a:t>for</a:t>
            </a:r>
            <a:r>
              <a:rPr lang="hu-HU" dirty="0"/>
              <a:t> </a:t>
            </a:r>
            <a:r>
              <a:rPr lang="hu-HU" dirty="0" err="1"/>
              <a:t>Understanding</a:t>
            </a:r>
            <a:r>
              <a:rPr lang="hu-HU" dirty="0"/>
              <a:t> </a:t>
            </a:r>
            <a:r>
              <a:rPr lang="hu-HU" dirty="0" err="1"/>
              <a:t>the</a:t>
            </a:r>
            <a:r>
              <a:rPr lang="hu-HU" dirty="0"/>
              <a:t> </a:t>
            </a:r>
            <a:r>
              <a:rPr lang="hu-HU" dirty="0" err="1"/>
              <a:t>Topic</a:t>
            </a:r>
            <a:r>
              <a:rPr lang="hu-HU" dirty="0"/>
              <a:t>.</a:t>
            </a:r>
          </a:p>
        </p:txBody>
      </p:sp>
      <p:pic>
        <p:nvPicPr>
          <p:cNvPr id="8" name="Kép 7">
            <a:extLst>
              <a:ext uri="{FF2B5EF4-FFF2-40B4-BE49-F238E27FC236}">
                <a16:creationId xmlns:a16="http://schemas.microsoft.com/office/drawing/2014/main" xmlns=""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286166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ímdia">
    <p:spTree>
      <p:nvGrpSpPr>
        <p:cNvPr id="1" name=""/>
        <p:cNvGrpSpPr/>
        <p:nvPr/>
      </p:nvGrpSpPr>
      <p:grpSpPr>
        <a:xfrm>
          <a:off x="0" y="0"/>
          <a:ext cx="0" cy="0"/>
          <a:chOff x="0" y="0"/>
          <a:chExt cx="0" cy="0"/>
        </a:xfrm>
      </p:grpSpPr>
      <p:pic>
        <p:nvPicPr>
          <p:cNvPr id="10" name="Kép 9">
            <a:extLst>
              <a:ext uri="{FF2B5EF4-FFF2-40B4-BE49-F238E27FC236}">
                <a16:creationId xmlns:a16="http://schemas.microsoft.com/office/drawing/2014/main" xmlns="" id="{A968B51B-CCE1-7A92-B6D1-C2325BCAAFB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62843" b="-137"/>
          <a:stretch/>
        </p:blipFill>
        <p:spPr>
          <a:xfrm>
            <a:off x="0" y="0"/>
            <a:ext cx="3811558" cy="10296000"/>
          </a:xfrm>
          <a:prstGeom prst="rect">
            <a:avLst/>
          </a:prstGeom>
        </p:spPr>
      </p:pic>
      <p:sp>
        <p:nvSpPr>
          <p:cNvPr id="8" name="Szövegdoboz 7">
            <a:extLst>
              <a:ext uri="{FF2B5EF4-FFF2-40B4-BE49-F238E27FC236}">
                <a16:creationId xmlns:a16="http://schemas.microsoft.com/office/drawing/2014/main" xmlns="" id="{49A93343-50B0-2088-E2B0-A9630AD2C34C}"/>
              </a:ext>
            </a:extLst>
          </p:cNvPr>
          <p:cNvSpPr txBox="1"/>
          <p:nvPr userDrawn="1"/>
        </p:nvSpPr>
        <p:spPr>
          <a:xfrm>
            <a:off x="4826782" y="4877612"/>
            <a:ext cx="9359900" cy="553998"/>
          </a:xfrm>
          <a:prstGeom prst="rect">
            <a:avLst/>
          </a:prstGeom>
          <a:noFill/>
        </p:spPr>
        <p:txBody>
          <a:bodyPr wrap="square" rtlCol="0">
            <a:spAutoFit/>
          </a:bodyPr>
          <a:lstStyle/>
          <a:p>
            <a:endParaRPr lang="en-GB" sz="3000" b="1" dirty="0">
              <a:solidFill>
                <a:srgbClr val="003399"/>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a:extLst>
              <a:ext uri="{FF2B5EF4-FFF2-40B4-BE49-F238E27FC236}">
                <a16:creationId xmlns:a16="http://schemas.microsoft.com/office/drawing/2014/main" xmlns="" id="{F1FAE2DB-FCE6-BE91-B8CD-4505BA95F6C7}"/>
              </a:ext>
            </a:extLst>
          </p:cNvPr>
          <p:cNvSpPr>
            <a:spLocks noGrp="1"/>
          </p:cNvSpPr>
          <p:nvPr>
            <p:ph type="title" hasCustomPrompt="1"/>
          </p:nvPr>
        </p:nvSpPr>
        <p:spPr>
          <a:xfrm>
            <a:off x="4686300" y="2740011"/>
            <a:ext cx="12725400" cy="2404283"/>
          </a:xfrm>
          <a:prstGeom prst="rect">
            <a:avLst/>
          </a:prstGeom>
        </p:spPr>
        <p:txBody>
          <a:bodyPr/>
          <a:lstStyle>
            <a:lvl1pPr>
              <a:defRPr sz="9000" b="1">
                <a:solidFill>
                  <a:srgbClr val="003399"/>
                </a:solidFill>
              </a:defRPr>
            </a:lvl1pPr>
          </a:lstStyle>
          <a:p>
            <a:r>
              <a:rPr lang="hu-HU" dirty="0" err="1"/>
              <a:t>Problem</a:t>
            </a:r>
            <a:r>
              <a:rPr lang="hu-HU" dirty="0"/>
              <a:t> </a:t>
            </a:r>
            <a:br>
              <a:rPr lang="hu-HU" dirty="0"/>
            </a:br>
            <a:r>
              <a:rPr lang="hu-HU" dirty="0" err="1"/>
              <a:t>Statement</a:t>
            </a:r>
            <a:endParaRPr lang="en-US" dirty="0"/>
          </a:p>
        </p:txBody>
      </p:sp>
      <p:sp>
        <p:nvSpPr>
          <p:cNvPr id="16" name="Szöveg helye 15">
            <a:extLst>
              <a:ext uri="{FF2B5EF4-FFF2-40B4-BE49-F238E27FC236}">
                <a16:creationId xmlns:a16="http://schemas.microsoft.com/office/drawing/2014/main" xmlns="" id="{150CE71C-2719-5FF6-4579-C85A5B61D137}"/>
              </a:ext>
            </a:extLst>
          </p:cNvPr>
          <p:cNvSpPr>
            <a:spLocks noGrp="1"/>
          </p:cNvSpPr>
          <p:nvPr>
            <p:ph type="body" sz="quarter" idx="13" hasCustomPrompt="1"/>
          </p:nvPr>
        </p:nvSpPr>
        <p:spPr>
          <a:xfrm>
            <a:off x="4686300" y="5193776"/>
            <a:ext cx="12725400" cy="1071562"/>
          </a:xfrm>
        </p:spPr>
        <p:txBody>
          <a:bodyPr>
            <a:normAutofit/>
          </a:bodyPr>
          <a:lstStyle>
            <a:lvl1pPr marL="0" indent="0">
              <a:buNone/>
              <a:defRPr sz="3200">
                <a:solidFill>
                  <a:srgbClr val="003399"/>
                </a:solidFill>
              </a:defRPr>
            </a:lvl1pPr>
          </a:lstStyle>
          <a:p>
            <a:pPr lvl="0"/>
            <a:r>
              <a:rPr lang="hu-HU" dirty="0" err="1"/>
              <a:t>Identifying</a:t>
            </a:r>
            <a:r>
              <a:rPr lang="hu-HU" dirty="0"/>
              <a:t> </a:t>
            </a:r>
            <a:r>
              <a:rPr lang="hu-HU" dirty="0" err="1"/>
              <a:t>the</a:t>
            </a:r>
            <a:r>
              <a:rPr lang="hu-HU" dirty="0"/>
              <a:t> </a:t>
            </a:r>
            <a:r>
              <a:rPr lang="hu-HU" dirty="0" err="1"/>
              <a:t>Challenge</a:t>
            </a:r>
            <a:r>
              <a:rPr lang="hu-HU" dirty="0"/>
              <a:t> </a:t>
            </a:r>
            <a:r>
              <a:rPr lang="hu-HU" dirty="0" err="1"/>
              <a:t>Faced</a:t>
            </a:r>
            <a:r>
              <a:rPr lang="hu-HU" dirty="0"/>
              <a:t> </a:t>
            </a:r>
            <a:r>
              <a:rPr lang="hu-HU" dirty="0" err="1"/>
              <a:t>by</a:t>
            </a:r>
            <a:r>
              <a:rPr lang="hu-HU" dirty="0"/>
              <a:t> </a:t>
            </a:r>
            <a:r>
              <a:rPr lang="hu-HU" dirty="0" err="1"/>
              <a:t>the</a:t>
            </a:r>
            <a:r>
              <a:rPr lang="hu-HU" dirty="0"/>
              <a:t> Organization</a:t>
            </a:r>
          </a:p>
        </p:txBody>
      </p:sp>
      <p:sp>
        <p:nvSpPr>
          <p:cNvPr id="20" name="Szöveg helye 17">
            <a:extLst>
              <a:ext uri="{FF2B5EF4-FFF2-40B4-BE49-F238E27FC236}">
                <a16:creationId xmlns:a16="http://schemas.microsoft.com/office/drawing/2014/main" xmlns="" id="{656464FE-CCBD-9B9D-7961-967F248F4D7F}"/>
              </a:ext>
            </a:extLst>
          </p:cNvPr>
          <p:cNvSpPr>
            <a:spLocks noGrp="1"/>
          </p:cNvSpPr>
          <p:nvPr>
            <p:ph type="body" sz="quarter" idx="16" hasCustomPrompt="1"/>
          </p:nvPr>
        </p:nvSpPr>
        <p:spPr>
          <a:xfrm>
            <a:off x="4686300" y="693979"/>
            <a:ext cx="3911600" cy="546100"/>
          </a:xfrm>
        </p:spPr>
        <p:txBody>
          <a:bodyPr>
            <a:noAutofit/>
          </a:bodyPr>
          <a:lstStyle>
            <a:lvl1pPr marL="0" indent="0">
              <a:buNone/>
              <a:defRPr sz="4000" b="1">
                <a:solidFill>
                  <a:srgbClr val="003399"/>
                </a:solidFill>
              </a:defRPr>
            </a:lvl1pPr>
          </a:lstStyle>
          <a:p>
            <a:pPr lvl="0"/>
            <a:r>
              <a:rPr lang="hu-HU" dirty="0"/>
              <a:t>2/5</a:t>
            </a:r>
          </a:p>
        </p:txBody>
      </p:sp>
    </p:spTree>
    <p:extLst>
      <p:ext uri="{BB962C8B-B14F-4D97-AF65-F5344CB8AC3E}">
        <p14:creationId xmlns:p14="http://schemas.microsoft.com/office/powerpoint/2010/main" val="132759070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xmlns=""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6" name="Szöveg helye 5">
            <a:extLst>
              <a:ext uri="{FF2B5EF4-FFF2-40B4-BE49-F238E27FC236}">
                <a16:creationId xmlns:a16="http://schemas.microsoft.com/office/drawing/2014/main" xmlns="" id="{1C192429-C384-9F05-103F-217676A911BD}"/>
              </a:ext>
            </a:extLst>
          </p:cNvPr>
          <p:cNvSpPr>
            <a:spLocks noGrp="1"/>
          </p:cNvSpPr>
          <p:nvPr>
            <p:ph type="body" sz="quarter" idx="10" hasCustomPrompt="1"/>
          </p:nvPr>
        </p:nvSpPr>
        <p:spPr>
          <a:xfrm>
            <a:off x="9283700" y="663576"/>
            <a:ext cx="8216900" cy="9117012"/>
          </a:xfrm>
        </p:spPr>
        <p:txBody>
          <a:bodyPr anchor="ctr">
            <a:normAutofit/>
          </a:bodyPr>
          <a:lstStyle>
            <a:lvl1pPr marL="0" indent="0">
              <a:buNone/>
              <a:defRPr sz="3000">
                <a:solidFill>
                  <a:srgbClr val="003399"/>
                </a:solidFill>
              </a:defRPr>
            </a:lvl1pPr>
          </a:lstStyle>
          <a:p>
            <a:pPr lvl="0"/>
            <a:r>
              <a:rPr lang="en-GB" dirty="0"/>
              <a:t>Recent data breaches in the industry underscore the pressing need for enhanced cybersecurity protocols. With sophisticated hacking techniques on the rise, our organization faces heightened risks of data theft and system compromise.</a:t>
            </a:r>
            <a:r>
              <a:rPr lang="hu-HU" dirty="0"/>
              <a:t> </a:t>
            </a:r>
            <a:r>
              <a:rPr lang="en-GB" dirty="0"/>
              <a:t>Failure to address these vulnerabilities not only jeopardizes our reputation but also exposes us to legal and financial repercussions in an ever-changing digital landscape.</a:t>
            </a:r>
          </a:p>
        </p:txBody>
      </p:sp>
      <p:sp>
        <p:nvSpPr>
          <p:cNvPr id="9" name="Szöveg helye 8">
            <a:extLst>
              <a:ext uri="{FF2B5EF4-FFF2-40B4-BE49-F238E27FC236}">
                <a16:creationId xmlns:a16="http://schemas.microsoft.com/office/drawing/2014/main" xmlns=""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Tree>
    <p:extLst>
      <p:ext uri="{BB962C8B-B14F-4D97-AF65-F5344CB8AC3E}">
        <p14:creationId xmlns:p14="http://schemas.microsoft.com/office/powerpoint/2010/main" val="383972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15113000" cy="8862927"/>
          </a:xfrm>
          <a:prstGeom prst="rect">
            <a:avLst/>
          </a:prstGeom>
        </p:spPr>
        <p:txBody>
          <a:bodyPr/>
          <a:lstStyle>
            <a:lvl1pPr>
              <a:defRPr sz="5000" b="1">
                <a:solidFill>
                  <a:srgbClr val="003399"/>
                </a:solidFill>
              </a:defRPr>
            </a:lvl1pPr>
          </a:lstStyle>
          <a:p>
            <a:r>
              <a:rPr lang="hu-HU" dirty="0"/>
              <a:t>”</a:t>
            </a:r>
            <a:r>
              <a:rPr lang="hu-HU" dirty="0" err="1"/>
              <a:t>Addressing</a:t>
            </a:r>
            <a:r>
              <a:rPr lang="hu-HU" dirty="0"/>
              <a:t> </a:t>
            </a:r>
            <a:r>
              <a:rPr lang="hu-HU" dirty="0" err="1"/>
              <a:t>cybersecurity</a:t>
            </a:r>
            <a:r>
              <a:rPr lang="hu-HU" dirty="0"/>
              <a:t> </a:t>
            </a:r>
            <a:r>
              <a:rPr lang="hu-HU" dirty="0" err="1"/>
              <a:t>risks</a:t>
            </a:r>
            <a:r>
              <a:rPr lang="hu-HU" dirty="0"/>
              <a:t> is </a:t>
            </a:r>
            <a:r>
              <a:rPr lang="hu-HU" dirty="0" err="1"/>
              <a:t>not</a:t>
            </a:r>
            <a:r>
              <a:rPr lang="hu-HU" dirty="0"/>
              <a:t> an </a:t>
            </a:r>
            <a:r>
              <a:rPr lang="hu-HU" dirty="0" err="1"/>
              <a:t>option</a:t>
            </a:r>
            <a:r>
              <a:rPr lang="hu-HU" dirty="0"/>
              <a:t> </a:t>
            </a:r>
            <a:r>
              <a:rPr lang="hu-HU" dirty="0" err="1"/>
              <a:t>but</a:t>
            </a:r>
            <a:r>
              <a:rPr lang="hu-HU" dirty="0"/>
              <a:t> a </a:t>
            </a:r>
            <a:r>
              <a:rPr lang="hu-HU" dirty="0" err="1"/>
              <a:t>necessity</a:t>
            </a:r>
            <a:r>
              <a:rPr lang="hu-HU" dirty="0"/>
              <a:t> in </a:t>
            </a:r>
            <a:r>
              <a:rPr lang="hu-HU" dirty="0" err="1"/>
              <a:t>safeguarding</a:t>
            </a:r>
            <a:r>
              <a:rPr lang="hu-HU" dirty="0"/>
              <a:t> </a:t>
            </a:r>
            <a:r>
              <a:rPr lang="hu-HU" dirty="0" err="1"/>
              <a:t>our</a:t>
            </a:r>
            <a:r>
              <a:rPr lang="hu-HU" dirty="0"/>
              <a:t> </a:t>
            </a:r>
            <a:r>
              <a:rPr lang="hu-HU" dirty="0" err="1"/>
              <a:t>data</a:t>
            </a:r>
            <a:r>
              <a:rPr lang="hu-HU" dirty="0"/>
              <a:t> and </a:t>
            </a:r>
            <a:r>
              <a:rPr lang="hu-HU" dirty="0" err="1"/>
              <a:t>preserving</a:t>
            </a:r>
            <a:r>
              <a:rPr lang="hu-HU" dirty="0"/>
              <a:t> </a:t>
            </a:r>
            <a:r>
              <a:rPr lang="hu-HU" dirty="0" err="1"/>
              <a:t>organizational</a:t>
            </a:r>
            <a:r>
              <a:rPr lang="hu-HU" dirty="0"/>
              <a:t> </a:t>
            </a:r>
            <a:r>
              <a:rPr lang="hu-HU" dirty="0" err="1"/>
              <a:t>integrity</a:t>
            </a:r>
            <a:r>
              <a:rPr lang="hu-HU" dirty="0"/>
              <a:t>.”</a:t>
            </a:r>
            <a:endParaRPr lang="en-US" dirty="0"/>
          </a:p>
        </p:txBody>
      </p:sp>
      <p:pic>
        <p:nvPicPr>
          <p:cNvPr id="8" name="Kép 7">
            <a:extLst>
              <a:ext uri="{FF2B5EF4-FFF2-40B4-BE49-F238E27FC236}">
                <a16:creationId xmlns:a16="http://schemas.microsoft.com/office/drawing/2014/main" xmlns=""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Tree>
    <p:extLst>
      <p:ext uri="{BB962C8B-B14F-4D97-AF65-F5344CB8AC3E}">
        <p14:creationId xmlns:p14="http://schemas.microsoft.com/office/powerpoint/2010/main" val="66155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xmlns=""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a16="http://schemas.microsoft.com/office/drawing/2014/main" xmlns=""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a16="http://schemas.microsoft.com/office/drawing/2014/main" xmlns="" id="{90EC8926-1D3A-B547-162C-C962F40E7713}"/>
              </a:ext>
            </a:extLst>
          </p:cNvPr>
          <p:cNvSpPr>
            <a:spLocks noGrp="1"/>
          </p:cNvSpPr>
          <p:nvPr>
            <p:ph type="pic" sz="quarter" idx="12" hasCustomPrompt="1"/>
          </p:nvPr>
        </p:nvSpPr>
        <p:spPr>
          <a:xfrm>
            <a:off x="9283700" y="0"/>
            <a:ext cx="9004300" cy="10288588"/>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Tree>
    <p:extLst>
      <p:ext uri="{BB962C8B-B14F-4D97-AF65-F5344CB8AC3E}">
        <p14:creationId xmlns:p14="http://schemas.microsoft.com/office/powerpoint/2010/main" val="8368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ím és tartal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4600" y="662073"/>
            <a:ext cx="6121400" cy="2373227"/>
          </a:xfrm>
          <a:prstGeom prst="rect">
            <a:avLst/>
          </a:prstGeom>
        </p:spPr>
        <p:txBody>
          <a:bodyPr/>
          <a:lstStyle>
            <a:lvl1pPr>
              <a:defRPr sz="5000" b="1">
                <a:solidFill>
                  <a:srgbClr val="003399"/>
                </a:solidFill>
              </a:defRPr>
            </a:lvl1pPr>
          </a:lstStyle>
          <a:p>
            <a:r>
              <a:rPr lang="hu-HU" dirty="0" err="1"/>
              <a:t>Security</a:t>
            </a:r>
            <a:r>
              <a:rPr lang="hu-HU" dirty="0"/>
              <a:t> </a:t>
            </a:r>
            <a:r>
              <a:rPr lang="hu-HU" dirty="0" err="1"/>
              <a:t>Measures</a:t>
            </a:r>
            <a:endParaRPr lang="en-US" dirty="0"/>
          </a:p>
        </p:txBody>
      </p:sp>
      <p:pic>
        <p:nvPicPr>
          <p:cNvPr id="8" name="Kép 7">
            <a:extLst>
              <a:ext uri="{FF2B5EF4-FFF2-40B4-BE49-F238E27FC236}">
                <a16:creationId xmlns:a16="http://schemas.microsoft.com/office/drawing/2014/main" xmlns="" id="{55A24A42-DC3E-CB52-FCED-09603670CA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7" t="169" r="81731" b="-137"/>
          <a:stretch/>
        </p:blipFill>
        <p:spPr>
          <a:xfrm>
            <a:off x="0" y="1"/>
            <a:ext cx="1866900" cy="10296000"/>
          </a:xfrm>
          <a:prstGeom prst="rect">
            <a:avLst/>
          </a:prstGeom>
        </p:spPr>
      </p:pic>
      <p:sp>
        <p:nvSpPr>
          <p:cNvPr id="9" name="Szöveg helye 8">
            <a:extLst>
              <a:ext uri="{FF2B5EF4-FFF2-40B4-BE49-F238E27FC236}">
                <a16:creationId xmlns:a16="http://schemas.microsoft.com/office/drawing/2014/main" xmlns="" id="{E52E5C56-4C55-7074-1F59-18B54B6FAC3B}"/>
              </a:ext>
            </a:extLst>
          </p:cNvPr>
          <p:cNvSpPr>
            <a:spLocks noGrp="1"/>
          </p:cNvSpPr>
          <p:nvPr>
            <p:ph type="body" sz="quarter" idx="11" hasCustomPrompt="1"/>
          </p:nvPr>
        </p:nvSpPr>
        <p:spPr>
          <a:xfrm>
            <a:off x="2514600" y="3035300"/>
            <a:ext cx="6121400" cy="6745288"/>
          </a:xfrm>
        </p:spPr>
        <p:txBody>
          <a:bodyPr>
            <a:normAutofit/>
          </a:bodyPr>
          <a:lstStyle>
            <a:lvl1pPr marL="0" indent="0">
              <a:buNone/>
              <a:defRPr sz="3200">
                <a:solidFill>
                  <a:srgbClr val="003399"/>
                </a:solidFill>
              </a:defRPr>
            </a:lvl1pPr>
          </a:lstStyle>
          <a:p>
            <a:pPr lvl="0"/>
            <a:r>
              <a:rPr lang="en-GB" dirty="0"/>
              <a:t>Inadequate cybersecurity measures pose a significant threat to our company's sensitive data and operations. As cyber threats evolve, our current </a:t>
            </a:r>
            <a:r>
              <a:rPr lang="en-GB" dirty="0" err="1"/>
              <a:t>defenses</a:t>
            </a:r>
            <a:r>
              <a:rPr lang="en-GB" dirty="0"/>
              <a:t> are increasingly vulnerable, necessitating urgent action.</a:t>
            </a:r>
          </a:p>
        </p:txBody>
      </p:sp>
      <p:sp>
        <p:nvSpPr>
          <p:cNvPr id="4" name="Kép helye 3">
            <a:extLst>
              <a:ext uri="{FF2B5EF4-FFF2-40B4-BE49-F238E27FC236}">
                <a16:creationId xmlns:a16="http://schemas.microsoft.com/office/drawing/2014/main" xmlns="" id="{90EC8926-1D3A-B547-162C-C962F40E7713}"/>
              </a:ext>
            </a:extLst>
          </p:cNvPr>
          <p:cNvSpPr>
            <a:spLocks noGrp="1"/>
          </p:cNvSpPr>
          <p:nvPr>
            <p:ph type="pic" sz="quarter" idx="12" hasCustomPrompt="1"/>
          </p:nvPr>
        </p:nvSpPr>
        <p:spPr>
          <a:xfrm>
            <a:off x="9283700" y="661988"/>
            <a:ext cx="8343900" cy="7300912"/>
          </a:xfrm>
        </p:spPr>
        <p:txBody>
          <a:bodyPr anchor="ctr">
            <a:normAutofit/>
          </a:bodyPr>
          <a:lstStyle>
            <a:lvl1pPr marL="0" indent="0" algn="ctr">
              <a:buNone/>
              <a:defRPr sz="2000">
                <a:solidFill>
                  <a:srgbClr val="003399"/>
                </a:solidFill>
              </a:defRPr>
            </a:lvl1pPr>
          </a:lstStyle>
          <a:p>
            <a:r>
              <a:rPr lang="hu-HU" dirty="0" err="1"/>
              <a:t>Paste</a:t>
            </a:r>
            <a:r>
              <a:rPr lang="hu-HU" dirty="0"/>
              <a:t> image here</a:t>
            </a:r>
            <a:endParaRPr lang="en-GB" dirty="0"/>
          </a:p>
        </p:txBody>
      </p:sp>
      <p:sp>
        <p:nvSpPr>
          <p:cNvPr id="5" name="Szöveg helye 4">
            <a:extLst>
              <a:ext uri="{FF2B5EF4-FFF2-40B4-BE49-F238E27FC236}">
                <a16:creationId xmlns:a16="http://schemas.microsoft.com/office/drawing/2014/main" xmlns="" id="{CB16E25C-BCD7-88E3-9E7A-4845AD6BB1FF}"/>
              </a:ext>
            </a:extLst>
          </p:cNvPr>
          <p:cNvSpPr>
            <a:spLocks noGrp="1"/>
          </p:cNvSpPr>
          <p:nvPr>
            <p:ph type="body" sz="quarter" idx="13" hasCustomPrompt="1"/>
          </p:nvPr>
        </p:nvSpPr>
        <p:spPr>
          <a:xfrm>
            <a:off x="9283700" y="7962900"/>
            <a:ext cx="8432800" cy="1689100"/>
          </a:xfrm>
        </p:spPr>
        <p:txBody>
          <a:bodyPr anchor="ctr">
            <a:normAutofit/>
          </a:bodyPr>
          <a:lstStyle>
            <a:lvl1pPr marL="0" indent="0">
              <a:buNone/>
              <a:defRPr sz="2000">
                <a:solidFill>
                  <a:srgbClr val="003399"/>
                </a:solidFill>
              </a:defRPr>
            </a:lvl1pPr>
          </a:lstStyle>
          <a:p>
            <a:pPr lvl="0"/>
            <a:r>
              <a:rPr lang="hu-HU" dirty="0"/>
              <a:t>Image </a:t>
            </a:r>
            <a:r>
              <a:rPr lang="hu-HU" dirty="0" err="1"/>
              <a:t>caption</a:t>
            </a:r>
            <a:r>
              <a:rPr lang="hu-HU" dirty="0"/>
              <a:t> </a:t>
            </a:r>
            <a:r>
              <a:rPr lang="en-GB" dirty="0"/>
              <a:t>— Inadequate cybersecurity measures pose a significant threat to our company's sensitive data and Project Title operations.</a:t>
            </a:r>
          </a:p>
        </p:txBody>
      </p:sp>
    </p:spTree>
    <p:extLst>
      <p:ext uri="{BB962C8B-B14F-4D97-AF65-F5344CB8AC3E}">
        <p14:creationId xmlns:p14="http://schemas.microsoft.com/office/powerpoint/2010/main" val="251507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ím és tartalom">
    <p:spTree>
      <p:nvGrpSpPr>
        <p:cNvPr id="1" name=""/>
        <p:cNvGrpSpPr/>
        <p:nvPr/>
      </p:nvGrpSpPr>
      <p:grpSpPr>
        <a:xfrm>
          <a:off x="0" y="0"/>
          <a:ext cx="0" cy="0"/>
          <a:chOff x="0" y="0"/>
          <a:chExt cx="0" cy="0"/>
        </a:xfrm>
      </p:grpSpPr>
      <p:sp>
        <p:nvSpPr>
          <p:cNvPr id="9" name="Szöveg helye 8">
            <a:extLst>
              <a:ext uri="{FF2B5EF4-FFF2-40B4-BE49-F238E27FC236}">
                <a16:creationId xmlns:a16="http://schemas.microsoft.com/office/drawing/2014/main" xmlns="" id="{E52E5C56-4C55-7074-1F59-18B54B6FAC3B}"/>
              </a:ext>
            </a:extLst>
          </p:cNvPr>
          <p:cNvSpPr>
            <a:spLocks noGrp="1"/>
          </p:cNvSpPr>
          <p:nvPr>
            <p:ph type="body" sz="quarter" idx="11" hasCustomPrompt="1"/>
          </p:nvPr>
        </p:nvSpPr>
        <p:spPr>
          <a:xfrm>
            <a:off x="7645400" y="584994"/>
            <a:ext cx="10007600" cy="2463006"/>
          </a:xfrm>
        </p:spPr>
        <p:txBody>
          <a:bodyPr>
            <a:normAutofit/>
          </a:bodyPr>
          <a:lstStyle>
            <a:lvl1pPr marL="0" indent="0">
              <a:buNone/>
              <a:defRPr sz="3200" b="1">
                <a:solidFill>
                  <a:srgbClr val="003399"/>
                </a:solidFill>
              </a:defRPr>
            </a:lvl1pPr>
          </a:lstStyle>
          <a:p>
            <a:pPr lvl="0"/>
            <a:r>
              <a:rPr lang="hu-HU" dirty="0"/>
              <a:t>projectTitle.com</a:t>
            </a:r>
            <a:endParaRPr lang="en-GB" dirty="0"/>
          </a:p>
        </p:txBody>
      </p:sp>
      <p:pic>
        <p:nvPicPr>
          <p:cNvPr id="7" name="Kép 6">
            <a:extLst>
              <a:ext uri="{FF2B5EF4-FFF2-40B4-BE49-F238E27FC236}">
                <a16:creationId xmlns:a16="http://schemas.microsoft.com/office/drawing/2014/main" xmlns="" id="{5C526633-17B6-9A0A-D4B8-49598BE2A1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32109"/>
          <a:stretch/>
        </p:blipFill>
        <p:spPr>
          <a:xfrm>
            <a:off x="0" y="0"/>
            <a:ext cx="6985000" cy="10288588"/>
          </a:xfrm>
          <a:prstGeom prst="rect">
            <a:avLst/>
          </a:prstGeom>
        </p:spPr>
      </p:pic>
      <p:sp>
        <p:nvSpPr>
          <p:cNvPr id="11" name="Szöveg helye 10">
            <a:extLst>
              <a:ext uri="{FF2B5EF4-FFF2-40B4-BE49-F238E27FC236}">
                <a16:creationId xmlns:a16="http://schemas.microsoft.com/office/drawing/2014/main" xmlns="" id="{320475DF-8954-0575-E8D7-64618E87D175}"/>
              </a:ext>
            </a:extLst>
          </p:cNvPr>
          <p:cNvSpPr>
            <a:spLocks noGrp="1"/>
          </p:cNvSpPr>
          <p:nvPr>
            <p:ph type="body" sz="quarter" idx="12" hasCustomPrompt="1"/>
          </p:nvPr>
        </p:nvSpPr>
        <p:spPr>
          <a:xfrm>
            <a:off x="635000" y="590550"/>
            <a:ext cx="5486400" cy="2730500"/>
          </a:xfrm>
        </p:spPr>
        <p:txBody>
          <a:bodyPr/>
          <a:lstStyle>
            <a:lvl1pPr marL="0" indent="0">
              <a:buNone/>
              <a:defRPr b="1">
                <a:solidFill>
                  <a:schemeClr val="bg1"/>
                </a:solidFill>
              </a:defRPr>
            </a:lvl1pPr>
          </a:lstStyle>
          <a:p>
            <a:pPr lvl="0"/>
            <a:r>
              <a:rPr lang="hu-HU" dirty="0" err="1"/>
              <a:t>Thank</a:t>
            </a:r>
            <a:r>
              <a:rPr lang="hu-HU" dirty="0"/>
              <a:t> </a:t>
            </a:r>
            <a:r>
              <a:rPr lang="hu-HU" dirty="0" err="1"/>
              <a:t>you</a:t>
            </a:r>
            <a:r>
              <a:rPr lang="hu-HU" dirty="0"/>
              <a:t> </a:t>
            </a:r>
            <a:r>
              <a:rPr lang="hu-HU" dirty="0" err="1"/>
              <a:t>for</a:t>
            </a:r>
            <a:r>
              <a:rPr lang="hu-HU" dirty="0"/>
              <a:t> </a:t>
            </a:r>
            <a:r>
              <a:rPr lang="hu-HU" dirty="0" err="1"/>
              <a:t>attending</a:t>
            </a:r>
            <a:r>
              <a:rPr lang="hu-HU" dirty="0"/>
              <a:t>!</a:t>
            </a:r>
            <a:endParaRPr lang="en-GB" dirty="0"/>
          </a:p>
        </p:txBody>
      </p:sp>
      <p:sp>
        <p:nvSpPr>
          <p:cNvPr id="12" name="Szöveg helye 8">
            <a:extLst>
              <a:ext uri="{FF2B5EF4-FFF2-40B4-BE49-F238E27FC236}">
                <a16:creationId xmlns:a16="http://schemas.microsoft.com/office/drawing/2014/main" xmlns="" id="{06A47172-93A7-4A84-6E0D-FD24307912E0}"/>
              </a:ext>
            </a:extLst>
          </p:cNvPr>
          <p:cNvSpPr>
            <a:spLocks noGrp="1"/>
          </p:cNvSpPr>
          <p:nvPr>
            <p:ph type="body" sz="quarter" idx="13" hasCustomPrompt="1"/>
          </p:nvPr>
        </p:nvSpPr>
        <p:spPr>
          <a:xfrm>
            <a:off x="7645400" y="3048000"/>
            <a:ext cx="5181600" cy="546100"/>
          </a:xfrm>
        </p:spPr>
        <p:txBody>
          <a:bodyPr>
            <a:normAutofit/>
          </a:bodyPr>
          <a:lstStyle>
            <a:lvl1pPr marL="0" indent="0">
              <a:buNone/>
              <a:defRPr sz="2500">
                <a:solidFill>
                  <a:srgbClr val="003399"/>
                </a:solidFill>
              </a:defRPr>
            </a:lvl1pPr>
          </a:lstStyle>
          <a:p>
            <a:pPr lvl="0"/>
            <a:r>
              <a:rPr lang="hu-HU" dirty="0" err="1"/>
              <a:t>First</a:t>
            </a:r>
            <a:r>
              <a:rPr lang="hu-HU" dirty="0"/>
              <a:t> Last</a:t>
            </a:r>
            <a:endParaRPr lang="en-GB" dirty="0"/>
          </a:p>
        </p:txBody>
      </p:sp>
      <p:sp>
        <p:nvSpPr>
          <p:cNvPr id="13" name="Szöveg helye 8">
            <a:extLst>
              <a:ext uri="{FF2B5EF4-FFF2-40B4-BE49-F238E27FC236}">
                <a16:creationId xmlns:a16="http://schemas.microsoft.com/office/drawing/2014/main" xmlns="" id="{B46E932A-195E-1A5A-6B8C-258516EFB8FF}"/>
              </a:ext>
            </a:extLst>
          </p:cNvPr>
          <p:cNvSpPr>
            <a:spLocks noGrp="1"/>
          </p:cNvSpPr>
          <p:nvPr>
            <p:ph type="body" sz="quarter" idx="14" hasCustomPrompt="1"/>
          </p:nvPr>
        </p:nvSpPr>
        <p:spPr>
          <a:xfrm>
            <a:off x="7645400" y="5511006"/>
            <a:ext cx="10007600" cy="2463006"/>
          </a:xfrm>
        </p:spPr>
        <p:txBody>
          <a:bodyPr>
            <a:normAutofit/>
          </a:bodyPr>
          <a:lstStyle>
            <a:lvl1pPr marL="0" indent="0">
              <a:buNone/>
              <a:defRPr sz="2500" b="0">
                <a:solidFill>
                  <a:srgbClr val="003399"/>
                </a:solidFill>
              </a:defRPr>
            </a:lvl1pPr>
          </a:lstStyle>
          <a:p>
            <a:pPr lvl="0"/>
            <a:r>
              <a:rPr lang="hu-HU" dirty="0"/>
              <a:t>Facebook.com/</a:t>
            </a:r>
            <a:r>
              <a:rPr lang="hu-HU" b="1" dirty="0" err="1"/>
              <a:t>projectTitle</a:t>
            </a:r>
            <a:r>
              <a:rPr lang="hu-HU" b="1" dirty="0"/>
              <a:t/>
            </a:r>
            <a:br>
              <a:rPr lang="hu-HU" b="1" dirty="0"/>
            </a:br>
            <a:r>
              <a:rPr lang="hu-HU" b="0" dirty="0"/>
              <a:t>x.com/</a:t>
            </a:r>
            <a:r>
              <a:rPr lang="hu-HU" b="1" dirty="0" err="1"/>
              <a:t>projectTitle</a:t>
            </a:r>
            <a:r>
              <a:rPr lang="hu-HU" b="1" dirty="0"/>
              <a:t/>
            </a:r>
            <a:br>
              <a:rPr lang="hu-HU" b="1" dirty="0"/>
            </a:br>
            <a:r>
              <a:rPr lang="hu-HU" b="0" dirty="0"/>
              <a:t>youtube.com/</a:t>
            </a:r>
            <a:r>
              <a:rPr lang="hu-HU" b="1" dirty="0" err="1"/>
              <a:t>projectTitle</a:t>
            </a:r>
            <a:endParaRPr lang="hu-HU" b="0" dirty="0"/>
          </a:p>
        </p:txBody>
      </p:sp>
      <p:sp>
        <p:nvSpPr>
          <p:cNvPr id="14" name="Szöveg helye 8">
            <a:extLst>
              <a:ext uri="{FF2B5EF4-FFF2-40B4-BE49-F238E27FC236}">
                <a16:creationId xmlns:a16="http://schemas.microsoft.com/office/drawing/2014/main" xmlns="" id="{A2B405E5-E12E-CC8C-31EC-FDDCF72E6BE9}"/>
              </a:ext>
            </a:extLst>
          </p:cNvPr>
          <p:cNvSpPr>
            <a:spLocks noGrp="1"/>
          </p:cNvSpPr>
          <p:nvPr>
            <p:ph type="body" sz="quarter" idx="15" hasCustomPrompt="1"/>
          </p:nvPr>
        </p:nvSpPr>
        <p:spPr>
          <a:xfrm>
            <a:off x="7645400" y="3594100"/>
            <a:ext cx="5181600" cy="546100"/>
          </a:xfrm>
        </p:spPr>
        <p:txBody>
          <a:bodyPr>
            <a:normAutofit/>
          </a:bodyPr>
          <a:lstStyle>
            <a:lvl1pPr marL="0" indent="0">
              <a:buNone/>
              <a:defRPr sz="2500">
                <a:solidFill>
                  <a:srgbClr val="003399"/>
                </a:solidFill>
              </a:defRPr>
            </a:lvl1pPr>
          </a:lstStyle>
          <a:p>
            <a:pPr lvl="0"/>
            <a:r>
              <a:rPr lang="hu-HU" dirty="0"/>
              <a:t>info@projectTitle.com</a:t>
            </a:r>
            <a:endParaRPr lang="en-GB" dirty="0"/>
          </a:p>
        </p:txBody>
      </p:sp>
      <p:sp>
        <p:nvSpPr>
          <p:cNvPr id="16" name="Szöveg helye 8">
            <a:extLst>
              <a:ext uri="{FF2B5EF4-FFF2-40B4-BE49-F238E27FC236}">
                <a16:creationId xmlns:a16="http://schemas.microsoft.com/office/drawing/2014/main" xmlns="" id="{CFE67723-D50F-BEB9-7B1E-95AC0AA7744C}"/>
              </a:ext>
            </a:extLst>
          </p:cNvPr>
          <p:cNvSpPr>
            <a:spLocks noGrp="1"/>
          </p:cNvSpPr>
          <p:nvPr>
            <p:ph type="body" sz="quarter" idx="16" hasCustomPrompt="1"/>
          </p:nvPr>
        </p:nvSpPr>
        <p:spPr>
          <a:xfrm>
            <a:off x="7645400" y="4145756"/>
            <a:ext cx="5181600" cy="546100"/>
          </a:xfrm>
        </p:spPr>
        <p:txBody>
          <a:bodyPr>
            <a:normAutofit/>
          </a:bodyPr>
          <a:lstStyle>
            <a:lvl1pPr marL="0" indent="0">
              <a:buNone/>
              <a:defRPr sz="2500">
                <a:solidFill>
                  <a:srgbClr val="003399"/>
                </a:solidFill>
              </a:defRPr>
            </a:lvl1pPr>
          </a:lstStyle>
          <a:p>
            <a:pPr lvl="0"/>
            <a:r>
              <a:rPr lang="hu-HU" dirty="0"/>
              <a:t>+32 123 456 789</a:t>
            </a:r>
            <a:endParaRPr lang="en-GB" dirty="0"/>
          </a:p>
        </p:txBody>
      </p:sp>
      <p:sp>
        <p:nvSpPr>
          <p:cNvPr id="17" name="Szöveg helye 8">
            <a:extLst>
              <a:ext uri="{FF2B5EF4-FFF2-40B4-BE49-F238E27FC236}">
                <a16:creationId xmlns:a16="http://schemas.microsoft.com/office/drawing/2014/main" xmlns="" id="{57E68D88-F821-2B9F-D18E-50D9F9EE9A29}"/>
              </a:ext>
            </a:extLst>
          </p:cNvPr>
          <p:cNvSpPr>
            <a:spLocks noGrp="1"/>
          </p:cNvSpPr>
          <p:nvPr>
            <p:ph type="body" sz="quarter" idx="17" hasCustomPrompt="1"/>
          </p:nvPr>
        </p:nvSpPr>
        <p:spPr>
          <a:xfrm>
            <a:off x="12827000" y="3048000"/>
            <a:ext cx="4826000" cy="1092200"/>
          </a:xfrm>
        </p:spPr>
        <p:txBody>
          <a:bodyPr>
            <a:normAutofit/>
          </a:bodyPr>
          <a:lstStyle>
            <a:lvl1pPr marL="0" indent="0">
              <a:buNone/>
              <a:defRPr sz="2500">
                <a:solidFill>
                  <a:srgbClr val="003399"/>
                </a:solidFill>
              </a:defRPr>
            </a:lvl1pPr>
          </a:lstStyle>
          <a:p>
            <a:pPr lvl="0"/>
            <a:r>
              <a:rPr lang="hu-HU" dirty="0"/>
              <a:t>Budapest utca 1</a:t>
            </a:r>
            <a:br>
              <a:rPr lang="hu-HU" dirty="0"/>
            </a:br>
            <a:r>
              <a:rPr lang="hu-HU" dirty="0"/>
              <a:t>1055 Budapest, Hungary</a:t>
            </a:r>
            <a:endParaRPr lang="en-GB" dirty="0"/>
          </a:p>
        </p:txBody>
      </p:sp>
    </p:spTree>
    <p:extLst>
      <p:ext uri="{BB962C8B-B14F-4D97-AF65-F5344CB8AC3E}">
        <p14:creationId xmlns:p14="http://schemas.microsoft.com/office/powerpoint/2010/main" val="252146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7300" y="159521"/>
            <a:ext cx="15773400" cy="1108755"/>
          </a:xfrm>
        </p:spPr>
        <p:txBody>
          <a:bodyPr>
            <a:normAutofit/>
          </a:bodyPr>
          <a:lstStyle>
            <a:lvl1pPr>
              <a:defRPr sz="5401"/>
            </a:lvl1pPr>
          </a:lstStyle>
          <a:p>
            <a:r>
              <a:rPr lang="en-US" dirty="0"/>
              <a:t>Click to edit Master title style</a:t>
            </a:r>
          </a:p>
        </p:txBody>
      </p:sp>
    </p:spTree>
    <p:extLst>
      <p:ext uri="{BB962C8B-B14F-4D97-AF65-F5344CB8AC3E}">
        <p14:creationId xmlns:p14="http://schemas.microsoft.com/office/powerpoint/2010/main" val="118483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4542" y="917256"/>
            <a:ext cx="12153118" cy="8454075"/>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US" dirty="0"/>
          </a:p>
        </p:txBody>
      </p:sp>
      <p:sp>
        <p:nvSpPr>
          <p:cNvPr id="4" name="Date Placeholder 3"/>
          <p:cNvSpPr>
            <a:spLocks noGrp="1"/>
          </p:cNvSpPr>
          <p:nvPr>
            <p:ph type="dt" sz="half" idx="2"/>
          </p:nvPr>
        </p:nvSpPr>
        <p:spPr>
          <a:xfrm>
            <a:off x="5233182" y="8719103"/>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8A9EB465-E3B1-4E46-9988-63ED5774821D}" type="datetimeFigureOut">
              <a:rPr lang="en-GB" smtClean="0"/>
              <a:t>18/04/2024</a:t>
            </a:fld>
            <a:endParaRPr lang="en-GB"/>
          </a:p>
        </p:txBody>
      </p:sp>
      <p:sp>
        <p:nvSpPr>
          <p:cNvPr id="5" name="Footer Placeholder 4"/>
          <p:cNvSpPr>
            <a:spLocks noGrp="1"/>
          </p:cNvSpPr>
          <p:nvPr>
            <p:ph type="ftr" sz="quarter" idx="3"/>
          </p:nvPr>
        </p:nvSpPr>
        <p:spPr>
          <a:xfrm>
            <a:off x="9347982" y="8719103"/>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GB"/>
          </a:p>
        </p:txBody>
      </p:sp>
    </p:spTree>
    <p:extLst>
      <p:ext uri="{BB962C8B-B14F-4D97-AF65-F5344CB8AC3E}">
        <p14:creationId xmlns:p14="http://schemas.microsoft.com/office/powerpoint/2010/main" val="3280839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8" r:id="rId6"/>
    <p:sldLayoutId id="2147483689" r:id="rId7"/>
    <p:sldLayoutId id="2147483687" r:id="rId8"/>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159523"/>
            <a:ext cx="15773400" cy="1108755"/>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1257300" y="1829083"/>
            <a:ext cx="15773400" cy="7437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9460326"/>
            <a:ext cx="18288000" cy="828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137181" rtlCol="0" anchor="ctr"/>
          <a:lstStyle/>
          <a:p>
            <a:pPr algn="ctr" defTabSz="1371783">
              <a:defRPr/>
            </a:pPr>
            <a:r>
              <a:rPr lang="en-US" sz="4801" spc="225" dirty="0">
                <a:solidFill>
                  <a:prstClr val="white">
                    <a:lumMod val="75000"/>
                  </a:prstClr>
                </a:solidFill>
              </a:rPr>
              <a:t>www.</a:t>
            </a:r>
            <a:r>
              <a:rPr lang="en-US" sz="4801" spc="225" dirty="0">
                <a:solidFill>
                  <a:prstClr val="black">
                    <a:lumMod val="85000"/>
                    <a:lumOff val="15000"/>
                  </a:prstClr>
                </a:solidFill>
              </a:rPr>
              <a:t>presentationgo</a:t>
            </a:r>
            <a:r>
              <a:rPr lang="en-US" sz="4801" spc="225" dirty="0">
                <a:solidFill>
                  <a:prstClr val="white">
                    <a:lumMod val="75000"/>
                  </a:prstClr>
                </a:solidFill>
              </a:rPr>
              <a:t>.com</a:t>
            </a:r>
          </a:p>
        </p:txBody>
      </p:sp>
      <p:sp>
        <p:nvSpPr>
          <p:cNvPr id="23" name="Freeform 22"/>
          <p:cNvSpPr/>
          <p:nvPr userDrawn="1"/>
        </p:nvSpPr>
        <p:spPr>
          <a:xfrm rot="5400000">
            <a:off x="274687" y="32025"/>
            <a:ext cx="554330" cy="1141804"/>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1371783"/>
            <a:endParaRPr lang="en-US" sz="2700">
              <a:solidFill>
                <a:prstClr val="white"/>
              </a:solidFill>
            </a:endParaRPr>
          </a:p>
        </p:txBody>
      </p:sp>
      <p:grpSp>
        <p:nvGrpSpPr>
          <p:cNvPr id="8" name="Group 7"/>
          <p:cNvGrpSpPr/>
          <p:nvPr userDrawn="1"/>
        </p:nvGrpSpPr>
        <p:grpSpPr>
          <a:xfrm>
            <a:off x="-3309816" y="-110723"/>
            <a:ext cx="2966060" cy="872134"/>
            <a:chOff x="-2096383" y="21447"/>
            <a:chExt cx="1483030" cy="581333"/>
          </a:xfrm>
        </p:grpSpPr>
        <p:sp>
          <p:nvSpPr>
            <p:cNvPr id="10" name="TextBox 9"/>
            <p:cNvSpPr txBox="1"/>
            <p:nvPr userDrawn="1"/>
          </p:nvSpPr>
          <p:spPr>
            <a:xfrm>
              <a:off x="-2096383" y="21447"/>
              <a:ext cx="228588" cy="215410"/>
            </a:xfrm>
            <a:prstGeom prst="rect">
              <a:avLst/>
            </a:prstGeom>
            <a:noFill/>
          </p:spPr>
          <p:txBody>
            <a:bodyPr wrap="none" rtlCol="0">
              <a:spAutoFit/>
            </a:bodyPr>
            <a:lstStyle/>
            <a:p>
              <a:pPr defTabSz="1371783"/>
              <a:r>
                <a:rPr lang="en-US" sz="15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0342" cy="215410"/>
            </a:xfrm>
            <a:prstGeom prst="rect">
              <a:avLst/>
            </a:prstGeom>
            <a:noFill/>
          </p:spPr>
          <p:txBody>
            <a:bodyPr wrap="none" rtlCol="0">
              <a:spAutoFit/>
            </a:bodyPr>
            <a:lstStyle/>
            <a:p>
              <a:pPr defTabSz="1371783"/>
              <a:r>
                <a:rPr lang="en-US" sz="15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77797" y="10441014"/>
            <a:ext cx="2398413" cy="346249"/>
          </a:xfrm>
          <a:prstGeom prst="rect">
            <a:avLst/>
          </a:prstGeom>
        </p:spPr>
        <p:txBody>
          <a:bodyPr wrap="none">
            <a:spAutoFit/>
          </a:bodyPr>
          <a:lstStyle/>
          <a:p>
            <a:pPr defTabSz="1371783"/>
            <a:r>
              <a:rPr lang="en-US" sz="1650" dirty="0">
                <a:solidFill>
                  <a:srgbClr val="555555"/>
                </a:solidFill>
                <a:latin typeface="Open Sans" panose="020B0606030504020204" pitchFamily="34" charset="0"/>
              </a:rPr>
              <a:t>© </a:t>
            </a:r>
            <a:r>
              <a:rPr lang="en-US" sz="1650" dirty="0">
                <a:solidFill>
                  <a:srgbClr val="A5CD28"/>
                </a:solidFill>
                <a:latin typeface="Open Sans" panose="020B0606030504020204" pitchFamily="34" charset="0"/>
                <a:hlinkClick r:id="rId4" tooltip="PresentationGo!"/>
              </a:rPr>
              <a:t>presentationgo.com</a:t>
            </a:r>
            <a:endParaRPr lang="en-US" sz="1650" dirty="0">
              <a:solidFill>
                <a:prstClr val="black"/>
              </a:solidFill>
            </a:endParaRPr>
          </a:p>
        </p:txBody>
      </p:sp>
    </p:spTree>
    <p:extLst>
      <p:ext uri="{BB962C8B-B14F-4D97-AF65-F5344CB8AC3E}">
        <p14:creationId xmlns:p14="http://schemas.microsoft.com/office/powerpoint/2010/main" val="1418967406"/>
      </p:ext>
    </p:extLst>
  </p:cSld>
  <p:clrMap bg1="lt1" tx1="dk1" bg2="lt2" tx2="dk2" accent1="accent1" accent2="accent2" accent3="accent3" accent4="accent4" accent5="accent5" accent6="accent6" hlink="hlink" folHlink="folHlink"/>
  <p:sldLayoutIdLst>
    <p:sldLayoutId id="2147483692" r:id="rId1"/>
  </p:sldLayoutIdLst>
  <p:txStyles>
    <p:titleStyle>
      <a:lvl1pPr algn="l" defTabSz="1371783" rtl="0" eaLnBrk="1" latinLnBrk="0" hangingPunct="1">
        <a:lnSpc>
          <a:spcPct val="90000"/>
        </a:lnSpc>
        <a:spcBef>
          <a:spcPct val="0"/>
        </a:spcBef>
        <a:buNone/>
        <a:defRPr lang="en-US" sz="5401" b="1" kern="1200">
          <a:solidFill>
            <a:schemeClr val="tx1"/>
          </a:solidFill>
          <a:latin typeface="Helvetica" panose="020B0500000000000000" pitchFamily="34" charset="0"/>
          <a:ea typeface="+mj-ea"/>
          <a:cs typeface="+mj-cs"/>
        </a:defRPr>
      </a:lvl1pPr>
    </p:titleStyle>
    <p:bodyStyle>
      <a:lvl1pPr marL="342946" indent="-342946" algn="l" defTabSz="1371783" rtl="0" eaLnBrk="1" latinLnBrk="0" hangingPunct="1">
        <a:lnSpc>
          <a:spcPct val="90000"/>
        </a:lnSpc>
        <a:spcBef>
          <a:spcPts val="1500"/>
        </a:spcBef>
        <a:buFont typeface="Arial" panose="020B0604020202020204" pitchFamily="34" charset="0"/>
        <a:buChar char="•"/>
        <a:defRPr sz="3600" kern="1200">
          <a:solidFill>
            <a:schemeClr val="tx1"/>
          </a:solidFill>
          <a:latin typeface="+mj-lt"/>
          <a:ea typeface="+mn-ea"/>
          <a:cs typeface="+mn-cs"/>
        </a:defRPr>
      </a:lvl1pPr>
      <a:lvl2pPr marL="1028837" indent="-342946" algn="l" defTabSz="1371783" rtl="0" eaLnBrk="1" latinLnBrk="0" hangingPunct="1">
        <a:lnSpc>
          <a:spcPct val="90000"/>
        </a:lnSpc>
        <a:spcBef>
          <a:spcPts val="750"/>
        </a:spcBef>
        <a:buFont typeface="Arial" panose="020B0604020202020204" pitchFamily="34" charset="0"/>
        <a:buChar char="•"/>
        <a:defRPr sz="3000" kern="1200">
          <a:solidFill>
            <a:schemeClr val="tx1"/>
          </a:solidFill>
          <a:latin typeface="+mj-lt"/>
          <a:ea typeface="+mn-ea"/>
          <a:cs typeface="+mn-cs"/>
        </a:defRPr>
      </a:lvl2pPr>
      <a:lvl3pPr marL="1714729" indent="-342946" algn="l" defTabSz="1371783" rtl="0" eaLnBrk="1" latinLnBrk="0" hangingPunct="1">
        <a:lnSpc>
          <a:spcPct val="90000"/>
        </a:lnSpc>
        <a:spcBef>
          <a:spcPts val="750"/>
        </a:spcBef>
        <a:buFont typeface="Arial" panose="020B0604020202020204" pitchFamily="34" charset="0"/>
        <a:buChar char="•"/>
        <a:defRPr sz="2700" kern="1200">
          <a:solidFill>
            <a:schemeClr val="tx1"/>
          </a:solidFill>
          <a:latin typeface="+mj-lt"/>
          <a:ea typeface="+mn-ea"/>
          <a:cs typeface="+mn-cs"/>
        </a:defRPr>
      </a:lvl3pPr>
      <a:lvl4pPr marL="2400620" indent="-342946" algn="l" defTabSz="1371783" rtl="0" eaLnBrk="1" latinLnBrk="0" hangingPunct="1">
        <a:lnSpc>
          <a:spcPct val="90000"/>
        </a:lnSpc>
        <a:spcBef>
          <a:spcPts val="750"/>
        </a:spcBef>
        <a:buFont typeface="Arial" panose="020B0604020202020204" pitchFamily="34" charset="0"/>
        <a:buChar char="•"/>
        <a:defRPr sz="2400" kern="1200">
          <a:solidFill>
            <a:schemeClr val="tx1"/>
          </a:solidFill>
          <a:latin typeface="+mj-lt"/>
          <a:ea typeface="+mn-ea"/>
          <a:cs typeface="+mn-cs"/>
        </a:defRPr>
      </a:lvl4pPr>
      <a:lvl5pPr marL="3086511" indent="-342946" algn="l" defTabSz="1371783" rtl="0" eaLnBrk="1" latinLnBrk="0" hangingPunct="1">
        <a:lnSpc>
          <a:spcPct val="90000"/>
        </a:lnSpc>
        <a:spcBef>
          <a:spcPts val="750"/>
        </a:spcBef>
        <a:buFont typeface="Arial" panose="020B0604020202020204" pitchFamily="34" charset="0"/>
        <a:buChar char="•"/>
        <a:defRPr sz="2400" kern="1200">
          <a:solidFill>
            <a:schemeClr val="tx1"/>
          </a:solidFill>
          <a:latin typeface="+mj-lt"/>
          <a:ea typeface="+mn-ea"/>
          <a:cs typeface="+mn-cs"/>
        </a:defRPr>
      </a:lvl5pPr>
      <a:lvl6pPr marL="3772403" indent="-342946" algn="l" defTabSz="1371783"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8294" indent="-342946" algn="l" defTabSz="1371783"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4186" indent="-342946" algn="l" defTabSz="1371783"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30077" indent="-342946" algn="l" defTabSz="1371783"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783" rtl="0" eaLnBrk="1" latinLnBrk="0" hangingPunct="1">
        <a:defRPr sz="2700" kern="1200">
          <a:solidFill>
            <a:schemeClr val="tx1"/>
          </a:solidFill>
          <a:latin typeface="+mn-lt"/>
          <a:ea typeface="+mn-ea"/>
          <a:cs typeface="+mn-cs"/>
        </a:defRPr>
      </a:lvl1pPr>
      <a:lvl2pPr marL="685891" algn="l" defTabSz="1371783" rtl="0" eaLnBrk="1" latinLnBrk="0" hangingPunct="1">
        <a:defRPr sz="2700" kern="1200">
          <a:solidFill>
            <a:schemeClr val="tx1"/>
          </a:solidFill>
          <a:latin typeface="+mn-lt"/>
          <a:ea typeface="+mn-ea"/>
          <a:cs typeface="+mn-cs"/>
        </a:defRPr>
      </a:lvl2pPr>
      <a:lvl3pPr marL="1371783" algn="l" defTabSz="1371783" rtl="0" eaLnBrk="1" latinLnBrk="0" hangingPunct="1">
        <a:defRPr sz="2700" kern="1200">
          <a:solidFill>
            <a:schemeClr val="tx1"/>
          </a:solidFill>
          <a:latin typeface="+mn-lt"/>
          <a:ea typeface="+mn-ea"/>
          <a:cs typeface="+mn-cs"/>
        </a:defRPr>
      </a:lvl3pPr>
      <a:lvl4pPr marL="2057674" algn="l" defTabSz="1371783" rtl="0" eaLnBrk="1" latinLnBrk="0" hangingPunct="1">
        <a:defRPr sz="2700" kern="1200">
          <a:solidFill>
            <a:schemeClr val="tx1"/>
          </a:solidFill>
          <a:latin typeface="+mn-lt"/>
          <a:ea typeface="+mn-ea"/>
          <a:cs typeface="+mn-cs"/>
        </a:defRPr>
      </a:lvl4pPr>
      <a:lvl5pPr marL="2743566" algn="l" defTabSz="1371783" rtl="0" eaLnBrk="1" latinLnBrk="0" hangingPunct="1">
        <a:defRPr sz="2700" kern="1200">
          <a:solidFill>
            <a:schemeClr val="tx1"/>
          </a:solidFill>
          <a:latin typeface="+mn-lt"/>
          <a:ea typeface="+mn-ea"/>
          <a:cs typeface="+mn-cs"/>
        </a:defRPr>
      </a:lvl5pPr>
      <a:lvl6pPr marL="3429457" algn="l" defTabSz="1371783" rtl="0" eaLnBrk="1" latinLnBrk="0" hangingPunct="1">
        <a:defRPr sz="2700" kern="1200">
          <a:solidFill>
            <a:schemeClr val="tx1"/>
          </a:solidFill>
          <a:latin typeface="+mn-lt"/>
          <a:ea typeface="+mn-ea"/>
          <a:cs typeface="+mn-cs"/>
        </a:defRPr>
      </a:lvl6pPr>
      <a:lvl7pPr marL="4115349" algn="l" defTabSz="1371783" rtl="0" eaLnBrk="1" latinLnBrk="0" hangingPunct="1">
        <a:defRPr sz="2700" kern="1200">
          <a:solidFill>
            <a:schemeClr val="tx1"/>
          </a:solidFill>
          <a:latin typeface="+mn-lt"/>
          <a:ea typeface="+mn-ea"/>
          <a:cs typeface="+mn-cs"/>
        </a:defRPr>
      </a:lvl7pPr>
      <a:lvl8pPr marL="4801240" algn="l" defTabSz="1371783" rtl="0" eaLnBrk="1" latinLnBrk="0" hangingPunct="1">
        <a:defRPr sz="2700" kern="1200">
          <a:solidFill>
            <a:schemeClr val="tx1"/>
          </a:solidFill>
          <a:latin typeface="+mn-lt"/>
          <a:ea typeface="+mn-ea"/>
          <a:cs typeface="+mn-cs"/>
        </a:defRPr>
      </a:lvl8pPr>
      <a:lvl9pPr marL="5487132" algn="l" defTabSz="1371783"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5.sv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linkedin.com/in/interregdanube/"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hyperlink" Target="http://natalia.liholot@interreg-danube.eu/" TargetMode="External"/><Relationship Id="rId4" Type="http://schemas.openxmlformats.org/officeDocument/2006/relationships/hyperlink" Target="https://www.facebook.com/InterregDanub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03336007-9278-CEFE-1DF1-559D3C31A0E1}"/>
              </a:ext>
            </a:extLst>
          </p:cNvPr>
          <p:cNvSpPr>
            <a:spLocks noGrp="1"/>
          </p:cNvSpPr>
          <p:nvPr>
            <p:ph type="title"/>
          </p:nvPr>
        </p:nvSpPr>
        <p:spPr/>
        <p:txBody>
          <a:bodyPr/>
          <a:lstStyle/>
          <a:p>
            <a:r>
              <a:rPr lang="en-GB" dirty="0" smtClean="0"/>
              <a:t>1</a:t>
            </a:r>
            <a:r>
              <a:rPr lang="en-GB" baseline="30000" dirty="0" smtClean="0"/>
              <a:t>st</a:t>
            </a:r>
            <a:r>
              <a:rPr lang="en-GB" dirty="0" smtClean="0"/>
              <a:t> Call LP seminar</a:t>
            </a:r>
            <a:endParaRPr lang="en-GB" dirty="0"/>
          </a:p>
        </p:txBody>
      </p:sp>
      <p:sp>
        <p:nvSpPr>
          <p:cNvPr id="3" name="Szöveg helye 2">
            <a:extLst>
              <a:ext uri="{FF2B5EF4-FFF2-40B4-BE49-F238E27FC236}">
                <a16:creationId xmlns:a16="http://schemas.microsoft.com/office/drawing/2014/main" xmlns="" id="{BBC98780-3FE4-B967-75AB-2B7F58823B48}"/>
              </a:ext>
            </a:extLst>
          </p:cNvPr>
          <p:cNvSpPr>
            <a:spLocks noGrp="1"/>
          </p:cNvSpPr>
          <p:nvPr>
            <p:ph type="body" sz="quarter" idx="13"/>
          </p:nvPr>
        </p:nvSpPr>
        <p:spPr/>
        <p:txBody>
          <a:bodyPr/>
          <a:lstStyle/>
          <a:p>
            <a:r>
              <a:rPr lang="en-GB" dirty="0" smtClean="0"/>
              <a:t>How to report on indicators</a:t>
            </a:r>
            <a:endParaRPr lang="en-GB" dirty="0"/>
          </a:p>
        </p:txBody>
      </p:sp>
      <p:sp>
        <p:nvSpPr>
          <p:cNvPr id="4" name="Szöveg helye 3">
            <a:extLst>
              <a:ext uri="{FF2B5EF4-FFF2-40B4-BE49-F238E27FC236}">
                <a16:creationId xmlns:a16="http://schemas.microsoft.com/office/drawing/2014/main" xmlns="" id="{C2FFB456-3600-890C-55B7-35061CD66084}"/>
              </a:ext>
            </a:extLst>
          </p:cNvPr>
          <p:cNvSpPr>
            <a:spLocks noGrp="1"/>
          </p:cNvSpPr>
          <p:nvPr>
            <p:ph type="body" sz="quarter" idx="14"/>
          </p:nvPr>
        </p:nvSpPr>
        <p:spPr/>
        <p:txBody>
          <a:bodyPr/>
          <a:lstStyle/>
          <a:p>
            <a:r>
              <a:rPr lang="en-GB" dirty="0" smtClean="0"/>
              <a:t>Belgrade – 24-25 April, 2024</a:t>
            </a:r>
            <a:endParaRPr lang="en-GB" dirty="0"/>
          </a:p>
        </p:txBody>
      </p:sp>
      <p:sp>
        <p:nvSpPr>
          <p:cNvPr id="5" name="Szöveg helye 4">
            <a:extLst>
              <a:ext uri="{FF2B5EF4-FFF2-40B4-BE49-F238E27FC236}">
                <a16:creationId xmlns:a16="http://schemas.microsoft.com/office/drawing/2014/main" xmlns="" id="{2EA807DF-1DAD-53F9-1A81-B2207E69C877}"/>
              </a:ext>
            </a:extLst>
          </p:cNvPr>
          <p:cNvSpPr>
            <a:spLocks noGrp="1"/>
          </p:cNvSpPr>
          <p:nvPr>
            <p:ph type="body" sz="quarter" idx="15"/>
          </p:nvPr>
        </p:nvSpPr>
        <p:spPr/>
        <p:txBody>
          <a:bodyPr/>
          <a:lstStyle/>
          <a:p>
            <a:endParaRPr lang="en-GB"/>
          </a:p>
        </p:txBody>
      </p:sp>
      <p:sp>
        <p:nvSpPr>
          <p:cNvPr id="6" name="Szöveg helye 5">
            <a:extLst>
              <a:ext uri="{FF2B5EF4-FFF2-40B4-BE49-F238E27FC236}">
                <a16:creationId xmlns:a16="http://schemas.microsoft.com/office/drawing/2014/main" xmlns="" id="{303C1836-1656-CA6C-B068-DC7CC340D1DC}"/>
              </a:ext>
            </a:extLst>
          </p:cNvPr>
          <p:cNvSpPr>
            <a:spLocks noGrp="1"/>
          </p:cNvSpPr>
          <p:nvPr>
            <p:ph type="body" sz="quarter" idx="16"/>
          </p:nvPr>
        </p:nvSpPr>
        <p:spPr/>
        <p:txBody>
          <a:bodyPr/>
          <a:lstStyle/>
          <a:p>
            <a:r>
              <a:rPr lang="en-GB" dirty="0" smtClean="0"/>
              <a:t>Natalia Liholot</a:t>
            </a:r>
            <a:endParaRPr lang="en-GB" dirty="0"/>
          </a:p>
        </p:txBody>
      </p:sp>
      <p:sp>
        <p:nvSpPr>
          <p:cNvPr id="7" name="Szöveg helye 6">
            <a:extLst>
              <a:ext uri="{FF2B5EF4-FFF2-40B4-BE49-F238E27FC236}">
                <a16:creationId xmlns:a16="http://schemas.microsoft.com/office/drawing/2014/main" xmlns="" id="{F074AD85-4911-6FC3-84A2-E45B45AB6089}"/>
              </a:ext>
            </a:extLst>
          </p:cNvPr>
          <p:cNvSpPr>
            <a:spLocks noGrp="1"/>
          </p:cNvSpPr>
          <p:nvPr>
            <p:ph type="body" sz="quarter" idx="17"/>
          </p:nvPr>
        </p:nvSpPr>
        <p:spPr/>
        <p:txBody>
          <a:bodyPr/>
          <a:lstStyle/>
          <a:p>
            <a:endParaRPr lang="en-GB"/>
          </a:p>
        </p:txBody>
      </p:sp>
      <p:pic>
        <p:nvPicPr>
          <p:cNvPr id="10" name="Kép 9">
            <a:extLst>
              <a:ext uri="{FF2B5EF4-FFF2-40B4-BE49-F238E27FC236}">
                <a16:creationId xmlns:a16="http://schemas.microsoft.com/office/drawing/2014/main" xmlns="" id="{9B381A6C-8786-9BC0-1879-C76296E318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6014" y="321542"/>
            <a:ext cx="9334202" cy="1826572"/>
          </a:xfrm>
          <a:prstGeom prst="rect">
            <a:avLst/>
          </a:prstGeom>
        </p:spPr>
      </p:pic>
    </p:spTree>
    <p:extLst>
      <p:ext uri="{BB962C8B-B14F-4D97-AF65-F5344CB8AC3E}">
        <p14:creationId xmlns:p14="http://schemas.microsoft.com/office/powerpoint/2010/main" val="1516125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smtClean="0"/>
              <a:t>How to report on indicators - </a:t>
            </a:r>
            <a:r>
              <a:rPr lang="en-GB" sz="2800" dirty="0" smtClean="0"/>
              <a:t>Output indicator RCO 116 Jointly developed solutions</a:t>
            </a:r>
            <a:r>
              <a:rPr lang="en-US" sz="2800" dirty="0" smtClean="0"/>
              <a:t/>
            </a:r>
            <a:br>
              <a:rPr lang="en-US" sz="2800" dirty="0" smtClean="0"/>
            </a:br>
            <a:r>
              <a:rPr lang="en-US" sz="2800" dirty="0" smtClean="0"/>
              <a:t/>
            </a:r>
            <a:br>
              <a:rPr lang="en-US" sz="2800" dirty="0" smtClean="0"/>
            </a:br>
            <a:endParaRPr lang="en-US" sz="2800" dirty="0"/>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sp>
        <p:nvSpPr>
          <p:cNvPr id="10" name="TextBox 9">
            <a:extLst>
              <a:ext uri="{FF2B5EF4-FFF2-40B4-BE49-F238E27FC236}">
                <a16:creationId xmlns:a16="http://schemas.microsoft.com/office/drawing/2014/main" xmlns="" id="{DEF6BFE6-F63B-4F14-BC77-4F0A8E53CA98}"/>
              </a:ext>
            </a:extLst>
          </p:cNvPr>
          <p:cNvSpPr txBox="1"/>
          <p:nvPr/>
        </p:nvSpPr>
        <p:spPr>
          <a:xfrm>
            <a:off x="2656734" y="2331988"/>
            <a:ext cx="4351283" cy="1477328"/>
          </a:xfrm>
          <a:prstGeom prst="rect">
            <a:avLst/>
          </a:prstGeom>
          <a:noFill/>
        </p:spPr>
        <p:txBody>
          <a:bodyPr wrap="square" lIns="0" rIns="0" rtlCol="0" anchor="t">
            <a:spAutoFit/>
          </a:bodyPr>
          <a:lstStyle/>
          <a:p>
            <a:r>
              <a:rPr lang="en-GB" b="1" dirty="0">
                <a:solidFill>
                  <a:srgbClr val="003399"/>
                </a:solidFill>
                <a:latin typeface="Open Sans" panose="020B0606030504020204" pitchFamily="34" charset="0"/>
              </a:rPr>
              <a:t>What it measures?</a:t>
            </a:r>
            <a:endParaRPr lang="en-US" b="1"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The indicator counts </a:t>
            </a:r>
            <a:r>
              <a:rPr lang="en-GB" b="1" dirty="0">
                <a:solidFill>
                  <a:srgbClr val="003399"/>
                </a:solidFill>
                <a:latin typeface="Open Sans" panose="020B0606030504020204" pitchFamily="34" charset="0"/>
              </a:rPr>
              <a:t>the number of jointly developed solutions </a:t>
            </a:r>
            <a:r>
              <a:rPr lang="en-GB" dirty="0">
                <a:solidFill>
                  <a:srgbClr val="003399"/>
                </a:solidFill>
                <a:latin typeface="Open Sans" panose="020B0606030504020204" pitchFamily="34" charset="0"/>
              </a:rPr>
              <a:t>from joint pilot actions implemented by supported projects. </a:t>
            </a:r>
            <a:endParaRPr lang="en-US" dirty="0">
              <a:solidFill>
                <a:srgbClr val="003399"/>
              </a:solidFill>
              <a:latin typeface="Open Sans" panose="020B0606030504020204" pitchFamily="34" charset="0"/>
            </a:endParaRPr>
          </a:p>
        </p:txBody>
      </p:sp>
      <p:sp>
        <p:nvSpPr>
          <p:cNvPr id="3" name="Rectangle 2"/>
          <p:cNvSpPr/>
          <p:nvPr/>
        </p:nvSpPr>
        <p:spPr>
          <a:xfrm>
            <a:off x="2270235" y="5357396"/>
            <a:ext cx="10074167" cy="3139321"/>
          </a:xfrm>
          <a:prstGeom prst="rect">
            <a:avLst/>
          </a:prstGeom>
        </p:spPr>
        <p:txBody>
          <a:bodyPr wrap="square">
            <a:spAutoFit/>
          </a:bodyPr>
          <a:lstStyle/>
          <a:p>
            <a:r>
              <a:rPr lang="en-GB" b="1" dirty="0">
                <a:solidFill>
                  <a:srgbClr val="003399"/>
                </a:solidFill>
                <a:latin typeface="Open Sans" panose="020B0606030504020204" pitchFamily="34" charset="0"/>
              </a:rPr>
              <a:t>Definitions: </a:t>
            </a:r>
            <a:endParaRPr lang="en-US" b="1" dirty="0">
              <a:solidFill>
                <a:srgbClr val="003399"/>
              </a:solidFill>
              <a:latin typeface="Open Sans" panose="020B0606030504020204" pitchFamily="34" charset="0"/>
            </a:endParaRPr>
          </a:p>
          <a:p>
            <a:pPr lvl="0"/>
            <a:r>
              <a:rPr lang="en-GB" b="1" dirty="0">
                <a:solidFill>
                  <a:srgbClr val="003399"/>
                </a:solidFill>
                <a:latin typeface="Open Sans" panose="020B0606030504020204" pitchFamily="34" charset="0"/>
              </a:rPr>
              <a:t>Jointly developed solution </a:t>
            </a:r>
            <a:r>
              <a:rPr lang="en-GB" dirty="0">
                <a:solidFill>
                  <a:srgbClr val="003399"/>
                </a:solidFill>
                <a:latin typeface="Open Sans" panose="020B0606030504020204" pitchFamily="34" charset="0"/>
              </a:rPr>
              <a:t>contributes to solve a common problem, challenge addressed by the project. The joint solution shall be pilot tested (RCO84) to prove whether the solution meets the needs of the target groups</a:t>
            </a:r>
            <a:r>
              <a:rPr lang="en-GB" dirty="0" smtClean="0">
                <a:solidFill>
                  <a:srgbClr val="003399"/>
                </a:solidFill>
                <a:latin typeface="Open Sans" panose="020B0606030504020204" pitchFamily="34" charset="0"/>
              </a:rPr>
              <a:t>.</a:t>
            </a:r>
          </a:p>
          <a:p>
            <a:pPr lvl="0"/>
            <a:endParaRPr lang="en-US"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The </a:t>
            </a:r>
            <a:r>
              <a:rPr lang="en-GB" b="1" dirty="0">
                <a:solidFill>
                  <a:srgbClr val="003399"/>
                </a:solidFill>
                <a:latin typeface="Open Sans" panose="020B0606030504020204" pitchFamily="34" charset="0"/>
              </a:rPr>
              <a:t>forms of solutions </a:t>
            </a:r>
            <a:r>
              <a:rPr lang="en-GB" dirty="0">
                <a:solidFill>
                  <a:srgbClr val="003399"/>
                </a:solidFill>
                <a:latin typeface="Open Sans" panose="020B0606030504020204" pitchFamily="34" charset="0"/>
              </a:rPr>
              <a:t>can be very diverse, tools (e.g. analytical, monitoring, management, decision making tools, instruments), technologies (software, ICT solutions, platforms), methodologies, concepts, guidelines, processes, agreements, services etc</a:t>
            </a:r>
            <a:r>
              <a:rPr lang="en-GB" dirty="0" smtClean="0">
                <a:solidFill>
                  <a:srgbClr val="003399"/>
                </a:solidFill>
                <a:latin typeface="Open Sans" panose="020B0606030504020204" pitchFamily="34" charset="0"/>
              </a:rPr>
              <a:t>.</a:t>
            </a:r>
          </a:p>
          <a:p>
            <a:pPr lvl="0"/>
            <a:endParaRPr lang="en-US"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A jointly developed solution implies the involvement of organisations from the partnership in the drafting design and evaluation process of the solution.</a:t>
            </a:r>
            <a:endParaRPr lang="en-US" dirty="0">
              <a:solidFill>
                <a:srgbClr val="003399"/>
              </a:solidFill>
              <a:latin typeface="Open Sans" panose="020B0606030504020204" pitchFamily="34" charset="0"/>
            </a:endParaRPr>
          </a:p>
        </p:txBody>
      </p:sp>
      <p:sp>
        <p:nvSpPr>
          <p:cNvPr id="12" name="Shape">
            <a:extLst>
              <a:ext uri="{FF2B5EF4-FFF2-40B4-BE49-F238E27FC236}">
                <a16:creationId xmlns:a16="http://schemas.microsoft.com/office/drawing/2014/main" xmlns="" id="{7E52B7DB-68EF-48A1-ADAB-9204DCEA37B5}"/>
              </a:ext>
            </a:extLst>
          </p:cNvPr>
          <p:cNvSpPr/>
          <p:nvPr/>
        </p:nvSpPr>
        <p:spPr>
          <a:xfrm>
            <a:off x="4046882" y="3875466"/>
            <a:ext cx="2805979" cy="1094910"/>
          </a:xfrm>
          <a:custGeom>
            <a:avLst/>
            <a:gdLst/>
            <a:ahLst/>
            <a:cxnLst>
              <a:cxn ang="0">
                <a:pos x="wd2" y="hd2"/>
              </a:cxn>
              <a:cxn ang="5400000">
                <a:pos x="wd2" y="hd2"/>
              </a:cxn>
              <a:cxn ang="10800000">
                <a:pos x="wd2" y="hd2"/>
              </a:cxn>
              <a:cxn ang="16200000">
                <a:pos x="wd2" y="hd2"/>
              </a:cxn>
            </a:cxnLst>
            <a:rect l="0" t="0" r="r" b="b"/>
            <a:pathLst>
              <a:path w="21600" h="21600" extrusionOk="0">
                <a:moveTo>
                  <a:pt x="1467" y="21600"/>
                </a:moveTo>
                <a:cubicBezTo>
                  <a:pt x="2150" y="21600"/>
                  <a:pt x="2730" y="20376"/>
                  <a:pt x="2866" y="18714"/>
                </a:cubicBezTo>
                <a:lnTo>
                  <a:pt x="14502" y="18714"/>
                </a:lnTo>
                <a:cubicBezTo>
                  <a:pt x="14707" y="18714"/>
                  <a:pt x="14844" y="18364"/>
                  <a:pt x="14844" y="17840"/>
                </a:cubicBezTo>
                <a:lnTo>
                  <a:pt x="14844" y="7870"/>
                </a:lnTo>
                <a:cubicBezTo>
                  <a:pt x="14844" y="7696"/>
                  <a:pt x="14878" y="7521"/>
                  <a:pt x="14912" y="7433"/>
                </a:cubicBezTo>
                <a:cubicBezTo>
                  <a:pt x="14946" y="7346"/>
                  <a:pt x="15014" y="7258"/>
                  <a:pt x="15082" y="7258"/>
                </a:cubicBezTo>
                <a:lnTo>
                  <a:pt x="21020" y="7258"/>
                </a:lnTo>
                <a:cubicBezTo>
                  <a:pt x="21361" y="7258"/>
                  <a:pt x="21600" y="6646"/>
                  <a:pt x="21600" y="5772"/>
                </a:cubicBezTo>
                <a:lnTo>
                  <a:pt x="21600" y="874"/>
                </a:lnTo>
                <a:cubicBezTo>
                  <a:pt x="21600" y="350"/>
                  <a:pt x="21463" y="0"/>
                  <a:pt x="21259" y="0"/>
                </a:cubicBezTo>
                <a:lnTo>
                  <a:pt x="17915" y="0"/>
                </a:lnTo>
                <a:cubicBezTo>
                  <a:pt x="17710" y="0"/>
                  <a:pt x="17573" y="350"/>
                  <a:pt x="17573" y="874"/>
                </a:cubicBezTo>
                <a:cubicBezTo>
                  <a:pt x="17573" y="1399"/>
                  <a:pt x="17710" y="1749"/>
                  <a:pt x="17915" y="1749"/>
                </a:cubicBezTo>
                <a:lnTo>
                  <a:pt x="20918" y="1749"/>
                </a:lnTo>
                <a:lnTo>
                  <a:pt x="20918" y="5509"/>
                </a:lnTo>
                <a:lnTo>
                  <a:pt x="15082" y="5509"/>
                </a:lnTo>
                <a:cubicBezTo>
                  <a:pt x="14844" y="5509"/>
                  <a:pt x="14605" y="5772"/>
                  <a:pt x="14434" y="6209"/>
                </a:cubicBezTo>
                <a:cubicBezTo>
                  <a:pt x="14264" y="6646"/>
                  <a:pt x="14161" y="7258"/>
                  <a:pt x="14161" y="7870"/>
                </a:cubicBezTo>
                <a:lnTo>
                  <a:pt x="14161" y="16965"/>
                </a:lnTo>
                <a:lnTo>
                  <a:pt x="2866" y="16965"/>
                </a:lnTo>
                <a:cubicBezTo>
                  <a:pt x="2696" y="15304"/>
                  <a:pt x="2150" y="14079"/>
                  <a:pt x="1467" y="14079"/>
                </a:cubicBezTo>
                <a:cubicBezTo>
                  <a:pt x="682" y="14079"/>
                  <a:pt x="0" y="15741"/>
                  <a:pt x="0" y="17840"/>
                </a:cubicBezTo>
                <a:cubicBezTo>
                  <a:pt x="0" y="19938"/>
                  <a:pt x="683" y="21600"/>
                  <a:pt x="1467" y="21600"/>
                </a:cubicBezTo>
                <a:close/>
                <a:moveTo>
                  <a:pt x="1467" y="15916"/>
                </a:moveTo>
                <a:cubicBezTo>
                  <a:pt x="1774" y="15916"/>
                  <a:pt x="2013" y="16353"/>
                  <a:pt x="2150" y="17053"/>
                </a:cubicBezTo>
                <a:cubicBezTo>
                  <a:pt x="2218" y="17315"/>
                  <a:pt x="2218" y="17577"/>
                  <a:pt x="2218" y="17927"/>
                </a:cubicBezTo>
                <a:cubicBezTo>
                  <a:pt x="2218" y="18277"/>
                  <a:pt x="2184" y="18539"/>
                  <a:pt x="2150" y="18802"/>
                </a:cubicBezTo>
                <a:cubicBezTo>
                  <a:pt x="2013" y="19414"/>
                  <a:pt x="1774" y="19938"/>
                  <a:pt x="1467" y="19938"/>
                </a:cubicBezTo>
                <a:cubicBezTo>
                  <a:pt x="1058" y="19938"/>
                  <a:pt x="683" y="19064"/>
                  <a:pt x="683" y="17927"/>
                </a:cubicBezTo>
                <a:cubicBezTo>
                  <a:pt x="717" y="16790"/>
                  <a:pt x="1058" y="15916"/>
                  <a:pt x="1467" y="15916"/>
                </a:cubicBezTo>
                <a:close/>
              </a:path>
            </a:pathLst>
          </a:custGeom>
          <a:solidFill>
            <a:schemeClr val="accent6"/>
          </a:solidFill>
          <a:ln w="12700">
            <a:miter lim="400000"/>
          </a:ln>
        </p:spPr>
        <p:txBody>
          <a:bodyPr lIns="42869" tIns="42869" rIns="42869" bIns="42869" anchor="ctr"/>
          <a:lstStyle/>
          <a:p>
            <a:pPr>
              <a:defRPr sz="3000">
                <a:solidFill>
                  <a:srgbClr val="FFFFFF"/>
                </a:solidFill>
              </a:defRPr>
            </a:pPr>
            <a:endParaRPr sz="3375"/>
          </a:p>
        </p:txBody>
      </p:sp>
      <p:sp>
        <p:nvSpPr>
          <p:cNvPr id="15" name="TextBox 14">
            <a:extLst>
              <a:ext uri="{FF2B5EF4-FFF2-40B4-BE49-F238E27FC236}">
                <a16:creationId xmlns:a16="http://schemas.microsoft.com/office/drawing/2014/main" xmlns="" id="{0509D5E0-0A4D-4D0A-ABE1-149A5A0D9620}"/>
              </a:ext>
            </a:extLst>
          </p:cNvPr>
          <p:cNvSpPr txBox="1"/>
          <p:nvPr/>
        </p:nvSpPr>
        <p:spPr>
          <a:xfrm>
            <a:off x="13353393" y="2772073"/>
            <a:ext cx="4416342" cy="5909310"/>
          </a:xfrm>
          <a:prstGeom prst="rect">
            <a:avLst/>
          </a:prstGeom>
          <a:noFill/>
        </p:spPr>
        <p:txBody>
          <a:bodyPr wrap="square" lIns="0" rIns="0" rtlCol="0" anchor="t">
            <a:spAutoFit/>
          </a:bodyPr>
          <a:lstStyle/>
          <a:p>
            <a:r>
              <a:rPr lang="en-GB" b="1" dirty="0">
                <a:solidFill>
                  <a:srgbClr val="003399"/>
                </a:solidFill>
                <a:latin typeface="Open Sans" panose="020B0606030504020204" pitchFamily="34" charset="0"/>
              </a:rPr>
              <a:t>Practical implementation of the indicator:</a:t>
            </a:r>
            <a:endParaRPr lang="en-US" b="1"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In order to be counted in the indicator, an identified </a:t>
            </a:r>
            <a:r>
              <a:rPr lang="en-GB" b="1" dirty="0">
                <a:solidFill>
                  <a:srgbClr val="003399"/>
                </a:solidFill>
                <a:latin typeface="Open Sans" panose="020B0606030504020204" pitchFamily="34" charset="0"/>
              </a:rPr>
              <a:t>solution</a:t>
            </a:r>
            <a:r>
              <a:rPr lang="en-GB" dirty="0">
                <a:solidFill>
                  <a:srgbClr val="003399"/>
                </a:solidFill>
                <a:latin typeface="Open Sans" panose="020B0606030504020204" pitchFamily="34" charset="0"/>
              </a:rPr>
              <a:t> </a:t>
            </a:r>
            <a:r>
              <a:rPr lang="en-GB" b="1" dirty="0">
                <a:solidFill>
                  <a:srgbClr val="003399"/>
                </a:solidFill>
                <a:latin typeface="Open Sans" panose="020B0606030504020204" pitchFamily="34" charset="0"/>
              </a:rPr>
              <a:t>should include indications of the actions needed for it to be taken up by the target group or to be up scaled.</a:t>
            </a:r>
            <a:endParaRPr lang="en-US" b="1"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Each developed solution of the project shall be counted only once under the respective output indicator.</a:t>
            </a:r>
            <a:endParaRPr lang="en-US"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In case a solution (e.g. a methodology) is jointly developed by the project, but not pilot tested and validated within the project to be feasible and applicable (see RCO84), then that product of the project shall not be counted under this output indicator. </a:t>
            </a:r>
            <a:endParaRPr lang="en-US" dirty="0">
              <a:solidFill>
                <a:srgbClr val="003399"/>
              </a:solidFill>
              <a:latin typeface="Open Sans" panose="020B0606030504020204" pitchFamily="34" charset="0"/>
            </a:endParaRPr>
          </a:p>
          <a:p>
            <a:pPr lvl="0"/>
            <a:r>
              <a:rPr lang="en-GB" dirty="0">
                <a:solidFill>
                  <a:srgbClr val="003399"/>
                </a:solidFill>
                <a:latin typeface="Open Sans" panose="020B0606030504020204" pitchFamily="34" charset="0"/>
              </a:rPr>
              <a:t>Project management-related tools, like internal communication platforms, templates should not be considered under this output indicator.</a:t>
            </a:r>
            <a:endParaRPr lang="en-US" dirty="0">
              <a:solidFill>
                <a:srgbClr val="003399"/>
              </a:solidFill>
              <a:latin typeface="Open Sans" panose="020B0606030504020204" pitchFamily="34" charset="0"/>
            </a:endParaRPr>
          </a:p>
        </p:txBody>
      </p:sp>
      <p:sp>
        <p:nvSpPr>
          <p:cNvPr id="18" name="Shape">
            <a:extLst>
              <a:ext uri="{FF2B5EF4-FFF2-40B4-BE49-F238E27FC236}">
                <a16:creationId xmlns:a16="http://schemas.microsoft.com/office/drawing/2014/main" xmlns="" id="{2484365E-29D9-4366-894B-824C7FB5E864}"/>
              </a:ext>
            </a:extLst>
          </p:cNvPr>
          <p:cNvSpPr/>
          <p:nvPr/>
        </p:nvSpPr>
        <p:spPr>
          <a:xfrm>
            <a:off x="8809009" y="2929398"/>
            <a:ext cx="4211177" cy="1759836"/>
          </a:xfrm>
          <a:custGeom>
            <a:avLst/>
            <a:gdLst/>
            <a:ahLst/>
            <a:cxnLst>
              <a:cxn ang="0">
                <a:pos x="wd2" y="hd2"/>
              </a:cxn>
              <a:cxn ang="5400000">
                <a:pos x="wd2" y="hd2"/>
              </a:cxn>
              <a:cxn ang="10800000">
                <a:pos x="wd2" y="hd2"/>
              </a:cxn>
              <a:cxn ang="16200000">
                <a:pos x="wd2" y="hd2"/>
              </a:cxn>
            </a:cxnLst>
            <a:rect l="0" t="0" r="r" b="b"/>
            <a:pathLst>
              <a:path w="21600" h="21600" extrusionOk="0">
                <a:moveTo>
                  <a:pt x="2888" y="21165"/>
                </a:moveTo>
                <a:cubicBezTo>
                  <a:pt x="3001" y="21437"/>
                  <a:pt x="3160" y="21600"/>
                  <a:pt x="3320" y="21600"/>
                </a:cubicBezTo>
                <a:lnTo>
                  <a:pt x="7912" y="21600"/>
                </a:lnTo>
                <a:cubicBezTo>
                  <a:pt x="8072" y="21600"/>
                  <a:pt x="8231" y="21437"/>
                  <a:pt x="8344" y="21165"/>
                </a:cubicBezTo>
                <a:cubicBezTo>
                  <a:pt x="8458" y="20893"/>
                  <a:pt x="8526" y="20512"/>
                  <a:pt x="8526" y="20131"/>
                </a:cubicBezTo>
                <a:lnTo>
                  <a:pt x="8526" y="13711"/>
                </a:lnTo>
                <a:lnTo>
                  <a:pt x="12414" y="13711"/>
                </a:lnTo>
                <a:cubicBezTo>
                  <a:pt x="12573" y="13711"/>
                  <a:pt x="12733" y="13548"/>
                  <a:pt x="12846" y="13276"/>
                </a:cubicBezTo>
                <a:cubicBezTo>
                  <a:pt x="12960" y="13004"/>
                  <a:pt x="13028" y="12623"/>
                  <a:pt x="13028" y="12242"/>
                </a:cubicBezTo>
                <a:lnTo>
                  <a:pt x="13028" y="7073"/>
                </a:lnTo>
                <a:cubicBezTo>
                  <a:pt x="13028" y="6692"/>
                  <a:pt x="12960" y="6311"/>
                  <a:pt x="12846" y="6039"/>
                </a:cubicBezTo>
                <a:cubicBezTo>
                  <a:pt x="12733" y="5767"/>
                  <a:pt x="12573" y="5604"/>
                  <a:pt x="12414" y="5604"/>
                </a:cubicBezTo>
                <a:lnTo>
                  <a:pt x="8526" y="5604"/>
                </a:lnTo>
                <a:lnTo>
                  <a:pt x="8526" y="2884"/>
                </a:lnTo>
                <a:lnTo>
                  <a:pt x="19690" y="2884"/>
                </a:lnTo>
                <a:cubicBezTo>
                  <a:pt x="19804" y="3917"/>
                  <a:pt x="20168" y="4679"/>
                  <a:pt x="20622" y="4679"/>
                </a:cubicBezTo>
                <a:cubicBezTo>
                  <a:pt x="21145" y="4679"/>
                  <a:pt x="21600" y="3645"/>
                  <a:pt x="21600" y="2340"/>
                </a:cubicBezTo>
                <a:cubicBezTo>
                  <a:pt x="21600" y="1034"/>
                  <a:pt x="21168" y="0"/>
                  <a:pt x="20622" y="0"/>
                </a:cubicBezTo>
                <a:cubicBezTo>
                  <a:pt x="20168" y="0"/>
                  <a:pt x="19781" y="762"/>
                  <a:pt x="19690" y="1795"/>
                </a:cubicBezTo>
                <a:lnTo>
                  <a:pt x="8458" y="1795"/>
                </a:lnTo>
                <a:cubicBezTo>
                  <a:pt x="8231" y="1795"/>
                  <a:pt x="8072" y="2176"/>
                  <a:pt x="8072" y="2720"/>
                </a:cubicBezTo>
                <a:lnTo>
                  <a:pt x="8072" y="5767"/>
                </a:lnTo>
                <a:cubicBezTo>
                  <a:pt x="8072" y="6311"/>
                  <a:pt x="8231" y="6692"/>
                  <a:pt x="8458" y="6692"/>
                </a:cubicBezTo>
                <a:lnTo>
                  <a:pt x="12414" y="6692"/>
                </a:lnTo>
                <a:cubicBezTo>
                  <a:pt x="12460" y="6692"/>
                  <a:pt x="12505" y="6747"/>
                  <a:pt x="12528" y="6801"/>
                </a:cubicBezTo>
                <a:cubicBezTo>
                  <a:pt x="12551" y="6855"/>
                  <a:pt x="12573" y="6964"/>
                  <a:pt x="12573" y="7073"/>
                </a:cubicBezTo>
                <a:lnTo>
                  <a:pt x="12573" y="12242"/>
                </a:lnTo>
                <a:cubicBezTo>
                  <a:pt x="12573" y="12351"/>
                  <a:pt x="12551" y="12459"/>
                  <a:pt x="12528" y="12514"/>
                </a:cubicBezTo>
                <a:cubicBezTo>
                  <a:pt x="12505" y="12568"/>
                  <a:pt x="12460" y="12623"/>
                  <a:pt x="12414" y="12623"/>
                </a:cubicBezTo>
                <a:lnTo>
                  <a:pt x="8458" y="12623"/>
                </a:lnTo>
                <a:cubicBezTo>
                  <a:pt x="8231" y="12623"/>
                  <a:pt x="8072" y="13004"/>
                  <a:pt x="8072" y="13548"/>
                </a:cubicBezTo>
                <a:lnTo>
                  <a:pt x="8072" y="20077"/>
                </a:lnTo>
                <a:cubicBezTo>
                  <a:pt x="8072" y="20185"/>
                  <a:pt x="8049" y="20294"/>
                  <a:pt x="8026" y="20349"/>
                </a:cubicBezTo>
                <a:cubicBezTo>
                  <a:pt x="8003" y="20403"/>
                  <a:pt x="7958" y="20457"/>
                  <a:pt x="7912" y="20457"/>
                </a:cubicBezTo>
                <a:lnTo>
                  <a:pt x="3320" y="20457"/>
                </a:lnTo>
                <a:cubicBezTo>
                  <a:pt x="3274" y="20457"/>
                  <a:pt x="3229" y="20403"/>
                  <a:pt x="3206" y="20349"/>
                </a:cubicBezTo>
                <a:cubicBezTo>
                  <a:pt x="3183" y="20294"/>
                  <a:pt x="3160" y="20185"/>
                  <a:pt x="3160" y="20077"/>
                </a:cubicBezTo>
                <a:lnTo>
                  <a:pt x="3160" y="13548"/>
                </a:lnTo>
                <a:cubicBezTo>
                  <a:pt x="3160" y="13004"/>
                  <a:pt x="3001" y="12623"/>
                  <a:pt x="2774" y="12623"/>
                </a:cubicBezTo>
                <a:lnTo>
                  <a:pt x="227" y="12623"/>
                </a:lnTo>
                <a:cubicBezTo>
                  <a:pt x="91" y="12623"/>
                  <a:pt x="0" y="12840"/>
                  <a:pt x="0" y="13167"/>
                </a:cubicBezTo>
                <a:cubicBezTo>
                  <a:pt x="0" y="13493"/>
                  <a:pt x="91" y="13711"/>
                  <a:pt x="227" y="13711"/>
                </a:cubicBezTo>
                <a:lnTo>
                  <a:pt x="2706" y="13711"/>
                </a:lnTo>
                <a:lnTo>
                  <a:pt x="2706" y="20131"/>
                </a:lnTo>
                <a:cubicBezTo>
                  <a:pt x="2706" y="20512"/>
                  <a:pt x="2774" y="20893"/>
                  <a:pt x="2888" y="21165"/>
                </a:cubicBezTo>
                <a:close/>
                <a:moveTo>
                  <a:pt x="20122" y="2340"/>
                </a:moveTo>
                <a:cubicBezTo>
                  <a:pt x="20122" y="2122"/>
                  <a:pt x="20145" y="1959"/>
                  <a:pt x="20168" y="1795"/>
                </a:cubicBezTo>
                <a:cubicBezTo>
                  <a:pt x="20259" y="1415"/>
                  <a:pt x="20418" y="1088"/>
                  <a:pt x="20622" y="1088"/>
                </a:cubicBezTo>
                <a:cubicBezTo>
                  <a:pt x="20895" y="1088"/>
                  <a:pt x="21145" y="1632"/>
                  <a:pt x="21145" y="2340"/>
                </a:cubicBezTo>
                <a:cubicBezTo>
                  <a:pt x="21145" y="3047"/>
                  <a:pt x="20918" y="3591"/>
                  <a:pt x="20622" y="3591"/>
                </a:cubicBezTo>
                <a:cubicBezTo>
                  <a:pt x="20418" y="3591"/>
                  <a:pt x="20259" y="3319"/>
                  <a:pt x="20168" y="2884"/>
                </a:cubicBezTo>
                <a:cubicBezTo>
                  <a:pt x="20145" y="2720"/>
                  <a:pt x="20122" y="2503"/>
                  <a:pt x="20122" y="2340"/>
                </a:cubicBezTo>
                <a:close/>
              </a:path>
            </a:pathLst>
          </a:custGeom>
          <a:solidFill>
            <a:schemeClr val="accent3"/>
          </a:solidFill>
          <a:ln w="12700">
            <a:miter lim="400000"/>
          </a:ln>
        </p:spPr>
        <p:txBody>
          <a:bodyPr lIns="42869" tIns="42869" rIns="42869" bIns="42869" anchor="ctr"/>
          <a:lstStyle/>
          <a:p>
            <a:pPr>
              <a:defRPr sz="3000">
                <a:solidFill>
                  <a:srgbClr val="FFFFFF"/>
                </a:solidFill>
              </a:defRPr>
            </a:pPr>
            <a:endParaRPr sz="3375"/>
          </a:p>
        </p:txBody>
      </p:sp>
    </p:spTree>
    <p:extLst>
      <p:ext uri="{BB962C8B-B14F-4D97-AF65-F5344CB8AC3E}">
        <p14:creationId xmlns:p14="http://schemas.microsoft.com/office/powerpoint/2010/main" val="135886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smtClean="0"/>
              <a:t>How to report on indicators - </a:t>
            </a:r>
            <a:r>
              <a:rPr lang="hu-HU" sz="2800" dirty="0" err="1" smtClean="0"/>
              <a:t>Result</a:t>
            </a:r>
            <a:r>
              <a:rPr lang="en-GB" sz="2800" dirty="0" smtClean="0"/>
              <a:t> indicator </a:t>
            </a:r>
            <a:r>
              <a:rPr lang="en-US" sz="2800" dirty="0"/>
              <a:t>RCR 104 Solutions taken up or </a:t>
            </a:r>
            <a:r>
              <a:rPr lang="en-US" sz="2800" dirty="0" err="1"/>
              <a:t>upscaled</a:t>
            </a:r>
            <a:r>
              <a:rPr lang="en-US" sz="2800" dirty="0"/>
              <a:t> by </a:t>
            </a:r>
            <a:r>
              <a:rPr lang="en-US" sz="2800" dirty="0" err="1"/>
              <a:t>organisations</a:t>
            </a:r>
            <a:endParaRPr lang="en-US" sz="1800" dirty="0">
              <a:latin typeface="Open Sans" panose="020B0606030504020204" pitchFamily="34" charset="0"/>
              <a:ea typeface="+mn-ea"/>
              <a:cs typeface="+mn-cs"/>
            </a:endParaRPr>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sp>
        <p:nvSpPr>
          <p:cNvPr id="10" name="TextBox 9">
            <a:extLst>
              <a:ext uri="{FF2B5EF4-FFF2-40B4-BE49-F238E27FC236}">
                <a16:creationId xmlns:a16="http://schemas.microsoft.com/office/drawing/2014/main" xmlns="" id="{DEF6BFE6-F63B-4F14-BC77-4F0A8E53CA98}"/>
              </a:ext>
            </a:extLst>
          </p:cNvPr>
          <p:cNvSpPr txBox="1"/>
          <p:nvPr/>
        </p:nvSpPr>
        <p:spPr>
          <a:xfrm>
            <a:off x="2656734" y="2331988"/>
            <a:ext cx="4351283" cy="2585323"/>
          </a:xfrm>
          <a:prstGeom prst="rect">
            <a:avLst/>
          </a:prstGeom>
          <a:noFill/>
        </p:spPr>
        <p:txBody>
          <a:bodyPr wrap="square" lIns="0" rIns="0" rtlCol="0" anchor="t">
            <a:spAutoFit/>
          </a:bodyPr>
          <a:lstStyle/>
          <a:p>
            <a:r>
              <a:rPr lang="en-GB" b="1" dirty="0">
                <a:solidFill>
                  <a:srgbClr val="003399"/>
                </a:solidFill>
                <a:latin typeface="Open Sans" panose="020B0606030504020204" pitchFamily="34" charset="0"/>
              </a:rPr>
              <a:t>What it measures?</a:t>
            </a:r>
            <a:endParaRPr lang="en-US" b="1" dirty="0">
              <a:solidFill>
                <a:srgbClr val="003399"/>
              </a:solidFill>
              <a:latin typeface="Open Sans" panose="020B0606030504020204" pitchFamily="34" charset="0"/>
            </a:endParaRPr>
          </a:p>
          <a:p>
            <a:pPr lvl="0"/>
            <a:r>
              <a:rPr lang="en-US" dirty="0">
                <a:solidFill>
                  <a:srgbClr val="003399"/>
                </a:solidFill>
                <a:latin typeface="Open Sans" panose="020B0606030504020204" pitchFamily="34" charset="0"/>
              </a:rPr>
              <a:t>The indicator counts </a:t>
            </a:r>
            <a:r>
              <a:rPr lang="en-US" b="1" dirty="0">
                <a:solidFill>
                  <a:srgbClr val="003399"/>
                </a:solidFill>
                <a:latin typeface="Open Sans" panose="020B0606030504020204" pitchFamily="34" charset="0"/>
              </a:rPr>
              <a:t>the number of solutions</a:t>
            </a:r>
            <a:r>
              <a:rPr lang="en-US" dirty="0">
                <a:solidFill>
                  <a:srgbClr val="003399"/>
                </a:solidFill>
                <a:latin typeface="Open Sans" panose="020B0606030504020204" pitchFamily="34" charset="0"/>
              </a:rPr>
              <a:t>, </a:t>
            </a:r>
            <a:r>
              <a:rPr lang="en-US" u="sng" dirty="0">
                <a:solidFill>
                  <a:srgbClr val="003399"/>
                </a:solidFill>
                <a:latin typeface="Open Sans" panose="020B0606030504020204" pitchFamily="34" charset="0"/>
              </a:rPr>
              <a:t>other than legal or administrative solutions, </a:t>
            </a:r>
            <a:r>
              <a:rPr lang="en-US" dirty="0">
                <a:solidFill>
                  <a:srgbClr val="003399"/>
                </a:solidFill>
                <a:latin typeface="Open Sans" panose="020B0606030504020204" pitchFamily="34" charset="0"/>
              </a:rPr>
              <a:t>that are developed by supported projects and are taken up or up-scaled </a:t>
            </a:r>
            <a:r>
              <a:rPr lang="en-US" b="1" dirty="0">
                <a:solidFill>
                  <a:srgbClr val="003399"/>
                </a:solidFill>
                <a:latin typeface="Open Sans" panose="020B0606030504020204" pitchFamily="34" charset="0"/>
              </a:rPr>
              <a:t>during the implementation of the project or within one year after project completion</a:t>
            </a:r>
          </a:p>
        </p:txBody>
      </p:sp>
      <p:grpSp>
        <p:nvGrpSpPr>
          <p:cNvPr id="9" name="Group 8">
            <a:extLst>
              <a:ext uri="{FF2B5EF4-FFF2-40B4-BE49-F238E27FC236}">
                <a16:creationId xmlns="" xmlns:a16="http://schemas.microsoft.com/office/drawing/2014/main" id="{16131D7D-6DE6-CA83-968D-A17B6189BBB8}"/>
              </a:ext>
            </a:extLst>
          </p:cNvPr>
          <p:cNvGrpSpPr/>
          <p:nvPr/>
        </p:nvGrpSpPr>
        <p:grpSpPr>
          <a:xfrm>
            <a:off x="12519809" y="-19145"/>
            <a:ext cx="5798366" cy="5059798"/>
            <a:chOff x="3860688" y="857250"/>
            <a:chExt cx="4815985" cy="4202548"/>
          </a:xfrm>
        </p:grpSpPr>
        <p:grpSp>
          <p:nvGrpSpPr>
            <p:cNvPr id="11" name="Group 10">
              <a:extLst>
                <a:ext uri="{FF2B5EF4-FFF2-40B4-BE49-F238E27FC236}">
                  <a16:creationId xmlns="" xmlns:a16="http://schemas.microsoft.com/office/drawing/2014/main" id="{27CB494D-E0A3-9ED3-130B-92F164601ECF}"/>
                </a:ext>
              </a:extLst>
            </p:cNvPr>
            <p:cNvGrpSpPr/>
            <p:nvPr/>
          </p:nvGrpSpPr>
          <p:grpSpPr>
            <a:xfrm>
              <a:off x="3860688" y="2300119"/>
              <a:ext cx="2751019" cy="2759679"/>
              <a:chOff x="5147583" y="5997090"/>
              <a:chExt cx="3668025" cy="3679572"/>
            </a:xfrm>
          </p:grpSpPr>
          <p:sp>
            <p:nvSpPr>
              <p:cNvPr id="22" name="Shape">
                <a:extLst>
                  <a:ext uri="{FF2B5EF4-FFF2-40B4-BE49-F238E27FC236}">
                    <a16:creationId xmlns="" xmlns:a16="http://schemas.microsoft.com/office/drawing/2014/main" id="{A2B35FB9-F0ED-EBB1-5F97-C576DCD1F79D}"/>
                  </a:ext>
                </a:extLst>
              </p:cNvPr>
              <p:cNvSpPr/>
              <p:nvPr/>
            </p:nvSpPr>
            <p:spPr>
              <a:xfrm>
                <a:off x="6375857" y="5997090"/>
                <a:ext cx="1206240" cy="1204133"/>
              </a:xfrm>
              <a:custGeom>
                <a:avLst/>
                <a:gdLst/>
                <a:ahLst/>
                <a:cxnLst>
                  <a:cxn ang="0">
                    <a:pos x="wd2" y="hd2"/>
                  </a:cxn>
                  <a:cxn ang="5400000">
                    <a:pos x="wd2" y="hd2"/>
                  </a:cxn>
                  <a:cxn ang="10800000">
                    <a:pos x="wd2" y="hd2"/>
                  </a:cxn>
                  <a:cxn ang="16200000">
                    <a:pos x="wd2" y="hd2"/>
                  </a:cxn>
                </a:cxnLst>
                <a:rect l="0" t="0" r="r" b="b"/>
                <a:pathLst>
                  <a:path w="21600" h="21600" extrusionOk="0">
                    <a:moveTo>
                      <a:pt x="75" y="14030"/>
                    </a:moveTo>
                    <a:lnTo>
                      <a:pt x="75" y="21600"/>
                    </a:lnTo>
                    <a:lnTo>
                      <a:pt x="7651" y="21600"/>
                    </a:lnTo>
                    <a:cubicBezTo>
                      <a:pt x="7839" y="21600"/>
                      <a:pt x="8009" y="21506"/>
                      <a:pt x="8159" y="21355"/>
                    </a:cubicBezTo>
                    <a:cubicBezTo>
                      <a:pt x="8234" y="21280"/>
                      <a:pt x="8291" y="21186"/>
                      <a:pt x="8347" y="21073"/>
                    </a:cubicBezTo>
                    <a:cubicBezTo>
                      <a:pt x="8497" y="20696"/>
                      <a:pt x="8422" y="20282"/>
                      <a:pt x="8140" y="19962"/>
                    </a:cubicBezTo>
                    <a:cubicBezTo>
                      <a:pt x="7689" y="19510"/>
                      <a:pt x="7369" y="18964"/>
                      <a:pt x="7181" y="18361"/>
                    </a:cubicBezTo>
                    <a:cubicBezTo>
                      <a:pt x="7069" y="18003"/>
                      <a:pt x="7012" y="17627"/>
                      <a:pt x="7012" y="17231"/>
                    </a:cubicBezTo>
                    <a:cubicBezTo>
                      <a:pt x="7012" y="15103"/>
                      <a:pt x="8742" y="13389"/>
                      <a:pt x="10847" y="13389"/>
                    </a:cubicBezTo>
                    <a:cubicBezTo>
                      <a:pt x="12971" y="13389"/>
                      <a:pt x="14682" y="15122"/>
                      <a:pt x="14682" y="17231"/>
                    </a:cubicBezTo>
                    <a:cubicBezTo>
                      <a:pt x="14682" y="17495"/>
                      <a:pt x="14663" y="17740"/>
                      <a:pt x="14607" y="17984"/>
                    </a:cubicBezTo>
                    <a:cubicBezTo>
                      <a:pt x="14457" y="18719"/>
                      <a:pt x="14099" y="19416"/>
                      <a:pt x="13554" y="19962"/>
                    </a:cubicBezTo>
                    <a:cubicBezTo>
                      <a:pt x="13385" y="20150"/>
                      <a:pt x="13291" y="20395"/>
                      <a:pt x="13272" y="20621"/>
                    </a:cubicBezTo>
                    <a:cubicBezTo>
                      <a:pt x="13272" y="20771"/>
                      <a:pt x="13291" y="20903"/>
                      <a:pt x="13347" y="21054"/>
                    </a:cubicBezTo>
                    <a:cubicBezTo>
                      <a:pt x="13479" y="21355"/>
                      <a:pt x="13742" y="21562"/>
                      <a:pt x="14043" y="21581"/>
                    </a:cubicBezTo>
                    <a:lnTo>
                      <a:pt x="21600" y="21581"/>
                    </a:lnTo>
                    <a:lnTo>
                      <a:pt x="21600" y="13992"/>
                    </a:lnTo>
                    <a:cubicBezTo>
                      <a:pt x="21581" y="13710"/>
                      <a:pt x="21393" y="13427"/>
                      <a:pt x="21074" y="13314"/>
                    </a:cubicBezTo>
                    <a:cubicBezTo>
                      <a:pt x="21036" y="13295"/>
                      <a:pt x="20980" y="13276"/>
                      <a:pt x="20923" y="13258"/>
                    </a:cubicBezTo>
                    <a:cubicBezTo>
                      <a:pt x="20886" y="13258"/>
                      <a:pt x="20848" y="13239"/>
                      <a:pt x="20829" y="13239"/>
                    </a:cubicBezTo>
                    <a:cubicBezTo>
                      <a:pt x="20810" y="13239"/>
                      <a:pt x="20792" y="13239"/>
                      <a:pt x="20792" y="13239"/>
                    </a:cubicBezTo>
                    <a:cubicBezTo>
                      <a:pt x="20510" y="13201"/>
                      <a:pt x="20209" y="13314"/>
                      <a:pt x="19965" y="13521"/>
                    </a:cubicBezTo>
                    <a:cubicBezTo>
                      <a:pt x="19965" y="13521"/>
                      <a:pt x="19965" y="13521"/>
                      <a:pt x="19965" y="13521"/>
                    </a:cubicBezTo>
                    <a:cubicBezTo>
                      <a:pt x="19889" y="13596"/>
                      <a:pt x="19814" y="13672"/>
                      <a:pt x="19720" y="13747"/>
                    </a:cubicBezTo>
                    <a:cubicBezTo>
                      <a:pt x="19701" y="13766"/>
                      <a:pt x="19683" y="13785"/>
                      <a:pt x="19664" y="13785"/>
                    </a:cubicBezTo>
                    <a:cubicBezTo>
                      <a:pt x="19589" y="13841"/>
                      <a:pt x="19513" y="13898"/>
                      <a:pt x="19419" y="13954"/>
                    </a:cubicBezTo>
                    <a:cubicBezTo>
                      <a:pt x="19382" y="13973"/>
                      <a:pt x="19363" y="13992"/>
                      <a:pt x="19325" y="14011"/>
                    </a:cubicBezTo>
                    <a:cubicBezTo>
                      <a:pt x="19250" y="14067"/>
                      <a:pt x="19175" y="14105"/>
                      <a:pt x="19081" y="14161"/>
                    </a:cubicBezTo>
                    <a:cubicBezTo>
                      <a:pt x="19043" y="14180"/>
                      <a:pt x="19006" y="14199"/>
                      <a:pt x="18968" y="14218"/>
                    </a:cubicBezTo>
                    <a:cubicBezTo>
                      <a:pt x="18912" y="14256"/>
                      <a:pt x="18837" y="14274"/>
                      <a:pt x="18761" y="14312"/>
                    </a:cubicBezTo>
                    <a:cubicBezTo>
                      <a:pt x="18705" y="14331"/>
                      <a:pt x="18649" y="14350"/>
                      <a:pt x="18611" y="14369"/>
                    </a:cubicBezTo>
                    <a:cubicBezTo>
                      <a:pt x="18555" y="14387"/>
                      <a:pt x="18498" y="14406"/>
                      <a:pt x="18423" y="14425"/>
                    </a:cubicBezTo>
                    <a:cubicBezTo>
                      <a:pt x="18367" y="14444"/>
                      <a:pt x="18329" y="14463"/>
                      <a:pt x="18273" y="14482"/>
                    </a:cubicBezTo>
                    <a:cubicBezTo>
                      <a:pt x="18197" y="14500"/>
                      <a:pt x="18122" y="14519"/>
                      <a:pt x="18047" y="14538"/>
                    </a:cubicBezTo>
                    <a:cubicBezTo>
                      <a:pt x="18009" y="14538"/>
                      <a:pt x="17972" y="14557"/>
                      <a:pt x="17934" y="14557"/>
                    </a:cubicBezTo>
                    <a:cubicBezTo>
                      <a:pt x="17840" y="14576"/>
                      <a:pt x="17746" y="14595"/>
                      <a:pt x="17652" y="14595"/>
                    </a:cubicBezTo>
                    <a:cubicBezTo>
                      <a:pt x="17615" y="14595"/>
                      <a:pt x="17596" y="14595"/>
                      <a:pt x="17558" y="14613"/>
                    </a:cubicBezTo>
                    <a:cubicBezTo>
                      <a:pt x="17464" y="14613"/>
                      <a:pt x="17351" y="14632"/>
                      <a:pt x="17239" y="14632"/>
                    </a:cubicBezTo>
                    <a:cubicBezTo>
                      <a:pt x="17239" y="14632"/>
                      <a:pt x="17220" y="14632"/>
                      <a:pt x="17220" y="14632"/>
                    </a:cubicBezTo>
                    <a:cubicBezTo>
                      <a:pt x="17201" y="14632"/>
                      <a:pt x="17201" y="14632"/>
                      <a:pt x="17182" y="14632"/>
                    </a:cubicBezTo>
                    <a:cubicBezTo>
                      <a:pt x="17069" y="14632"/>
                      <a:pt x="16957" y="14632"/>
                      <a:pt x="16844" y="14613"/>
                    </a:cubicBezTo>
                    <a:cubicBezTo>
                      <a:pt x="16844" y="14613"/>
                      <a:pt x="16844" y="14613"/>
                      <a:pt x="16825" y="14613"/>
                    </a:cubicBezTo>
                    <a:cubicBezTo>
                      <a:pt x="16825" y="14613"/>
                      <a:pt x="16806" y="14613"/>
                      <a:pt x="16806" y="14613"/>
                    </a:cubicBezTo>
                    <a:cubicBezTo>
                      <a:pt x="16693" y="14595"/>
                      <a:pt x="16562" y="14576"/>
                      <a:pt x="16449" y="14557"/>
                    </a:cubicBezTo>
                    <a:cubicBezTo>
                      <a:pt x="16430" y="14557"/>
                      <a:pt x="16411" y="14538"/>
                      <a:pt x="16393" y="14538"/>
                    </a:cubicBezTo>
                    <a:cubicBezTo>
                      <a:pt x="16299" y="14519"/>
                      <a:pt x="16186" y="14500"/>
                      <a:pt x="16092" y="14463"/>
                    </a:cubicBezTo>
                    <a:cubicBezTo>
                      <a:pt x="16073" y="14463"/>
                      <a:pt x="16054" y="14444"/>
                      <a:pt x="16017" y="14444"/>
                    </a:cubicBezTo>
                    <a:cubicBezTo>
                      <a:pt x="15923" y="14406"/>
                      <a:pt x="15829" y="14387"/>
                      <a:pt x="15735" y="14350"/>
                    </a:cubicBezTo>
                    <a:cubicBezTo>
                      <a:pt x="15716" y="14350"/>
                      <a:pt x="15697" y="14331"/>
                      <a:pt x="15678" y="14331"/>
                    </a:cubicBezTo>
                    <a:cubicBezTo>
                      <a:pt x="15584" y="14293"/>
                      <a:pt x="15490" y="14256"/>
                      <a:pt x="15396" y="14199"/>
                    </a:cubicBezTo>
                    <a:cubicBezTo>
                      <a:pt x="15377" y="14199"/>
                      <a:pt x="15359" y="14180"/>
                      <a:pt x="15340" y="14180"/>
                    </a:cubicBezTo>
                    <a:cubicBezTo>
                      <a:pt x="15246" y="14124"/>
                      <a:pt x="15133" y="14067"/>
                      <a:pt x="15039" y="14011"/>
                    </a:cubicBezTo>
                    <a:cubicBezTo>
                      <a:pt x="15039" y="14011"/>
                      <a:pt x="15039" y="14011"/>
                      <a:pt x="15039" y="14011"/>
                    </a:cubicBezTo>
                    <a:cubicBezTo>
                      <a:pt x="14738" y="13804"/>
                      <a:pt x="14456" y="13559"/>
                      <a:pt x="14231" y="13276"/>
                    </a:cubicBezTo>
                    <a:cubicBezTo>
                      <a:pt x="14231" y="13276"/>
                      <a:pt x="14231" y="13276"/>
                      <a:pt x="14231" y="13276"/>
                    </a:cubicBezTo>
                    <a:cubicBezTo>
                      <a:pt x="14156" y="13182"/>
                      <a:pt x="14080" y="13088"/>
                      <a:pt x="14024" y="12994"/>
                    </a:cubicBezTo>
                    <a:cubicBezTo>
                      <a:pt x="14024" y="12994"/>
                      <a:pt x="14005" y="12975"/>
                      <a:pt x="14005" y="12975"/>
                    </a:cubicBezTo>
                    <a:cubicBezTo>
                      <a:pt x="13949" y="12881"/>
                      <a:pt x="13892" y="12787"/>
                      <a:pt x="13836" y="12693"/>
                    </a:cubicBezTo>
                    <a:cubicBezTo>
                      <a:pt x="13836" y="12693"/>
                      <a:pt x="13836" y="12674"/>
                      <a:pt x="13817" y="12674"/>
                    </a:cubicBezTo>
                    <a:cubicBezTo>
                      <a:pt x="13761" y="12580"/>
                      <a:pt x="13704" y="12467"/>
                      <a:pt x="13667" y="12354"/>
                    </a:cubicBezTo>
                    <a:cubicBezTo>
                      <a:pt x="13667" y="12354"/>
                      <a:pt x="13667" y="12354"/>
                      <a:pt x="13667" y="12335"/>
                    </a:cubicBezTo>
                    <a:cubicBezTo>
                      <a:pt x="13535" y="12015"/>
                      <a:pt x="13441" y="11657"/>
                      <a:pt x="13385" y="11280"/>
                    </a:cubicBezTo>
                    <a:cubicBezTo>
                      <a:pt x="13385" y="11261"/>
                      <a:pt x="13385" y="11243"/>
                      <a:pt x="13385" y="11224"/>
                    </a:cubicBezTo>
                    <a:cubicBezTo>
                      <a:pt x="13385" y="11224"/>
                      <a:pt x="13385" y="11224"/>
                      <a:pt x="13385" y="11205"/>
                    </a:cubicBezTo>
                    <a:cubicBezTo>
                      <a:pt x="13366" y="11073"/>
                      <a:pt x="13366" y="10960"/>
                      <a:pt x="13366" y="10828"/>
                    </a:cubicBezTo>
                    <a:cubicBezTo>
                      <a:pt x="13366" y="10828"/>
                      <a:pt x="13366" y="10828"/>
                      <a:pt x="13366" y="10809"/>
                    </a:cubicBezTo>
                    <a:cubicBezTo>
                      <a:pt x="13366" y="10791"/>
                      <a:pt x="13366" y="10791"/>
                      <a:pt x="13366" y="10772"/>
                    </a:cubicBezTo>
                    <a:cubicBezTo>
                      <a:pt x="13366" y="10659"/>
                      <a:pt x="13366" y="10546"/>
                      <a:pt x="13385" y="10433"/>
                    </a:cubicBezTo>
                    <a:cubicBezTo>
                      <a:pt x="13385" y="10414"/>
                      <a:pt x="13385" y="10376"/>
                      <a:pt x="13404" y="10357"/>
                    </a:cubicBezTo>
                    <a:cubicBezTo>
                      <a:pt x="13422" y="10263"/>
                      <a:pt x="13422" y="10188"/>
                      <a:pt x="13441" y="10094"/>
                    </a:cubicBezTo>
                    <a:cubicBezTo>
                      <a:pt x="13441" y="10056"/>
                      <a:pt x="13460" y="10018"/>
                      <a:pt x="13460" y="9962"/>
                    </a:cubicBezTo>
                    <a:cubicBezTo>
                      <a:pt x="13479" y="9887"/>
                      <a:pt x="13498" y="9811"/>
                      <a:pt x="13516" y="9717"/>
                    </a:cubicBezTo>
                    <a:cubicBezTo>
                      <a:pt x="13535" y="9680"/>
                      <a:pt x="13535" y="9642"/>
                      <a:pt x="13554" y="9604"/>
                    </a:cubicBezTo>
                    <a:cubicBezTo>
                      <a:pt x="13592" y="9510"/>
                      <a:pt x="13610" y="9416"/>
                      <a:pt x="13648" y="9341"/>
                    </a:cubicBezTo>
                    <a:cubicBezTo>
                      <a:pt x="13667" y="9322"/>
                      <a:pt x="13667" y="9303"/>
                      <a:pt x="13686" y="9265"/>
                    </a:cubicBezTo>
                    <a:cubicBezTo>
                      <a:pt x="13723" y="9171"/>
                      <a:pt x="13780" y="9077"/>
                      <a:pt x="13817" y="8964"/>
                    </a:cubicBezTo>
                    <a:cubicBezTo>
                      <a:pt x="13817" y="8945"/>
                      <a:pt x="13836" y="8945"/>
                      <a:pt x="13836" y="8926"/>
                    </a:cubicBezTo>
                    <a:cubicBezTo>
                      <a:pt x="13967" y="8663"/>
                      <a:pt x="14137" y="8437"/>
                      <a:pt x="14343" y="8211"/>
                    </a:cubicBezTo>
                    <a:cubicBezTo>
                      <a:pt x="14550" y="7966"/>
                      <a:pt x="14795" y="7759"/>
                      <a:pt x="15058" y="7589"/>
                    </a:cubicBezTo>
                    <a:cubicBezTo>
                      <a:pt x="15058" y="7589"/>
                      <a:pt x="15058" y="7589"/>
                      <a:pt x="15058" y="7589"/>
                    </a:cubicBezTo>
                    <a:cubicBezTo>
                      <a:pt x="15152" y="7533"/>
                      <a:pt x="15246" y="7457"/>
                      <a:pt x="15359" y="7420"/>
                    </a:cubicBezTo>
                    <a:cubicBezTo>
                      <a:pt x="15377" y="7420"/>
                      <a:pt x="15396" y="7401"/>
                      <a:pt x="15396" y="7401"/>
                    </a:cubicBezTo>
                    <a:cubicBezTo>
                      <a:pt x="15490" y="7344"/>
                      <a:pt x="15584" y="7307"/>
                      <a:pt x="15678" y="7269"/>
                    </a:cubicBezTo>
                    <a:cubicBezTo>
                      <a:pt x="15697" y="7250"/>
                      <a:pt x="15716" y="7250"/>
                      <a:pt x="15753" y="7231"/>
                    </a:cubicBezTo>
                    <a:cubicBezTo>
                      <a:pt x="15847" y="7194"/>
                      <a:pt x="15941" y="7156"/>
                      <a:pt x="16035" y="7118"/>
                    </a:cubicBezTo>
                    <a:cubicBezTo>
                      <a:pt x="16054" y="7118"/>
                      <a:pt x="16092" y="7100"/>
                      <a:pt x="16111" y="7100"/>
                    </a:cubicBezTo>
                    <a:cubicBezTo>
                      <a:pt x="16205" y="7062"/>
                      <a:pt x="16317" y="7043"/>
                      <a:pt x="16411" y="7024"/>
                    </a:cubicBezTo>
                    <a:cubicBezTo>
                      <a:pt x="16430" y="7024"/>
                      <a:pt x="16449" y="7024"/>
                      <a:pt x="16468" y="7005"/>
                    </a:cubicBezTo>
                    <a:cubicBezTo>
                      <a:pt x="16581" y="6987"/>
                      <a:pt x="16693" y="6968"/>
                      <a:pt x="16787" y="6949"/>
                    </a:cubicBezTo>
                    <a:cubicBezTo>
                      <a:pt x="16806" y="6949"/>
                      <a:pt x="16806" y="6949"/>
                      <a:pt x="16825" y="6949"/>
                    </a:cubicBezTo>
                    <a:cubicBezTo>
                      <a:pt x="16938" y="6930"/>
                      <a:pt x="17069" y="6930"/>
                      <a:pt x="17182" y="6930"/>
                    </a:cubicBezTo>
                    <a:cubicBezTo>
                      <a:pt x="17182" y="6930"/>
                      <a:pt x="17182" y="6930"/>
                      <a:pt x="17182" y="6930"/>
                    </a:cubicBezTo>
                    <a:cubicBezTo>
                      <a:pt x="18216" y="6930"/>
                      <a:pt x="19175" y="7325"/>
                      <a:pt x="19908" y="8060"/>
                    </a:cubicBezTo>
                    <a:cubicBezTo>
                      <a:pt x="20209" y="8342"/>
                      <a:pt x="20622" y="8418"/>
                      <a:pt x="20998" y="8267"/>
                    </a:cubicBezTo>
                    <a:cubicBezTo>
                      <a:pt x="21036" y="8248"/>
                      <a:pt x="21073" y="8229"/>
                      <a:pt x="21111" y="8211"/>
                    </a:cubicBezTo>
                    <a:cubicBezTo>
                      <a:pt x="21355" y="8060"/>
                      <a:pt x="21506" y="7834"/>
                      <a:pt x="21525" y="7570"/>
                    </a:cubicBezTo>
                    <a:lnTo>
                      <a:pt x="21525" y="0"/>
                    </a:lnTo>
                    <a:lnTo>
                      <a:pt x="0" y="0"/>
                    </a:lnTo>
                    <a:lnTo>
                      <a:pt x="0" y="7589"/>
                    </a:lnTo>
                    <a:cubicBezTo>
                      <a:pt x="19" y="7872"/>
                      <a:pt x="207" y="8154"/>
                      <a:pt x="526" y="8267"/>
                    </a:cubicBezTo>
                    <a:cubicBezTo>
                      <a:pt x="902" y="8418"/>
                      <a:pt x="1316" y="8342"/>
                      <a:pt x="1635" y="8060"/>
                    </a:cubicBezTo>
                    <a:cubicBezTo>
                      <a:pt x="2350" y="7344"/>
                      <a:pt x="3327" y="6930"/>
                      <a:pt x="4342" y="6930"/>
                    </a:cubicBezTo>
                    <a:cubicBezTo>
                      <a:pt x="4342" y="6930"/>
                      <a:pt x="4342" y="6930"/>
                      <a:pt x="4342" y="6930"/>
                    </a:cubicBezTo>
                    <a:cubicBezTo>
                      <a:pt x="4455" y="6930"/>
                      <a:pt x="4587" y="6930"/>
                      <a:pt x="4700" y="6949"/>
                    </a:cubicBezTo>
                    <a:cubicBezTo>
                      <a:pt x="4718" y="6949"/>
                      <a:pt x="4718" y="6949"/>
                      <a:pt x="4737" y="6949"/>
                    </a:cubicBezTo>
                    <a:cubicBezTo>
                      <a:pt x="4850" y="6968"/>
                      <a:pt x="4963" y="6987"/>
                      <a:pt x="5057" y="7005"/>
                    </a:cubicBezTo>
                    <a:cubicBezTo>
                      <a:pt x="5076" y="7005"/>
                      <a:pt x="5094" y="7005"/>
                      <a:pt x="5113" y="7024"/>
                    </a:cubicBezTo>
                    <a:cubicBezTo>
                      <a:pt x="5207" y="7043"/>
                      <a:pt x="5320" y="7081"/>
                      <a:pt x="5414" y="7100"/>
                    </a:cubicBezTo>
                    <a:cubicBezTo>
                      <a:pt x="5433" y="7100"/>
                      <a:pt x="5470" y="7118"/>
                      <a:pt x="5489" y="7118"/>
                    </a:cubicBezTo>
                    <a:cubicBezTo>
                      <a:pt x="5583" y="7156"/>
                      <a:pt x="5677" y="7175"/>
                      <a:pt x="5771" y="7231"/>
                    </a:cubicBezTo>
                    <a:cubicBezTo>
                      <a:pt x="5790" y="7250"/>
                      <a:pt x="5828" y="7250"/>
                      <a:pt x="5846" y="7269"/>
                    </a:cubicBezTo>
                    <a:cubicBezTo>
                      <a:pt x="5940" y="7307"/>
                      <a:pt x="6034" y="7363"/>
                      <a:pt x="6128" y="7401"/>
                    </a:cubicBezTo>
                    <a:cubicBezTo>
                      <a:pt x="6147" y="7401"/>
                      <a:pt x="6166" y="7420"/>
                      <a:pt x="6185" y="7420"/>
                    </a:cubicBezTo>
                    <a:cubicBezTo>
                      <a:pt x="6279" y="7476"/>
                      <a:pt x="6373" y="7533"/>
                      <a:pt x="6467" y="7589"/>
                    </a:cubicBezTo>
                    <a:cubicBezTo>
                      <a:pt x="6467" y="7589"/>
                      <a:pt x="6467" y="7589"/>
                      <a:pt x="6486" y="7608"/>
                    </a:cubicBezTo>
                    <a:cubicBezTo>
                      <a:pt x="6749" y="7778"/>
                      <a:pt x="6993" y="7985"/>
                      <a:pt x="7200" y="8230"/>
                    </a:cubicBezTo>
                    <a:cubicBezTo>
                      <a:pt x="7313" y="8361"/>
                      <a:pt x="7425" y="8493"/>
                      <a:pt x="7519" y="8644"/>
                    </a:cubicBezTo>
                    <a:cubicBezTo>
                      <a:pt x="7519" y="8644"/>
                      <a:pt x="7519" y="8644"/>
                      <a:pt x="7519" y="8663"/>
                    </a:cubicBezTo>
                    <a:cubicBezTo>
                      <a:pt x="7576" y="8757"/>
                      <a:pt x="7632" y="8851"/>
                      <a:pt x="7689" y="8945"/>
                    </a:cubicBezTo>
                    <a:cubicBezTo>
                      <a:pt x="7689" y="8964"/>
                      <a:pt x="7707" y="8983"/>
                      <a:pt x="7707" y="9002"/>
                    </a:cubicBezTo>
                    <a:cubicBezTo>
                      <a:pt x="7764" y="9096"/>
                      <a:pt x="7801" y="9190"/>
                      <a:pt x="7839" y="9284"/>
                    </a:cubicBezTo>
                    <a:cubicBezTo>
                      <a:pt x="7858" y="9322"/>
                      <a:pt x="7858" y="9341"/>
                      <a:pt x="7877" y="9378"/>
                    </a:cubicBezTo>
                    <a:cubicBezTo>
                      <a:pt x="7914" y="9454"/>
                      <a:pt x="7933" y="9529"/>
                      <a:pt x="7952" y="9604"/>
                    </a:cubicBezTo>
                    <a:cubicBezTo>
                      <a:pt x="7971" y="9661"/>
                      <a:pt x="7989" y="9698"/>
                      <a:pt x="7989" y="9755"/>
                    </a:cubicBezTo>
                    <a:cubicBezTo>
                      <a:pt x="8008" y="9811"/>
                      <a:pt x="8027" y="9887"/>
                      <a:pt x="8046" y="9962"/>
                    </a:cubicBezTo>
                    <a:cubicBezTo>
                      <a:pt x="8065" y="10019"/>
                      <a:pt x="8065" y="10075"/>
                      <a:pt x="8083" y="10132"/>
                    </a:cubicBezTo>
                    <a:cubicBezTo>
                      <a:pt x="8102" y="10207"/>
                      <a:pt x="8102" y="10282"/>
                      <a:pt x="8121" y="10358"/>
                    </a:cubicBezTo>
                    <a:cubicBezTo>
                      <a:pt x="8121" y="10395"/>
                      <a:pt x="8140" y="10433"/>
                      <a:pt x="8140" y="10489"/>
                    </a:cubicBezTo>
                    <a:cubicBezTo>
                      <a:pt x="8140" y="10583"/>
                      <a:pt x="8159" y="10678"/>
                      <a:pt x="8159" y="10791"/>
                    </a:cubicBezTo>
                    <a:cubicBezTo>
                      <a:pt x="8159" y="10809"/>
                      <a:pt x="8159" y="10828"/>
                      <a:pt x="8159" y="10847"/>
                    </a:cubicBezTo>
                    <a:cubicBezTo>
                      <a:pt x="8159" y="10847"/>
                      <a:pt x="8159" y="10866"/>
                      <a:pt x="8159" y="10866"/>
                    </a:cubicBezTo>
                    <a:cubicBezTo>
                      <a:pt x="8159" y="10979"/>
                      <a:pt x="8159" y="11092"/>
                      <a:pt x="8140" y="11224"/>
                    </a:cubicBezTo>
                    <a:cubicBezTo>
                      <a:pt x="8140" y="11243"/>
                      <a:pt x="8140" y="11243"/>
                      <a:pt x="8140" y="11261"/>
                    </a:cubicBezTo>
                    <a:cubicBezTo>
                      <a:pt x="8140" y="11280"/>
                      <a:pt x="8140" y="11280"/>
                      <a:pt x="8140" y="11299"/>
                    </a:cubicBezTo>
                    <a:cubicBezTo>
                      <a:pt x="8102" y="11657"/>
                      <a:pt x="8008" y="12015"/>
                      <a:pt x="7858" y="12335"/>
                    </a:cubicBezTo>
                    <a:cubicBezTo>
                      <a:pt x="7858" y="12354"/>
                      <a:pt x="7858" y="12354"/>
                      <a:pt x="7839" y="12372"/>
                    </a:cubicBezTo>
                    <a:cubicBezTo>
                      <a:pt x="7801" y="12467"/>
                      <a:pt x="7745" y="12580"/>
                      <a:pt x="7689" y="12674"/>
                    </a:cubicBezTo>
                    <a:cubicBezTo>
                      <a:pt x="7689" y="12693"/>
                      <a:pt x="7670" y="12693"/>
                      <a:pt x="7670" y="12711"/>
                    </a:cubicBezTo>
                    <a:cubicBezTo>
                      <a:pt x="7613" y="12806"/>
                      <a:pt x="7557" y="12900"/>
                      <a:pt x="7501" y="12994"/>
                    </a:cubicBezTo>
                    <a:cubicBezTo>
                      <a:pt x="7501" y="13013"/>
                      <a:pt x="7482" y="13013"/>
                      <a:pt x="7482" y="13032"/>
                    </a:cubicBezTo>
                    <a:cubicBezTo>
                      <a:pt x="7425" y="13126"/>
                      <a:pt x="7350" y="13220"/>
                      <a:pt x="7275" y="13295"/>
                    </a:cubicBezTo>
                    <a:cubicBezTo>
                      <a:pt x="7275" y="13295"/>
                      <a:pt x="7275" y="13314"/>
                      <a:pt x="7256" y="13314"/>
                    </a:cubicBezTo>
                    <a:cubicBezTo>
                      <a:pt x="7031" y="13597"/>
                      <a:pt x="6749" y="13841"/>
                      <a:pt x="6448" y="14048"/>
                    </a:cubicBezTo>
                    <a:cubicBezTo>
                      <a:pt x="6448" y="14048"/>
                      <a:pt x="6429" y="14048"/>
                      <a:pt x="6429" y="14067"/>
                    </a:cubicBezTo>
                    <a:cubicBezTo>
                      <a:pt x="6335" y="14124"/>
                      <a:pt x="6241" y="14180"/>
                      <a:pt x="6147" y="14237"/>
                    </a:cubicBezTo>
                    <a:cubicBezTo>
                      <a:pt x="6128" y="14256"/>
                      <a:pt x="6109" y="14256"/>
                      <a:pt x="6091" y="14256"/>
                    </a:cubicBezTo>
                    <a:cubicBezTo>
                      <a:pt x="5997" y="14293"/>
                      <a:pt x="5921" y="14350"/>
                      <a:pt x="5827" y="14387"/>
                    </a:cubicBezTo>
                    <a:cubicBezTo>
                      <a:pt x="5809" y="14406"/>
                      <a:pt x="5790" y="14406"/>
                      <a:pt x="5752" y="14425"/>
                    </a:cubicBezTo>
                    <a:cubicBezTo>
                      <a:pt x="5658" y="14463"/>
                      <a:pt x="5564" y="14500"/>
                      <a:pt x="5470" y="14519"/>
                    </a:cubicBezTo>
                    <a:cubicBezTo>
                      <a:pt x="5451" y="14519"/>
                      <a:pt x="5414" y="14538"/>
                      <a:pt x="5395" y="14538"/>
                    </a:cubicBezTo>
                    <a:cubicBezTo>
                      <a:pt x="5301" y="14576"/>
                      <a:pt x="5207" y="14595"/>
                      <a:pt x="5094" y="14613"/>
                    </a:cubicBezTo>
                    <a:cubicBezTo>
                      <a:pt x="5075" y="14613"/>
                      <a:pt x="5057" y="14632"/>
                      <a:pt x="5038" y="14632"/>
                    </a:cubicBezTo>
                    <a:cubicBezTo>
                      <a:pt x="4925" y="14651"/>
                      <a:pt x="4812" y="14670"/>
                      <a:pt x="4681" y="14689"/>
                    </a:cubicBezTo>
                    <a:cubicBezTo>
                      <a:pt x="4681" y="14689"/>
                      <a:pt x="4662" y="14689"/>
                      <a:pt x="4662" y="14689"/>
                    </a:cubicBezTo>
                    <a:cubicBezTo>
                      <a:pt x="4662" y="14689"/>
                      <a:pt x="4662" y="14689"/>
                      <a:pt x="4643" y="14689"/>
                    </a:cubicBezTo>
                    <a:cubicBezTo>
                      <a:pt x="4530" y="14708"/>
                      <a:pt x="4418" y="14708"/>
                      <a:pt x="4305" y="14708"/>
                    </a:cubicBezTo>
                    <a:cubicBezTo>
                      <a:pt x="4286" y="14708"/>
                      <a:pt x="4286" y="14708"/>
                      <a:pt x="4267" y="14708"/>
                    </a:cubicBezTo>
                    <a:cubicBezTo>
                      <a:pt x="4267" y="14708"/>
                      <a:pt x="4248" y="14708"/>
                      <a:pt x="4248" y="14708"/>
                    </a:cubicBezTo>
                    <a:cubicBezTo>
                      <a:pt x="4135" y="14708"/>
                      <a:pt x="4042" y="14708"/>
                      <a:pt x="3929" y="14689"/>
                    </a:cubicBezTo>
                    <a:cubicBezTo>
                      <a:pt x="3891" y="14689"/>
                      <a:pt x="3872" y="14689"/>
                      <a:pt x="3835" y="14689"/>
                    </a:cubicBezTo>
                    <a:cubicBezTo>
                      <a:pt x="3741" y="14670"/>
                      <a:pt x="3647" y="14670"/>
                      <a:pt x="3553" y="14651"/>
                    </a:cubicBezTo>
                    <a:cubicBezTo>
                      <a:pt x="3515" y="14651"/>
                      <a:pt x="3478" y="14632"/>
                      <a:pt x="3440" y="14632"/>
                    </a:cubicBezTo>
                    <a:cubicBezTo>
                      <a:pt x="3365" y="14613"/>
                      <a:pt x="3290" y="14595"/>
                      <a:pt x="3196" y="14576"/>
                    </a:cubicBezTo>
                    <a:cubicBezTo>
                      <a:pt x="3139" y="14557"/>
                      <a:pt x="3102" y="14538"/>
                      <a:pt x="3045" y="14538"/>
                    </a:cubicBezTo>
                    <a:cubicBezTo>
                      <a:pt x="2989" y="14519"/>
                      <a:pt x="2914" y="14500"/>
                      <a:pt x="2857" y="14463"/>
                    </a:cubicBezTo>
                    <a:cubicBezTo>
                      <a:pt x="2820" y="14444"/>
                      <a:pt x="2763" y="14425"/>
                      <a:pt x="2726" y="14406"/>
                    </a:cubicBezTo>
                    <a:cubicBezTo>
                      <a:pt x="2650" y="14369"/>
                      <a:pt x="2575" y="14331"/>
                      <a:pt x="2500" y="14293"/>
                    </a:cubicBezTo>
                    <a:cubicBezTo>
                      <a:pt x="2462" y="14274"/>
                      <a:pt x="2425" y="14256"/>
                      <a:pt x="2406" y="14237"/>
                    </a:cubicBezTo>
                    <a:cubicBezTo>
                      <a:pt x="2331" y="14199"/>
                      <a:pt x="2237" y="14143"/>
                      <a:pt x="2162" y="14086"/>
                    </a:cubicBezTo>
                    <a:cubicBezTo>
                      <a:pt x="2143" y="14067"/>
                      <a:pt x="2105" y="14048"/>
                      <a:pt x="2086" y="14030"/>
                    </a:cubicBezTo>
                    <a:cubicBezTo>
                      <a:pt x="1992" y="13973"/>
                      <a:pt x="1917" y="13917"/>
                      <a:pt x="1842" y="13841"/>
                    </a:cubicBezTo>
                    <a:cubicBezTo>
                      <a:pt x="1823" y="13822"/>
                      <a:pt x="1823" y="13822"/>
                      <a:pt x="1804" y="13804"/>
                    </a:cubicBezTo>
                    <a:cubicBezTo>
                      <a:pt x="1710" y="13728"/>
                      <a:pt x="1635" y="13653"/>
                      <a:pt x="1541" y="13559"/>
                    </a:cubicBezTo>
                    <a:cubicBezTo>
                      <a:pt x="1335" y="13371"/>
                      <a:pt x="1053" y="13276"/>
                      <a:pt x="789" y="13276"/>
                    </a:cubicBezTo>
                    <a:cubicBezTo>
                      <a:pt x="677" y="13276"/>
                      <a:pt x="564" y="13314"/>
                      <a:pt x="451" y="13352"/>
                    </a:cubicBezTo>
                    <a:cubicBezTo>
                      <a:pt x="282" y="13465"/>
                      <a:pt x="94" y="13728"/>
                      <a:pt x="75" y="14030"/>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3" name="Shape">
                <a:extLst>
                  <a:ext uri="{FF2B5EF4-FFF2-40B4-BE49-F238E27FC236}">
                    <a16:creationId xmlns="" xmlns:a16="http://schemas.microsoft.com/office/drawing/2014/main" id="{EF790FD8-7525-4667-1B06-3E255CCA7825}"/>
                  </a:ext>
                </a:extLst>
              </p:cNvPr>
              <p:cNvSpPr/>
              <p:nvPr/>
            </p:nvSpPr>
            <p:spPr>
              <a:xfrm>
                <a:off x="7614629" y="6773947"/>
                <a:ext cx="1200979" cy="2116422"/>
              </a:xfrm>
              <a:custGeom>
                <a:avLst/>
                <a:gdLst/>
                <a:ahLst/>
                <a:cxnLst>
                  <a:cxn ang="0">
                    <a:pos x="wd2" y="hd2"/>
                  </a:cxn>
                  <a:cxn ang="5400000">
                    <a:pos x="wd2" y="hd2"/>
                  </a:cxn>
                  <a:cxn ang="10800000">
                    <a:pos x="wd2" y="hd2"/>
                  </a:cxn>
                  <a:cxn ang="16200000">
                    <a:pos x="wd2" y="hd2"/>
                  </a:cxn>
                </a:cxnLst>
                <a:rect l="0" t="0" r="r" b="b"/>
                <a:pathLst>
                  <a:path w="21600" h="21600" extrusionOk="0">
                    <a:moveTo>
                      <a:pt x="8515" y="3204"/>
                    </a:moveTo>
                    <a:cubicBezTo>
                      <a:pt x="8969" y="3482"/>
                      <a:pt x="9082" y="3857"/>
                      <a:pt x="8836" y="4179"/>
                    </a:cubicBezTo>
                    <a:cubicBezTo>
                      <a:pt x="8629" y="4468"/>
                      <a:pt x="8157" y="4661"/>
                      <a:pt x="7628" y="4671"/>
                    </a:cubicBezTo>
                    <a:lnTo>
                      <a:pt x="0" y="4671"/>
                    </a:lnTo>
                    <a:lnTo>
                      <a:pt x="0" y="8989"/>
                    </a:lnTo>
                    <a:cubicBezTo>
                      <a:pt x="19" y="9150"/>
                      <a:pt x="208" y="9311"/>
                      <a:pt x="529" y="9375"/>
                    </a:cubicBezTo>
                    <a:cubicBezTo>
                      <a:pt x="906" y="9461"/>
                      <a:pt x="1322" y="9418"/>
                      <a:pt x="1643" y="9257"/>
                    </a:cubicBezTo>
                    <a:cubicBezTo>
                      <a:pt x="2360" y="8850"/>
                      <a:pt x="3342" y="8614"/>
                      <a:pt x="4362" y="8614"/>
                    </a:cubicBezTo>
                    <a:cubicBezTo>
                      <a:pt x="5022" y="8614"/>
                      <a:pt x="5645" y="8711"/>
                      <a:pt x="6193" y="8882"/>
                    </a:cubicBezTo>
                    <a:cubicBezTo>
                      <a:pt x="7401" y="9257"/>
                      <a:pt x="8213" y="9975"/>
                      <a:pt x="8213" y="10811"/>
                    </a:cubicBezTo>
                    <a:cubicBezTo>
                      <a:pt x="8213" y="10811"/>
                      <a:pt x="8213" y="10811"/>
                      <a:pt x="8213" y="10811"/>
                    </a:cubicBezTo>
                    <a:cubicBezTo>
                      <a:pt x="8213" y="10811"/>
                      <a:pt x="8213" y="10811"/>
                      <a:pt x="8213" y="10811"/>
                    </a:cubicBezTo>
                    <a:cubicBezTo>
                      <a:pt x="8213" y="11561"/>
                      <a:pt x="7534" y="12236"/>
                      <a:pt x="6514" y="12621"/>
                    </a:cubicBezTo>
                    <a:cubicBezTo>
                      <a:pt x="5891" y="12857"/>
                      <a:pt x="5155" y="12996"/>
                      <a:pt x="4362" y="12996"/>
                    </a:cubicBezTo>
                    <a:cubicBezTo>
                      <a:pt x="4229" y="12996"/>
                      <a:pt x="4097" y="12996"/>
                      <a:pt x="3984" y="12986"/>
                    </a:cubicBezTo>
                    <a:cubicBezTo>
                      <a:pt x="3097" y="12932"/>
                      <a:pt x="2266" y="12718"/>
                      <a:pt x="1624" y="12354"/>
                    </a:cubicBezTo>
                    <a:cubicBezTo>
                      <a:pt x="1322" y="12193"/>
                      <a:pt x="906" y="12150"/>
                      <a:pt x="529" y="12236"/>
                    </a:cubicBezTo>
                    <a:cubicBezTo>
                      <a:pt x="453" y="12257"/>
                      <a:pt x="378" y="12279"/>
                      <a:pt x="321" y="12300"/>
                    </a:cubicBezTo>
                    <a:cubicBezTo>
                      <a:pt x="132" y="12386"/>
                      <a:pt x="19" y="12504"/>
                      <a:pt x="0" y="12632"/>
                    </a:cubicBezTo>
                    <a:lnTo>
                      <a:pt x="0" y="12632"/>
                    </a:lnTo>
                    <a:lnTo>
                      <a:pt x="0" y="16939"/>
                    </a:lnTo>
                    <a:lnTo>
                      <a:pt x="7609" y="16939"/>
                    </a:lnTo>
                    <a:cubicBezTo>
                      <a:pt x="8138" y="16950"/>
                      <a:pt x="8610" y="17143"/>
                      <a:pt x="8817" y="17432"/>
                    </a:cubicBezTo>
                    <a:cubicBezTo>
                      <a:pt x="8912" y="17561"/>
                      <a:pt x="8950" y="17689"/>
                      <a:pt x="8931" y="17818"/>
                    </a:cubicBezTo>
                    <a:cubicBezTo>
                      <a:pt x="8912" y="18032"/>
                      <a:pt x="8780" y="18246"/>
                      <a:pt x="8497" y="18418"/>
                    </a:cubicBezTo>
                    <a:cubicBezTo>
                      <a:pt x="7855" y="18771"/>
                      <a:pt x="7515" y="19243"/>
                      <a:pt x="7515" y="19736"/>
                    </a:cubicBezTo>
                    <a:cubicBezTo>
                      <a:pt x="7515" y="20764"/>
                      <a:pt x="8987" y="21600"/>
                      <a:pt x="10800" y="21600"/>
                    </a:cubicBezTo>
                    <a:cubicBezTo>
                      <a:pt x="12556" y="21600"/>
                      <a:pt x="14010" y="20807"/>
                      <a:pt x="14085" y="19821"/>
                    </a:cubicBezTo>
                    <a:cubicBezTo>
                      <a:pt x="14085" y="19789"/>
                      <a:pt x="14085" y="19757"/>
                      <a:pt x="14085" y="19725"/>
                    </a:cubicBezTo>
                    <a:cubicBezTo>
                      <a:pt x="14085" y="19725"/>
                      <a:pt x="14085" y="19725"/>
                      <a:pt x="14085" y="19725"/>
                    </a:cubicBezTo>
                    <a:cubicBezTo>
                      <a:pt x="14066" y="19232"/>
                      <a:pt x="13727" y="18771"/>
                      <a:pt x="13103" y="18429"/>
                    </a:cubicBezTo>
                    <a:cubicBezTo>
                      <a:pt x="12820" y="18246"/>
                      <a:pt x="12669" y="18032"/>
                      <a:pt x="12669" y="17818"/>
                    </a:cubicBezTo>
                    <a:cubicBezTo>
                      <a:pt x="12650" y="17689"/>
                      <a:pt x="12707" y="17561"/>
                      <a:pt x="12783" y="17432"/>
                    </a:cubicBezTo>
                    <a:cubicBezTo>
                      <a:pt x="12990" y="17143"/>
                      <a:pt x="13462" y="16950"/>
                      <a:pt x="13972" y="16939"/>
                    </a:cubicBezTo>
                    <a:lnTo>
                      <a:pt x="21600" y="16939"/>
                    </a:lnTo>
                    <a:lnTo>
                      <a:pt x="21600" y="4671"/>
                    </a:lnTo>
                    <a:lnTo>
                      <a:pt x="13991" y="4671"/>
                    </a:lnTo>
                    <a:cubicBezTo>
                      <a:pt x="13462" y="4661"/>
                      <a:pt x="12990" y="4468"/>
                      <a:pt x="12783" y="4179"/>
                    </a:cubicBezTo>
                    <a:cubicBezTo>
                      <a:pt x="12537" y="3846"/>
                      <a:pt x="12669" y="3482"/>
                      <a:pt x="13103" y="3204"/>
                    </a:cubicBezTo>
                    <a:cubicBezTo>
                      <a:pt x="13198" y="3150"/>
                      <a:pt x="13273" y="3107"/>
                      <a:pt x="13349" y="3054"/>
                    </a:cubicBezTo>
                    <a:cubicBezTo>
                      <a:pt x="13368" y="3043"/>
                      <a:pt x="13368" y="3032"/>
                      <a:pt x="13387" y="3021"/>
                    </a:cubicBezTo>
                    <a:cubicBezTo>
                      <a:pt x="13443" y="2979"/>
                      <a:pt x="13500" y="2936"/>
                      <a:pt x="13557" y="2882"/>
                    </a:cubicBezTo>
                    <a:cubicBezTo>
                      <a:pt x="13576" y="2871"/>
                      <a:pt x="13576" y="2861"/>
                      <a:pt x="13594" y="2850"/>
                    </a:cubicBezTo>
                    <a:cubicBezTo>
                      <a:pt x="13651" y="2807"/>
                      <a:pt x="13689" y="2754"/>
                      <a:pt x="13745" y="2700"/>
                    </a:cubicBezTo>
                    <a:cubicBezTo>
                      <a:pt x="13745" y="2689"/>
                      <a:pt x="13764" y="2679"/>
                      <a:pt x="13764" y="2668"/>
                    </a:cubicBezTo>
                    <a:cubicBezTo>
                      <a:pt x="13802" y="2614"/>
                      <a:pt x="13840" y="2561"/>
                      <a:pt x="13878" y="2507"/>
                    </a:cubicBezTo>
                    <a:cubicBezTo>
                      <a:pt x="13878" y="2496"/>
                      <a:pt x="13897" y="2486"/>
                      <a:pt x="13897" y="2475"/>
                    </a:cubicBezTo>
                    <a:cubicBezTo>
                      <a:pt x="13934" y="2421"/>
                      <a:pt x="13953" y="2368"/>
                      <a:pt x="13991" y="2314"/>
                    </a:cubicBezTo>
                    <a:cubicBezTo>
                      <a:pt x="13991" y="2304"/>
                      <a:pt x="14010" y="2293"/>
                      <a:pt x="14010" y="2282"/>
                    </a:cubicBezTo>
                    <a:cubicBezTo>
                      <a:pt x="14029" y="2229"/>
                      <a:pt x="14048" y="2175"/>
                      <a:pt x="14066" y="2121"/>
                    </a:cubicBezTo>
                    <a:cubicBezTo>
                      <a:pt x="14066" y="2111"/>
                      <a:pt x="14066" y="2100"/>
                      <a:pt x="14085" y="2089"/>
                    </a:cubicBezTo>
                    <a:cubicBezTo>
                      <a:pt x="14104" y="2036"/>
                      <a:pt x="14104" y="1982"/>
                      <a:pt x="14104" y="1918"/>
                    </a:cubicBezTo>
                    <a:cubicBezTo>
                      <a:pt x="14104" y="1907"/>
                      <a:pt x="14104" y="1896"/>
                      <a:pt x="14104" y="1886"/>
                    </a:cubicBezTo>
                    <a:cubicBezTo>
                      <a:pt x="14104" y="1821"/>
                      <a:pt x="14104" y="1757"/>
                      <a:pt x="14085" y="1693"/>
                    </a:cubicBezTo>
                    <a:cubicBezTo>
                      <a:pt x="14085" y="1693"/>
                      <a:pt x="14085" y="1682"/>
                      <a:pt x="14085" y="1682"/>
                    </a:cubicBezTo>
                    <a:cubicBezTo>
                      <a:pt x="14085" y="1671"/>
                      <a:pt x="14085" y="1661"/>
                      <a:pt x="14085" y="1661"/>
                    </a:cubicBezTo>
                    <a:cubicBezTo>
                      <a:pt x="14066" y="1607"/>
                      <a:pt x="14066" y="1554"/>
                      <a:pt x="14048" y="1511"/>
                    </a:cubicBezTo>
                    <a:cubicBezTo>
                      <a:pt x="14048" y="1500"/>
                      <a:pt x="14029" y="1489"/>
                      <a:pt x="14029" y="1479"/>
                    </a:cubicBezTo>
                    <a:cubicBezTo>
                      <a:pt x="14010" y="1436"/>
                      <a:pt x="13991" y="1382"/>
                      <a:pt x="13972" y="1339"/>
                    </a:cubicBezTo>
                    <a:cubicBezTo>
                      <a:pt x="13972" y="1329"/>
                      <a:pt x="13953" y="1318"/>
                      <a:pt x="13953" y="1307"/>
                    </a:cubicBezTo>
                    <a:cubicBezTo>
                      <a:pt x="13934" y="1264"/>
                      <a:pt x="13897" y="1221"/>
                      <a:pt x="13859" y="1168"/>
                    </a:cubicBezTo>
                    <a:cubicBezTo>
                      <a:pt x="13859" y="1157"/>
                      <a:pt x="13840" y="1146"/>
                      <a:pt x="13840" y="1136"/>
                    </a:cubicBezTo>
                    <a:cubicBezTo>
                      <a:pt x="13802" y="1093"/>
                      <a:pt x="13764" y="1039"/>
                      <a:pt x="13727" y="996"/>
                    </a:cubicBezTo>
                    <a:cubicBezTo>
                      <a:pt x="13727" y="986"/>
                      <a:pt x="13708" y="986"/>
                      <a:pt x="13708" y="975"/>
                    </a:cubicBezTo>
                    <a:cubicBezTo>
                      <a:pt x="13462" y="718"/>
                      <a:pt x="13103" y="493"/>
                      <a:pt x="12669" y="321"/>
                    </a:cubicBezTo>
                    <a:cubicBezTo>
                      <a:pt x="12669" y="321"/>
                      <a:pt x="12669" y="321"/>
                      <a:pt x="12669" y="321"/>
                    </a:cubicBezTo>
                    <a:cubicBezTo>
                      <a:pt x="12575" y="289"/>
                      <a:pt x="12499" y="257"/>
                      <a:pt x="12405" y="225"/>
                    </a:cubicBezTo>
                    <a:cubicBezTo>
                      <a:pt x="12405" y="225"/>
                      <a:pt x="12405" y="225"/>
                      <a:pt x="12405" y="225"/>
                    </a:cubicBezTo>
                    <a:cubicBezTo>
                      <a:pt x="12046" y="107"/>
                      <a:pt x="11631" y="43"/>
                      <a:pt x="11197" y="11"/>
                    </a:cubicBezTo>
                    <a:cubicBezTo>
                      <a:pt x="11140" y="11"/>
                      <a:pt x="11083" y="11"/>
                      <a:pt x="11027" y="0"/>
                    </a:cubicBezTo>
                    <a:cubicBezTo>
                      <a:pt x="10970" y="0"/>
                      <a:pt x="10913" y="0"/>
                      <a:pt x="10857" y="0"/>
                    </a:cubicBezTo>
                    <a:cubicBezTo>
                      <a:pt x="10819" y="0"/>
                      <a:pt x="10781" y="0"/>
                      <a:pt x="10743" y="0"/>
                    </a:cubicBezTo>
                    <a:cubicBezTo>
                      <a:pt x="10120" y="11"/>
                      <a:pt x="9554" y="118"/>
                      <a:pt x="9063" y="300"/>
                    </a:cubicBezTo>
                    <a:cubicBezTo>
                      <a:pt x="9044" y="311"/>
                      <a:pt x="9025" y="311"/>
                      <a:pt x="9006" y="321"/>
                    </a:cubicBezTo>
                    <a:cubicBezTo>
                      <a:pt x="8950" y="343"/>
                      <a:pt x="8874" y="375"/>
                      <a:pt x="8818" y="396"/>
                    </a:cubicBezTo>
                    <a:cubicBezTo>
                      <a:pt x="8799" y="407"/>
                      <a:pt x="8761" y="418"/>
                      <a:pt x="8742" y="429"/>
                    </a:cubicBezTo>
                    <a:cubicBezTo>
                      <a:pt x="8685" y="450"/>
                      <a:pt x="8629" y="482"/>
                      <a:pt x="8572" y="514"/>
                    </a:cubicBezTo>
                    <a:cubicBezTo>
                      <a:pt x="8553" y="525"/>
                      <a:pt x="8515" y="546"/>
                      <a:pt x="8497" y="557"/>
                    </a:cubicBezTo>
                    <a:cubicBezTo>
                      <a:pt x="8440" y="589"/>
                      <a:pt x="8402" y="611"/>
                      <a:pt x="8346" y="643"/>
                    </a:cubicBezTo>
                    <a:cubicBezTo>
                      <a:pt x="8327" y="664"/>
                      <a:pt x="8289" y="675"/>
                      <a:pt x="8270" y="696"/>
                    </a:cubicBezTo>
                    <a:cubicBezTo>
                      <a:pt x="8232" y="729"/>
                      <a:pt x="8195" y="761"/>
                      <a:pt x="8157" y="782"/>
                    </a:cubicBezTo>
                    <a:cubicBezTo>
                      <a:pt x="8138" y="804"/>
                      <a:pt x="8100" y="825"/>
                      <a:pt x="8081" y="846"/>
                    </a:cubicBezTo>
                    <a:cubicBezTo>
                      <a:pt x="8043" y="879"/>
                      <a:pt x="8025" y="900"/>
                      <a:pt x="7987" y="932"/>
                    </a:cubicBezTo>
                    <a:cubicBezTo>
                      <a:pt x="7968" y="964"/>
                      <a:pt x="7930" y="986"/>
                      <a:pt x="7911" y="1018"/>
                    </a:cubicBezTo>
                    <a:cubicBezTo>
                      <a:pt x="7892" y="1039"/>
                      <a:pt x="7874" y="1071"/>
                      <a:pt x="7836" y="1093"/>
                    </a:cubicBezTo>
                    <a:cubicBezTo>
                      <a:pt x="7817" y="1125"/>
                      <a:pt x="7779" y="1168"/>
                      <a:pt x="7760" y="1200"/>
                    </a:cubicBezTo>
                    <a:cubicBezTo>
                      <a:pt x="7741" y="1221"/>
                      <a:pt x="7723" y="1243"/>
                      <a:pt x="7723" y="1264"/>
                    </a:cubicBezTo>
                    <a:cubicBezTo>
                      <a:pt x="7704" y="1307"/>
                      <a:pt x="7685" y="1339"/>
                      <a:pt x="7666" y="1382"/>
                    </a:cubicBezTo>
                    <a:cubicBezTo>
                      <a:pt x="7666" y="1404"/>
                      <a:pt x="7647" y="1425"/>
                      <a:pt x="7628" y="1446"/>
                    </a:cubicBezTo>
                    <a:cubicBezTo>
                      <a:pt x="7609" y="1489"/>
                      <a:pt x="7609" y="1521"/>
                      <a:pt x="7590" y="1564"/>
                    </a:cubicBezTo>
                    <a:cubicBezTo>
                      <a:pt x="7590" y="1586"/>
                      <a:pt x="7571" y="1618"/>
                      <a:pt x="7571" y="1639"/>
                    </a:cubicBezTo>
                    <a:cubicBezTo>
                      <a:pt x="7571" y="1661"/>
                      <a:pt x="7571" y="1693"/>
                      <a:pt x="7571" y="1714"/>
                    </a:cubicBezTo>
                    <a:cubicBezTo>
                      <a:pt x="7571" y="1757"/>
                      <a:pt x="7553" y="1789"/>
                      <a:pt x="7553" y="1832"/>
                    </a:cubicBezTo>
                    <a:cubicBezTo>
                      <a:pt x="7552" y="2389"/>
                      <a:pt x="7892" y="2861"/>
                      <a:pt x="8515" y="3204"/>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4" name="Shape">
                <a:extLst>
                  <a:ext uri="{FF2B5EF4-FFF2-40B4-BE49-F238E27FC236}">
                    <a16:creationId xmlns="" xmlns:a16="http://schemas.microsoft.com/office/drawing/2014/main" id="{89FB26BA-ED58-C9AB-2BEC-ECBB9A601F7D}"/>
                  </a:ext>
                </a:extLst>
              </p:cNvPr>
              <p:cNvSpPr/>
              <p:nvPr/>
            </p:nvSpPr>
            <p:spPr>
              <a:xfrm>
                <a:off x="5147583" y="6784445"/>
                <a:ext cx="1204124" cy="2115360"/>
              </a:xfrm>
              <a:custGeom>
                <a:avLst/>
                <a:gdLst/>
                <a:ahLst/>
                <a:cxnLst>
                  <a:cxn ang="0">
                    <a:pos x="wd2" y="hd2"/>
                  </a:cxn>
                  <a:cxn ang="5400000">
                    <a:pos x="wd2" y="hd2"/>
                  </a:cxn>
                  <a:cxn ang="10800000">
                    <a:pos x="wd2" y="hd2"/>
                  </a:cxn>
                  <a:cxn ang="16200000">
                    <a:pos x="wd2" y="hd2"/>
                  </a:cxn>
                </a:cxnLst>
                <a:rect l="0" t="0" r="r" b="b"/>
                <a:pathLst>
                  <a:path w="21600" h="21600" extrusionOk="0">
                    <a:moveTo>
                      <a:pt x="12787" y="17398"/>
                    </a:moveTo>
                    <a:cubicBezTo>
                      <a:pt x="12994" y="17109"/>
                      <a:pt x="13465" y="16916"/>
                      <a:pt x="13992" y="16905"/>
                    </a:cubicBezTo>
                    <a:lnTo>
                      <a:pt x="21600" y="16905"/>
                    </a:lnTo>
                    <a:lnTo>
                      <a:pt x="21600" y="12585"/>
                    </a:lnTo>
                    <a:cubicBezTo>
                      <a:pt x="21581" y="12424"/>
                      <a:pt x="21393" y="12263"/>
                      <a:pt x="21073" y="12199"/>
                    </a:cubicBezTo>
                    <a:cubicBezTo>
                      <a:pt x="20696" y="12113"/>
                      <a:pt x="20282" y="12156"/>
                      <a:pt x="19962" y="12317"/>
                    </a:cubicBezTo>
                    <a:cubicBezTo>
                      <a:pt x="19246" y="12724"/>
                      <a:pt x="18267" y="12960"/>
                      <a:pt x="17250" y="12960"/>
                    </a:cubicBezTo>
                    <a:cubicBezTo>
                      <a:pt x="15122" y="12960"/>
                      <a:pt x="13408" y="11974"/>
                      <a:pt x="13408" y="10773"/>
                    </a:cubicBezTo>
                    <a:cubicBezTo>
                      <a:pt x="13408" y="9562"/>
                      <a:pt x="15141" y="8586"/>
                      <a:pt x="17250" y="8586"/>
                    </a:cubicBezTo>
                    <a:cubicBezTo>
                      <a:pt x="18286" y="8586"/>
                      <a:pt x="19246" y="8812"/>
                      <a:pt x="19980" y="9230"/>
                    </a:cubicBezTo>
                    <a:cubicBezTo>
                      <a:pt x="20169" y="9326"/>
                      <a:pt x="20414" y="9380"/>
                      <a:pt x="20640" y="9390"/>
                    </a:cubicBezTo>
                    <a:cubicBezTo>
                      <a:pt x="20734" y="9390"/>
                      <a:pt x="20828" y="9390"/>
                      <a:pt x="20922" y="9369"/>
                    </a:cubicBezTo>
                    <a:cubicBezTo>
                      <a:pt x="20979" y="9358"/>
                      <a:pt x="21016" y="9348"/>
                      <a:pt x="21073" y="9337"/>
                    </a:cubicBezTo>
                    <a:cubicBezTo>
                      <a:pt x="21374" y="9262"/>
                      <a:pt x="21581" y="9112"/>
                      <a:pt x="21600" y="8940"/>
                    </a:cubicBezTo>
                    <a:lnTo>
                      <a:pt x="21600" y="7214"/>
                    </a:lnTo>
                    <a:lnTo>
                      <a:pt x="21600" y="6175"/>
                    </a:lnTo>
                    <a:lnTo>
                      <a:pt x="21600" y="4631"/>
                    </a:lnTo>
                    <a:lnTo>
                      <a:pt x="14011" y="4631"/>
                    </a:lnTo>
                    <a:cubicBezTo>
                      <a:pt x="13822" y="4631"/>
                      <a:pt x="13653" y="4599"/>
                      <a:pt x="13483" y="4556"/>
                    </a:cubicBezTo>
                    <a:cubicBezTo>
                      <a:pt x="13182" y="4470"/>
                      <a:pt x="12937" y="4331"/>
                      <a:pt x="12787" y="4138"/>
                    </a:cubicBezTo>
                    <a:cubicBezTo>
                      <a:pt x="12542" y="3806"/>
                      <a:pt x="12674" y="3441"/>
                      <a:pt x="13107" y="3162"/>
                    </a:cubicBezTo>
                    <a:cubicBezTo>
                      <a:pt x="13747" y="2798"/>
                      <a:pt x="14086" y="2337"/>
                      <a:pt x="14086" y="1833"/>
                    </a:cubicBezTo>
                    <a:cubicBezTo>
                      <a:pt x="14086" y="1790"/>
                      <a:pt x="14086" y="1758"/>
                      <a:pt x="14067" y="1715"/>
                    </a:cubicBezTo>
                    <a:cubicBezTo>
                      <a:pt x="14067" y="1694"/>
                      <a:pt x="14067" y="1662"/>
                      <a:pt x="14067" y="1640"/>
                    </a:cubicBezTo>
                    <a:cubicBezTo>
                      <a:pt x="14067" y="1619"/>
                      <a:pt x="14048" y="1587"/>
                      <a:pt x="14048" y="1565"/>
                    </a:cubicBezTo>
                    <a:cubicBezTo>
                      <a:pt x="14030" y="1522"/>
                      <a:pt x="14030" y="1490"/>
                      <a:pt x="14011" y="1447"/>
                    </a:cubicBezTo>
                    <a:cubicBezTo>
                      <a:pt x="14011" y="1426"/>
                      <a:pt x="13992" y="1404"/>
                      <a:pt x="13973" y="1383"/>
                    </a:cubicBezTo>
                    <a:cubicBezTo>
                      <a:pt x="13954" y="1340"/>
                      <a:pt x="13935" y="1297"/>
                      <a:pt x="13917" y="1265"/>
                    </a:cubicBezTo>
                    <a:cubicBezTo>
                      <a:pt x="13898" y="1244"/>
                      <a:pt x="13879" y="1222"/>
                      <a:pt x="13879" y="1201"/>
                    </a:cubicBezTo>
                    <a:cubicBezTo>
                      <a:pt x="13860" y="1168"/>
                      <a:pt x="13841" y="1126"/>
                      <a:pt x="13804" y="1093"/>
                    </a:cubicBezTo>
                    <a:cubicBezTo>
                      <a:pt x="13785" y="1072"/>
                      <a:pt x="13766" y="1040"/>
                      <a:pt x="13728" y="1018"/>
                    </a:cubicBezTo>
                    <a:cubicBezTo>
                      <a:pt x="13709" y="986"/>
                      <a:pt x="13672" y="965"/>
                      <a:pt x="13653" y="933"/>
                    </a:cubicBezTo>
                    <a:cubicBezTo>
                      <a:pt x="13615" y="900"/>
                      <a:pt x="13596" y="879"/>
                      <a:pt x="13559" y="847"/>
                    </a:cubicBezTo>
                    <a:cubicBezTo>
                      <a:pt x="13540" y="825"/>
                      <a:pt x="13502" y="804"/>
                      <a:pt x="13484" y="783"/>
                    </a:cubicBezTo>
                    <a:cubicBezTo>
                      <a:pt x="13446" y="750"/>
                      <a:pt x="13408" y="718"/>
                      <a:pt x="13371" y="697"/>
                    </a:cubicBezTo>
                    <a:cubicBezTo>
                      <a:pt x="13352" y="675"/>
                      <a:pt x="13314" y="665"/>
                      <a:pt x="13295" y="643"/>
                    </a:cubicBezTo>
                    <a:cubicBezTo>
                      <a:pt x="13258" y="611"/>
                      <a:pt x="13201" y="579"/>
                      <a:pt x="13145" y="557"/>
                    </a:cubicBezTo>
                    <a:cubicBezTo>
                      <a:pt x="13126" y="547"/>
                      <a:pt x="13088" y="525"/>
                      <a:pt x="13069" y="515"/>
                    </a:cubicBezTo>
                    <a:cubicBezTo>
                      <a:pt x="13013" y="482"/>
                      <a:pt x="12956" y="461"/>
                      <a:pt x="12900" y="429"/>
                    </a:cubicBezTo>
                    <a:cubicBezTo>
                      <a:pt x="12881" y="418"/>
                      <a:pt x="12843" y="407"/>
                      <a:pt x="12824" y="397"/>
                    </a:cubicBezTo>
                    <a:cubicBezTo>
                      <a:pt x="12768" y="364"/>
                      <a:pt x="12711" y="343"/>
                      <a:pt x="12636" y="322"/>
                    </a:cubicBezTo>
                    <a:cubicBezTo>
                      <a:pt x="12617" y="311"/>
                      <a:pt x="12598" y="311"/>
                      <a:pt x="12580" y="300"/>
                    </a:cubicBezTo>
                    <a:cubicBezTo>
                      <a:pt x="12090" y="118"/>
                      <a:pt x="11506" y="11"/>
                      <a:pt x="10885" y="0"/>
                    </a:cubicBezTo>
                    <a:cubicBezTo>
                      <a:pt x="10847" y="0"/>
                      <a:pt x="10809" y="0"/>
                      <a:pt x="10772" y="0"/>
                    </a:cubicBezTo>
                    <a:cubicBezTo>
                      <a:pt x="10715" y="0"/>
                      <a:pt x="10659" y="0"/>
                      <a:pt x="10602" y="0"/>
                    </a:cubicBezTo>
                    <a:cubicBezTo>
                      <a:pt x="10546" y="0"/>
                      <a:pt x="10489" y="0"/>
                      <a:pt x="10433" y="11"/>
                    </a:cubicBezTo>
                    <a:cubicBezTo>
                      <a:pt x="10000" y="32"/>
                      <a:pt x="9585" y="107"/>
                      <a:pt x="9228" y="225"/>
                    </a:cubicBezTo>
                    <a:cubicBezTo>
                      <a:pt x="9228" y="225"/>
                      <a:pt x="9228" y="225"/>
                      <a:pt x="9228" y="225"/>
                    </a:cubicBezTo>
                    <a:cubicBezTo>
                      <a:pt x="9133" y="257"/>
                      <a:pt x="9058" y="279"/>
                      <a:pt x="8964" y="322"/>
                    </a:cubicBezTo>
                    <a:cubicBezTo>
                      <a:pt x="8964" y="322"/>
                      <a:pt x="8964" y="322"/>
                      <a:pt x="8964" y="322"/>
                    </a:cubicBezTo>
                    <a:cubicBezTo>
                      <a:pt x="8531" y="493"/>
                      <a:pt x="8173" y="708"/>
                      <a:pt x="7928" y="975"/>
                    </a:cubicBezTo>
                    <a:cubicBezTo>
                      <a:pt x="7928" y="975"/>
                      <a:pt x="7909" y="986"/>
                      <a:pt x="7909" y="986"/>
                    </a:cubicBezTo>
                    <a:cubicBezTo>
                      <a:pt x="7872" y="1029"/>
                      <a:pt x="7834" y="1083"/>
                      <a:pt x="7796" y="1126"/>
                    </a:cubicBezTo>
                    <a:cubicBezTo>
                      <a:pt x="7796" y="1136"/>
                      <a:pt x="7778" y="1147"/>
                      <a:pt x="7778" y="1147"/>
                    </a:cubicBezTo>
                    <a:cubicBezTo>
                      <a:pt x="7740" y="1190"/>
                      <a:pt x="7721" y="1243"/>
                      <a:pt x="7683" y="1286"/>
                    </a:cubicBezTo>
                    <a:cubicBezTo>
                      <a:pt x="7683" y="1297"/>
                      <a:pt x="7664" y="1308"/>
                      <a:pt x="7664" y="1319"/>
                    </a:cubicBezTo>
                    <a:cubicBezTo>
                      <a:pt x="7646" y="1372"/>
                      <a:pt x="7608" y="1415"/>
                      <a:pt x="7589" y="1469"/>
                    </a:cubicBezTo>
                    <a:cubicBezTo>
                      <a:pt x="7589" y="1479"/>
                      <a:pt x="7589" y="1490"/>
                      <a:pt x="7570" y="1490"/>
                    </a:cubicBezTo>
                    <a:cubicBezTo>
                      <a:pt x="7551" y="1544"/>
                      <a:pt x="7533" y="1608"/>
                      <a:pt x="7533" y="1662"/>
                    </a:cubicBezTo>
                    <a:cubicBezTo>
                      <a:pt x="7533" y="1662"/>
                      <a:pt x="7533" y="1672"/>
                      <a:pt x="7533" y="1672"/>
                    </a:cubicBezTo>
                    <a:cubicBezTo>
                      <a:pt x="7533" y="1683"/>
                      <a:pt x="7533" y="1694"/>
                      <a:pt x="7533" y="1704"/>
                    </a:cubicBezTo>
                    <a:cubicBezTo>
                      <a:pt x="7533" y="1758"/>
                      <a:pt x="7514" y="1812"/>
                      <a:pt x="7514" y="1876"/>
                    </a:cubicBezTo>
                    <a:cubicBezTo>
                      <a:pt x="7514" y="1887"/>
                      <a:pt x="7514" y="1908"/>
                      <a:pt x="7514" y="1919"/>
                    </a:cubicBezTo>
                    <a:cubicBezTo>
                      <a:pt x="7514" y="1972"/>
                      <a:pt x="7514" y="2026"/>
                      <a:pt x="7533" y="2080"/>
                    </a:cubicBezTo>
                    <a:cubicBezTo>
                      <a:pt x="7533" y="2090"/>
                      <a:pt x="7533" y="2112"/>
                      <a:pt x="7552" y="2123"/>
                    </a:cubicBezTo>
                    <a:cubicBezTo>
                      <a:pt x="7570" y="2176"/>
                      <a:pt x="7589" y="2230"/>
                      <a:pt x="7608" y="2273"/>
                    </a:cubicBezTo>
                    <a:cubicBezTo>
                      <a:pt x="7608" y="2283"/>
                      <a:pt x="7627" y="2305"/>
                      <a:pt x="7627" y="2315"/>
                    </a:cubicBezTo>
                    <a:cubicBezTo>
                      <a:pt x="7646" y="2369"/>
                      <a:pt x="7683" y="2412"/>
                      <a:pt x="7702" y="2466"/>
                    </a:cubicBezTo>
                    <a:cubicBezTo>
                      <a:pt x="7702" y="2476"/>
                      <a:pt x="7721" y="2487"/>
                      <a:pt x="7721" y="2508"/>
                    </a:cubicBezTo>
                    <a:cubicBezTo>
                      <a:pt x="7759" y="2562"/>
                      <a:pt x="7796" y="2605"/>
                      <a:pt x="7834" y="2658"/>
                    </a:cubicBezTo>
                    <a:cubicBezTo>
                      <a:pt x="7853" y="2669"/>
                      <a:pt x="7853" y="2680"/>
                      <a:pt x="7872" y="2701"/>
                    </a:cubicBezTo>
                    <a:cubicBezTo>
                      <a:pt x="7909" y="2744"/>
                      <a:pt x="7966" y="2798"/>
                      <a:pt x="8004" y="2841"/>
                    </a:cubicBezTo>
                    <a:cubicBezTo>
                      <a:pt x="8022" y="2851"/>
                      <a:pt x="8022" y="2862"/>
                      <a:pt x="8041" y="2884"/>
                    </a:cubicBezTo>
                    <a:cubicBezTo>
                      <a:pt x="8098" y="2926"/>
                      <a:pt x="8154" y="2969"/>
                      <a:pt x="8211" y="3012"/>
                    </a:cubicBezTo>
                    <a:cubicBezTo>
                      <a:pt x="8229" y="3023"/>
                      <a:pt x="8248" y="3034"/>
                      <a:pt x="8248" y="3044"/>
                    </a:cubicBezTo>
                    <a:cubicBezTo>
                      <a:pt x="8324" y="3098"/>
                      <a:pt x="8399" y="3152"/>
                      <a:pt x="8493" y="3194"/>
                    </a:cubicBezTo>
                    <a:cubicBezTo>
                      <a:pt x="8945" y="3473"/>
                      <a:pt x="9058" y="3848"/>
                      <a:pt x="8813" y="4170"/>
                    </a:cubicBezTo>
                    <a:cubicBezTo>
                      <a:pt x="8606" y="4459"/>
                      <a:pt x="8135" y="4652"/>
                      <a:pt x="7608" y="4663"/>
                    </a:cubicBezTo>
                    <a:lnTo>
                      <a:pt x="0" y="4663"/>
                    </a:lnTo>
                    <a:lnTo>
                      <a:pt x="0" y="16937"/>
                    </a:lnTo>
                    <a:lnTo>
                      <a:pt x="7589" y="16937"/>
                    </a:lnTo>
                    <a:cubicBezTo>
                      <a:pt x="8117" y="16948"/>
                      <a:pt x="8587" y="17141"/>
                      <a:pt x="8794" y="17430"/>
                    </a:cubicBezTo>
                    <a:cubicBezTo>
                      <a:pt x="8889" y="17559"/>
                      <a:pt x="8926" y="17687"/>
                      <a:pt x="8907" y="17816"/>
                    </a:cubicBezTo>
                    <a:cubicBezTo>
                      <a:pt x="8907" y="18030"/>
                      <a:pt x="8757" y="18245"/>
                      <a:pt x="8474" y="18416"/>
                    </a:cubicBezTo>
                    <a:cubicBezTo>
                      <a:pt x="7796" y="18802"/>
                      <a:pt x="7457" y="19306"/>
                      <a:pt x="7495" y="19842"/>
                    </a:cubicBezTo>
                    <a:cubicBezTo>
                      <a:pt x="7589" y="20817"/>
                      <a:pt x="9020" y="21600"/>
                      <a:pt x="10772" y="21600"/>
                    </a:cubicBezTo>
                    <a:cubicBezTo>
                      <a:pt x="12580" y="21600"/>
                      <a:pt x="14049" y="20764"/>
                      <a:pt x="14049" y="19735"/>
                    </a:cubicBezTo>
                    <a:cubicBezTo>
                      <a:pt x="14049" y="19242"/>
                      <a:pt x="13691" y="18770"/>
                      <a:pt x="13069" y="18416"/>
                    </a:cubicBezTo>
                    <a:cubicBezTo>
                      <a:pt x="12787" y="18245"/>
                      <a:pt x="12636" y="18030"/>
                      <a:pt x="12636" y="17805"/>
                    </a:cubicBezTo>
                    <a:cubicBezTo>
                      <a:pt x="12655" y="17655"/>
                      <a:pt x="12693" y="17527"/>
                      <a:pt x="12787" y="17398"/>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5" name="Shape">
                <a:extLst>
                  <a:ext uri="{FF2B5EF4-FFF2-40B4-BE49-F238E27FC236}">
                    <a16:creationId xmlns="" xmlns:a16="http://schemas.microsoft.com/office/drawing/2014/main" id="{8333CA05-4868-EADA-493F-3671755A3956}"/>
                  </a:ext>
                </a:extLst>
              </p:cNvPr>
              <p:cNvSpPr/>
              <p:nvPr/>
            </p:nvSpPr>
            <p:spPr>
              <a:xfrm>
                <a:off x="6386355" y="8012718"/>
                <a:ext cx="1199944" cy="1659752"/>
              </a:xfrm>
              <a:custGeom>
                <a:avLst/>
                <a:gdLst/>
                <a:ahLst/>
                <a:cxnLst>
                  <a:cxn ang="0">
                    <a:pos x="wd2" y="hd2"/>
                  </a:cxn>
                  <a:cxn ang="5400000">
                    <a:pos x="wd2" y="hd2"/>
                  </a:cxn>
                  <a:cxn ang="10800000">
                    <a:pos x="wd2" y="hd2"/>
                  </a:cxn>
                  <a:cxn ang="16200000">
                    <a:pos x="wd2" y="hd2"/>
                  </a:cxn>
                </a:cxnLst>
                <a:rect l="0" t="0" r="r" b="b"/>
                <a:pathLst>
                  <a:path w="21600" h="21600" extrusionOk="0">
                    <a:moveTo>
                      <a:pt x="13984" y="5957"/>
                    </a:moveTo>
                    <a:cubicBezTo>
                      <a:pt x="13587" y="5943"/>
                      <a:pt x="13228" y="5806"/>
                      <a:pt x="12983" y="5574"/>
                    </a:cubicBezTo>
                    <a:cubicBezTo>
                      <a:pt x="12907" y="5492"/>
                      <a:pt x="12831" y="5410"/>
                      <a:pt x="12775" y="5315"/>
                    </a:cubicBezTo>
                    <a:cubicBezTo>
                      <a:pt x="12529" y="4905"/>
                      <a:pt x="12661" y="4427"/>
                      <a:pt x="13096" y="4071"/>
                    </a:cubicBezTo>
                    <a:cubicBezTo>
                      <a:pt x="13739" y="3607"/>
                      <a:pt x="14079" y="3019"/>
                      <a:pt x="14079" y="2377"/>
                    </a:cubicBezTo>
                    <a:cubicBezTo>
                      <a:pt x="14079" y="2295"/>
                      <a:pt x="14079" y="2213"/>
                      <a:pt x="14060" y="2131"/>
                    </a:cubicBezTo>
                    <a:cubicBezTo>
                      <a:pt x="13890" y="929"/>
                      <a:pt x="12491" y="0"/>
                      <a:pt x="10790" y="0"/>
                    </a:cubicBezTo>
                    <a:cubicBezTo>
                      <a:pt x="10790" y="0"/>
                      <a:pt x="10790" y="0"/>
                      <a:pt x="10790" y="0"/>
                    </a:cubicBezTo>
                    <a:cubicBezTo>
                      <a:pt x="10696" y="0"/>
                      <a:pt x="10583" y="0"/>
                      <a:pt x="10488" y="14"/>
                    </a:cubicBezTo>
                    <a:cubicBezTo>
                      <a:pt x="10488" y="14"/>
                      <a:pt x="10488" y="14"/>
                      <a:pt x="10488" y="14"/>
                    </a:cubicBezTo>
                    <a:cubicBezTo>
                      <a:pt x="10469" y="14"/>
                      <a:pt x="10431" y="14"/>
                      <a:pt x="10413" y="14"/>
                    </a:cubicBezTo>
                    <a:lnTo>
                      <a:pt x="10375" y="14"/>
                    </a:lnTo>
                    <a:cubicBezTo>
                      <a:pt x="10337" y="14"/>
                      <a:pt x="10299" y="27"/>
                      <a:pt x="10261" y="27"/>
                    </a:cubicBezTo>
                    <a:cubicBezTo>
                      <a:pt x="10242" y="27"/>
                      <a:pt x="10205" y="27"/>
                      <a:pt x="10186" y="41"/>
                    </a:cubicBezTo>
                    <a:cubicBezTo>
                      <a:pt x="10148" y="41"/>
                      <a:pt x="10110" y="55"/>
                      <a:pt x="10072" y="55"/>
                    </a:cubicBezTo>
                    <a:cubicBezTo>
                      <a:pt x="10016" y="68"/>
                      <a:pt x="9959" y="82"/>
                      <a:pt x="9902" y="82"/>
                    </a:cubicBezTo>
                    <a:lnTo>
                      <a:pt x="9883" y="82"/>
                    </a:lnTo>
                    <a:cubicBezTo>
                      <a:pt x="9846" y="82"/>
                      <a:pt x="9827" y="96"/>
                      <a:pt x="9789" y="109"/>
                    </a:cubicBezTo>
                    <a:cubicBezTo>
                      <a:pt x="9751" y="123"/>
                      <a:pt x="9713" y="137"/>
                      <a:pt x="9676" y="137"/>
                    </a:cubicBezTo>
                    <a:cubicBezTo>
                      <a:pt x="9581" y="164"/>
                      <a:pt x="9487" y="191"/>
                      <a:pt x="9392" y="219"/>
                    </a:cubicBezTo>
                    <a:cubicBezTo>
                      <a:pt x="9373" y="232"/>
                      <a:pt x="9335" y="232"/>
                      <a:pt x="9316" y="246"/>
                    </a:cubicBezTo>
                    <a:cubicBezTo>
                      <a:pt x="9260" y="260"/>
                      <a:pt x="9222" y="287"/>
                      <a:pt x="9165" y="301"/>
                    </a:cubicBezTo>
                    <a:cubicBezTo>
                      <a:pt x="9128" y="314"/>
                      <a:pt x="9090" y="328"/>
                      <a:pt x="9071" y="342"/>
                    </a:cubicBezTo>
                    <a:cubicBezTo>
                      <a:pt x="9014" y="369"/>
                      <a:pt x="8976" y="383"/>
                      <a:pt x="8920" y="410"/>
                    </a:cubicBezTo>
                    <a:cubicBezTo>
                      <a:pt x="8901" y="424"/>
                      <a:pt x="8882" y="424"/>
                      <a:pt x="8863" y="437"/>
                    </a:cubicBezTo>
                    <a:cubicBezTo>
                      <a:pt x="8787" y="478"/>
                      <a:pt x="8731" y="506"/>
                      <a:pt x="8674" y="547"/>
                    </a:cubicBezTo>
                    <a:cubicBezTo>
                      <a:pt x="8655" y="560"/>
                      <a:pt x="8636" y="574"/>
                      <a:pt x="8617" y="588"/>
                    </a:cubicBezTo>
                    <a:cubicBezTo>
                      <a:pt x="8561" y="629"/>
                      <a:pt x="8504" y="656"/>
                      <a:pt x="8466" y="697"/>
                    </a:cubicBezTo>
                    <a:cubicBezTo>
                      <a:pt x="8447" y="724"/>
                      <a:pt x="8409" y="738"/>
                      <a:pt x="8390" y="765"/>
                    </a:cubicBezTo>
                    <a:cubicBezTo>
                      <a:pt x="8353" y="792"/>
                      <a:pt x="8315" y="833"/>
                      <a:pt x="8277" y="861"/>
                    </a:cubicBezTo>
                    <a:cubicBezTo>
                      <a:pt x="8239" y="888"/>
                      <a:pt x="8220" y="915"/>
                      <a:pt x="8183" y="943"/>
                    </a:cubicBezTo>
                    <a:cubicBezTo>
                      <a:pt x="8145" y="970"/>
                      <a:pt x="8126" y="997"/>
                      <a:pt x="8088" y="1038"/>
                    </a:cubicBezTo>
                    <a:cubicBezTo>
                      <a:pt x="8050" y="1066"/>
                      <a:pt x="8031" y="1107"/>
                      <a:pt x="7994" y="1148"/>
                    </a:cubicBezTo>
                    <a:cubicBezTo>
                      <a:pt x="7975" y="1175"/>
                      <a:pt x="7937" y="1202"/>
                      <a:pt x="7918" y="1243"/>
                    </a:cubicBezTo>
                    <a:cubicBezTo>
                      <a:pt x="7899" y="1284"/>
                      <a:pt x="7861" y="1312"/>
                      <a:pt x="7842" y="1353"/>
                    </a:cubicBezTo>
                    <a:cubicBezTo>
                      <a:pt x="7824" y="1380"/>
                      <a:pt x="7805" y="1421"/>
                      <a:pt x="7786" y="1448"/>
                    </a:cubicBezTo>
                    <a:cubicBezTo>
                      <a:pt x="7767" y="1476"/>
                      <a:pt x="7748" y="1517"/>
                      <a:pt x="7729" y="1544"/>
                    </a:cubicBezTo>
                    <a:cubicBezTo>
                      <a:pt x="7710" y="1585"/>
                      <a:pt x="7691" y="1626"/>
                      <a:pt x="7672" y="1667"/>
                    </a:cubicBezTo>
                    <a:cubicBezTo>
                      <a:pt x="7653" y="1694"/>
                      <a:pt x="7653" y="1721"/>
                      <a:pt x="7653" y="1749"/>
                    </a:cubicBezTo>
                    <a:cubicBezTo>
                      <a:pt x="7635" y="1803"/>
                      <a:pt x="7616" y="1844"/>
                      <a:pt x="7597" y="1899"/>
                    </a:cubicBezTo>
                    <a:cubicBezTo>
                      <a:pt x="7597" y="1913"/>
                      <a:pt x="7597" y="1913"/>
                      <a:pt x="7597" y="1926"/>
                    </a:cubicBezTo>
                    <a:cubicBezTo>
                      <a:pt x="7597" y="1926"/>
                      <a:pt x="7597" y="1940"/>
                      <a:pt x="7597" y="1940"/>
                    </a:cubicBezTo>
                    <a:cubicBezTo>
                      <a:pt x="7597" y="1954"/>
                      <a:pt x="7597" y="1967"/>
                      <a:pt x="7597" y="1981"/>
                    </a:cubicBezTo>
                    <a:cubicBezTo>
                      <a:pt x="7578" y="2036"/>
                      <a:pt x="7578" y="2090"/>
                      <a:pt x="7559" y="2131"/>
                    </a:cubicBezTo>
                    <a:cubicBezTo>
                      <a:pt x="7540" y="2213"/>
                      <a:pt x="7540" y="2295"/>
                      <a:pt x="7540" y="2364"/>
                    </a:cubicBezTo>
                    <a:cubicBezTo>
                      <a:pt x="7540" y="3006"/>
                      <a:pt x="7880" y="3607"/>
                      <a:pt x="8523" y="4058"/>
                    </a:cubicBezTo>
                    <a:cubicBezTo>
                      <a:pt x="8976" y="4413"/>
                      <a:pt x="9090" y="4891"/>
                      <a:pt x="8844" y="5301"/>
                    </a:cubicBezTo>
                    <a:cubicBezTo>
                      <a:pt x="8693" y="5574"/>
                      <a:pt x="8390" y="5779"/>
                      <a:pt x="8050" y="5875"/>
                    </a:cubicBezTo>
                    <a:cubicBezTo>
                      <a:pt x="7918" y="5916"/>
                      <a:pt x="7786" y="5929"/>
                      <a:pt x="7635" y="5943"/>
                    </a:cubicBezTo>
                    <a:lnTo>
                      <a:pt x="0" y="5943"/>
                    </a:lnTo>
                    <a:lnTo>
                      <a:pt x="0" y="11449"/>
                    </a:lnTo>
                    <a:cubicBezTo>
                      <a:pt x="19" y="11654"/>
                      <a:pt x="208" y="11859"/>
                      <a:pt x="529" y="11941"/>
                    </a:cubicBezTo>
                    <a:cubicBezTo>
                      <a:pt x="907" y="12050"/>
                      <a:pt x="1323" y="11995"/>
                      <a:pt x="1644" y="11791"/>
                    </a:cubicBezTo>
                    <a:cubicBezTo>
                      <a:pt x="2362" y="11271"/>
                      <a:pt x="3345" y="10971"/>
                      <a:pt x="4365" y="10971"/>
                    </a:cubicBezTo>
                    <a:cubicBezTo>
                      <a:pt x="6387" y="10971"/>
                      <a:pt x="8050" y="12105"/>
                      <a:pt x="8201" y="13539"/>
                    </a:cubicBezTo>
                    <a:cubicBezTo>
                      <a:pt x="8201" y="13608"/>
                      <a:pt x="8220" y="13676"/>
                      <a:pt x="8220" y="13744"/>
                    </a:cubicBezTo>
                    <a:cubicBezTo>
                      <a:pt x="8220" y="13758"/>
                      <a:pt x="8220" y="13758"/>
                      <a:pt x="8220" y="13772"/>
                    </a:cubicBezTo>
                    <a:cubicBezTo>
                      <a:pt x="8220" y="13785"/>
                      <a:pt x="8220" y="13785"/>
                      <a:pt x="8220" y="13799"/>
                    </a:cubicBezTo>
                    <a:cubicBezTo>
                      <a:pt x="8220" y="14482"/>
                      <a:pt x="7880" y="15138"/>
                      <a:pt x="7238" y="15657"/>
                    </a:cubicBezTo>
                    <a:cubicBezTo>
                      <a:pt x="6501" y="16244"/>
                      <a:pt x="5461" y="16586"/>
                      <a:pt x="4365" y="16586"/>
                    </a:cubicBezTo>
                    <a:cubicBezTo>
                      <a:pt x="3326" y="16586"/>
                      <a:pt x="2362" y="16299"/>
                      <a:pt x="1625" y="15766"/>
                    </a:cubicBezTo>
                    <a:cubicBezTo>
                      <a:pt x="1323" y="15561"/>
                      <a:pt x="907" y="15507"/>
                      <a:pt x="529" y="15616"/>
                    </a:cubicBezTo>
                    <a:cubicBezTo>
                      <a:pt x="227" y="15712"/>
                      <a:pt x="19" y="15903"/>
                      <a:pt x="0" y="16121"/>
                    </a:cubicBezTo>
                    <a:lnTo>
                      <a:pt x="0" y="21600"/>
                    </a:lnTo>
                    <a:lnTo>
                      <a:pt x="21600" y="21600"/>
                    </a:lnTo>
                    <a:lnTo>
                      <a:pt x="21600" y="16121"/>
                    </a:lnTo>
                    <a:cubicBezTo>
                      <a:pt x="21581" y="15917"/>
                      <a:pt x="21392" y="15712"/>
                      <a:pt x="21071" y="15630"/>
                    </a:cubicBezTo>
                    <a:cubicBezTo>
                      <a:pt x="20693" y="15520"/>
                      <a:pt x="20277" y="15575"/>
                      <a:pt x="19956" y="15780"/>
                    </a:cubicBezTo>
                    <a:cubicBezTo>
                      <a:pt x="19238" y="16299"/>
                      <a:pt x="18255" y="16600"/>
                      <a:pt x="17235" y="16600"/>
                    </a:cubicBezTo>
                    <a:cubicBezTo>
                      <a:pt x="16139" y="16600"/>
                      <a:pt x="15080" y="16258"/>
                      <a:pt x="14362" y="15671"/>
                    </a:cubicBezTo>
                    <a:cubicBezTo>
                      <a:pt x="13720" y="15151"/>
                      <a:pt x="13380" y="14496"/>
                      <a:pt x="13380" y="13799"/>
                    </a:cubicBezTo>
                    <a:cubicBezTo>
                      <a:pt x="13380" y="13799"/>
                      <a:pt x="13380" y="13799"/>
                      <a:pt x="13380" y="13785"/>
                    </a:cubicBezTo>
                    <a:cubicBezTo>
                      <a:pt x="13380" y="13785"/>
                      <a:pt x="13380" y="13785"/>
                      <a:pt x="13380" y="13785"/>
                    </a:cubicBezTo>
                    <a:cubicBezTo>
                      <a:pt x="13380" y="13703"/>
                      <a:pt x="13380" y="13635"/>
                      <a:pt x="13398" y="13553"/>
                    </a:cubicBezTo>
                    <a:cubicBezTo>
                      <a:pt x="13569" y="12118"/>
                      <a:pt x="15213" y="10998"/>
                      <a:pt x="17235" y="10998"/>
                    </a:cubicBezTo>
                    <a:cubicBezTo>
                      <a:pt x="18274" y="10998"/>
                      <a:pt x="19238" y="11285"/>
                      <a:pt x="19975" y="11818"/>
                    </a:cubicBezTo>
                    <a:cubicBezTo>
                      <a:pt x="20277" y="12023"/>
                      <a:pt x="20693" y="12077"/>
                      <a:pt x="21071" y="11968"/>
                    </a:cubicBezTo>
                    <a:cubicBezTo>
                      <a:pt x="21373" y="11873"/>
                      <a:pt x="21581" y="11681"/>
                      <a:pt x="21600" y="11463"/>
                    </a:cubicBezTo>
                    <a:lnTo>
                      <a:pt x="21600" y="11203"/>
                    </a:lnTo>
                    <a:lnTo>
                      <a:pt x="21600" y="5970"/>
                    </a:lnTo>
                    <a:lnTo>
                      <a:pt x="13984" y="5970"/>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6" name="Shape">
                <a:extLst>
                  <a:ext uri="{FF2B5EF4-FFF2-40B4-BE49-F238E27FC236}">
                    <a16:creationId xmlns="" xmlns:a16="http://schemas.microsoft.com/office/drawing/2014/main" id="{6731148A-98DE-E5B9-2BBC-EF3678D09B64}"/>
                  </a:ext>
                </a:extLst>
              </p:cNvPr>
              <p:cNvSpPr/>
              <p:nvPr/>
            </p:nvSpPr>
            <p:spPr>
              <a:xfrm>
                <a:off x="5924440" y="6784445"/>
                <a:ext cx="2113265" cy="1659746"/>
              </a:xfrm>
              <a:custGeom>
                <a:avLst/>
                <a:gdLst/>
                <a:ahLst/>
                <a:cxnLst>
                  <a:cxn ang="0">
                    <a:pos x="wd2" y="hd2"/>
                  </a:cxn>
                  <a:cxn ang="5400000">
                    <a:pos x="wd2" y="hd2"/>
                  </a:cxn>
                  <a:cxn ang="10800000">
                    <a:pos x="wd2" y="hd2"/>
                  </a:cxn>
                  <a:cxn ang="16200000">
                    <a:pos x="wd2" y="hd2"/>
                  </a:cxn>
                </a:cxnLst>
                <a:rect l="0" t="0" r="r" b="b"/>
                <a:pathLst>
                  <a:path w="21600" h="21600" extrusionOk="0">
                    <a:moveTo>
                      <a:pt x="12619" y="21600"/>
                    </a:moveTo>
                    <a:lnTo>
                      <a:pt x="16932" y="21600"/>
                    </a:lnTo>
                    <a:lnTo>
                      <a:pt x="16932" y="16094"/>
                    </a:lnTo>
                    <a:lnTo>
                      <a:pt x="16932" y="16094"/>
                    </a:lnTo>
                    <a:cubicBezTo>
                      <a:pt x="16943" y="15712"/>
                      <a:pt x="17136" y="15370"/>
                      <a:pt x="17426" y="15220"/>
                    </a:cubicBezTo>
                    <a:cubicBezTo>
                      <a:pt x="17716" y="15069"/>
                      <a:pt x="18038" y="15110"/>
                      <a:pt x="18295" y="15343"/>
                    </a:cubicBezTo>
                    <a:cubicBezTo>
                      <a:pt x="18295" y="15343"/>
                      <a:pt x="18295" y="15343"/>
                      <a:pt x="18295" y="15343"/>
                    </a:cubicBezTo>
                    <a:cubicBezTo>
                      <a:pt x="18327" y="15370"/>
                      <a:pt x="18370" y="15411"/>
                      <a:pt x="18402" y="15452"/>
                    </a:cubicBezTo>
                    <a:cubicBezTo>
                      <a:pt x="18714" y="15862"/>
                      <a:pt x="19121" y="16094"/>
                      <a:pt x="19551" y="16149"/>
                    </a:cubicBezTo>
                    <a:cubicBezTo>
                      <a:pt x="19615" y="16162"/>
                      <a:pt x="19679" y="16162"/>
                      <a:pt x="19733" y="16162"/>
                    </a:cubicBezTo>
                    <a:cubicBezTo>
                      <a:pt x="19862" y="16162"/>
                      <a:pt x="19990" y="16149"/>
                      <a:pt x="20109" y="16108"/>
                    </a:cubicBezTo>
                    <a:cubicBezTo>
                      <a:pt x="20956" y="15889"/>
                      <a:pt x="21600" y="14919"/>
                      <a:pt x="21600" y="13772"/>
                    </a:cubicBezTo>
                    <a:cubicBezTo>
                      <a:pt x="21600" y="13034"/>
                      <a:pt x="21332" y="12378"/>
                      <a:pt x="20924" y="11941"/>
                    </a:cubicBezTo>
                    <a:cubicBezTo>
                      <a:pt x="20881" y="11886"/>
                      <a:pt x="20827" y="11845"/>
                      <a:pt x="20784" y="11804"/>
                    </a:cubicBezTo>
                    <a:cubicBezTo>
                      <a:pt x="20634" y="11681"/>
                      <a:pt x="20473" y="11572"/>
                      <a:pt x="20291" y="11504"/>
                    </a:cubicBezTo>
                    <a:cubicBezTo>
                      <a:pt x="20108" y="11435"/>
                      <a:pt x="19926" y="11394"/>
                      <a:pt x="19733" y="11394"/>
                    </a:cubicBezTo>
                    <a:cubicBezTo>
                      <a:pt x="19229" y="11394"/>
                      <a:pt x="18756" y="11640"/>
                      <a:pt x="18402" y="12105"/>
                    </a:cubicBezTo>
                    <a:cubicBezTo>
                      <a:pt x="18123" y="12433"/>
                      <a:pt x="17748" y="12515"/>
                      <a:pt x="17426" y="12337"/>
                    </a:cubicBezTo>
                    <a:cubicBezTo>
                      <a:pt x="17136" y="12187"/>
                      <a:pt x="16943" y="11845"/>
                      <a:pt x="16932" y="11463"/>
                    </a:cubicBezTo>
                    <a:lnTo>
                      <a:pt x="16932" y="5943"/>
                    </a:lnTo>
                    <a:lnTo>
                      <a:pt x="12608" y="5943"/>
                    </a:lnTo>
                    <a:lnTo>
                      <a:pt x="12608" y="5943"/>
                    </a:lnTo>
                    <a:cubicBezTo>
                      <a:pt x="12308" y="5929"/>
                      <a:pt x="12039" y="5684"/>
                      <a:pt x="11921" y="5315"/>
                    </a:cubicBezTo>
                    <a:cubicBezTo>
                      <a:pt x="11846" y="5069"/>
                      <a:pt x="11835" y="4809"/>
                      <a:pt x="11889" y="4563"/>
                    </a:cubicBezTo>
                    <a:cubicBezTo>
                      <a:pt x="11932" y="4386"/>
                      <a:pt x="11996" y="4222"/>
                      <a:pt x="12104" y="4071"/>
                    </a:cubicBezTo>
                    <a:cubicBezTo>
                      <a:pt x="12329" y="3784"/>
                      <a:pt x="12490" y="3443"/>
                      <a:pt x="12587" y="3074"/>
                    </a:cubicBezTo>
                    <a:cubicBezTo>
                      <a:pt x="12640" y="2855"/>
                      <a:pt x="12672" y="2623"/>
                      <a:pt x="12672" y="2377"/>
                    </a:cubicBezTo>
                    <a:cubicBezTo>
                      <a:pt x="12672" y="2295"/>
                      <a:pt x="12672" y="2213"/>
                      <a:pt x="12662" y="2131"/>
                    </a:cubicBezTo>
                    <a:cubicBezTo>
                      <a:pt x="12565" y="929"/>
                      <a:pt x="11771" y="0"/>
                      <a:pt x="10805" y="0"/>
                    </a:cubicBezTo>
                    <a:cubicBezTo>
                      <a:pt x="10097" y="0"/>
                      <a:pt x="9475" y="505"/>
                      <a:pt x="9164" y="1243"/>
                    </a:cubicBezTo>
                    <a:cubicBezTo>
                      <a:pt x="9164" y="1243"/>
                      <a:pt x="9164" y="1243"/>
                      <a:pt x="9164" y="1257"/>
                    </a:cubicBezTo>
                    <a:cubicBezTo>
                      <a:pt x="9110" y="1394"/>
                      <a:pt x="9056" y="1530"/>
                      <a:pt x="9024" y="1680"/>
                    </a:cubicBezTo>
                    <a:cubicBezTo>
                      <a:pt x="8970" y="1899"/>
                      <a:pt x="8938" y="2145"/>
                      <a:pt x="8938" y="2391"/>
                    </a:cubicBezTo>
                    <a:cubicBezTo>
                      <a:pt x="8938" y="2787"/>
                      <a:pt x="9013" y="3170"/>
                      <a:pt x="9164" y="3511"/>
                    </a:cubicBezTo>
                    <a:cubicBezTo>
                      <a:pt x="9249" y="3716"/>
                      <a:pt x="9357" y="3907"/>
                      <a:pt x="9496" y="4071"/>
                    </a:cubicBezTo>
                    <a:cubicBezTo>
                      <a:pt x="9722" y="4399"/>
                      <a:pt x="9797" y="4809"/>
                      <a:pt x="9711" y="5205"/>
                    </a:cubicBezTo>
                    <a:cubicBezTo>
                      <a:pt x="9700" y="5246"/>
                      <a:pt x="9689" y="5287"/>
                      <a:pt x="9679" y="5328"/>
                    </a:cubicBezTo>
                    <a:cubicBezTo>
                      <a:pt x="9571" y="5656"/>
                      <a:pt x="9357" y="5875"/>
                      <a:pt x="9110" y="5943"/>
                    </a:cubicBezTo>
                    <a:cubicBezTo>
                      <a:pt x="9078" y="5957"/>
                      <a:pt x="9035" y="5957"/>
                      <a:pt x="9003" y="5957"/>
                    </a:cubicBezTo>
                    <a:lnTo>
                      <a:pt x="4668" y="5957"/>
                    </a:lnTo>
                    <a:lnTo>
                      <a:pt x="4668" y="11463"/>
                    </a:lnTo>
                    <a:cubicBezTo>
                      <a:pt x="4657" y="11845"/>
                      <a:pt x="4464" y="12187"/>
                      <a:pt x="4174" y="12337"/>
                    </a:cubicBezTo>
                    <a:cubicBezTo>
                      <a:pt x="3852" y="12515"/>
                      <a:pt x="3477" y="12419"/>
                      <a:pt x="3198" y="12105"/>
                    </a:cubicBezTo>
                    <a:cubicBezTo>
                      <a:pt x="2833" y="11640"/>
                      <a:pt x="2371" y="11394"/>
                      <a:pt x="1867" y="11394"/>
                    </a:cubicBezTo>
                    <a:cubicBezTo>
                      <a:pt x="837" y="11394"/>
                      <a:pt x="0" y="12460"/>
                      <a:pt x="0" y="13772"/>
                    </a:cubicBezTo>
                    <a:cubicBezTo>
                      <a:pt x="0" y="15083"/>
                      <a:pt x="837" y="16149"/>
                      <a:pt x="1867" y="16149"/>
                    </a:cubicBezTo>
                    <a:cubicBezTo>
                      <a:pt x="2371" y="16149"/>
                      <a:pt x="2844" y="15903"/>
                      <a:pt x="3198" y="15438"/>
                    </a:cubicBezTo>
                    <a:cubicBezTo>
                      <a:pt x="3477" y="15110"/>
                      <a:pt x="3852" y="15028"/>
                      <a:pt x="4174" y="15206"/>
                    </a:cubicBezTo>
                    <a:cubicBezTo>
                      <a:pt x="4464" y="15356"/>
                      <a:pt x="4657" y="15698"/>
                      <a:pt x="4668" y="16080"/>
                    </a:cubicBezTo>
                    <a:lnTo>
                      <a:pt x="4668" y="21600"/>
                    </a:lnTo>
                    <a:lnTo>
                      <a:pt x="8992" y="21600"/>
                    </a:lnTo>
                    <a:cubicBezTo>
                      <a:pt x="9078" y="21600"/>
                      <a:pt x="9153" y="21559"/>
                      <a:pt x="9217" y="21491"/>
                    </a:cubicBezTo>
                    <a:cubicBezTo>
                      <a:pt x="9271" y="21436"/>
                      <a:pt x="9325" y="21368"/>
                      <a:pt x="9357" y="21272"/>
                    </a:cubicBezTo>
                    <a:cubicBezTo>
                      <a:pt x="9368" y="21258"/>
                      <a:pt x="9368" y="21231"/>
                      <a:pt x="9378" y="21217"/>
                    </a:cubicBezTo>
                    <a:cubicBezTo>
                      <a:pt x="9389" y="21204"/>
                      <a:pt x="9389" y="21176"/>
                      <a:pt x="9389" y="21163"/>
                    </a:cubicBezTo>
                    <a:cubicBezTo>
                      <a:pt x="9453" y="20903"/>
                      <a:pt x="9410" y="20630"/>
                      <a:pt x="9260" y="20411"/>
                    </a:cubicBezTo>
                    <a:cubicBezTo>
                      <a:pt x="8895" y="19961"/>
                      <a:pt x="8681" y="19359"/>
                      <a:pt x="8627" y="18717"/>
                    </a:cubicBezTo>
                    <a:cubicBezTo>
                      <a:pt x="8616" y="18622"/>
                      <a:pt x="8616" y="18526"/>
                      <a:pt x="8616" y="18444"/>
                    </a:cubicBezTo>
                    <a:cubicBezTo>
                      <a:pt x="8616" y="18294"/>
                      <a:pt x="8627" y="18157"/>
                      <a:pt x="8649" y="18021"/>
                    </a:cubicBezTo>
                    <a:cubicBezTo>
                      <a:pt x="8649" y="17993"/>
                      <a:pt x="8649" y="17980"/>
                      <a:pt x="8659" y="17952"/>
                    </a:cubicBezTo>
                    <a:cubicBezTo>
                      <a:pt x="8659" y="17925"/>
                      <a:pt x="8659" y="17911"/>
                      <a:pt x="8670" y="17911"/>
                    </a:cubicBezTo>
                    <a:cubicBezTo>
                      <a:pt x="8670" y="17911"/>
                      <a:pt x="8670" y="17911"/>
                      <a:pt x="8670" y="17911"/>
                    </a:cubicBezTo>
                    <a:cubicBezTo>
                      <a:pt x="8681" y="17857"/>
                      <a:pt x="8692" y="17802"/>
                      <a:pt x="8702" y="17734"/>
                    </a:cubicBezTo>
                    <a:cubicBezTo>
                      <a:pt x="8713" y="17706"/>
                      <a:pt x="8713" y="17665"/>
                      <a:pt x="8724" y="17638"/>
                    </a:cubicBezTo>
                    <a:cubicBezTo>
                      <a:pt x="8734" y="17597"/>
                      <a:pt x="8745" y="17542"/>
                      <a:pt x="8767" y="17501"/>
                    </a:cubicBezTo>
                    <a:cubicBezTo>
                      <a:pt x="8777" y="17460"/>
                      <a:pt x="8788" y="17419"/>
                      <a:pt x="8799" y="17378"/>
                    </a:cubicBezTo>
                    <a:cubicBezTo>
                      <a:pt x="8810" y="17337"/>
                      <a:pt x="8831" y="17310"/>
                      <a:pt x="8842" y="17269"/>
                    </a:cubicBezTo>
                    <a:cubicBezTo>
                      <a:pt x="8863" y="17228"/>
                      <a:pt x="8874" y="17187"/>
                      <a:pt x="8895" y="17132"/>
                    </a:cubicBezTo>
                    <a:cubicBezTo>
                      <a:pt x="8906" y="17105"/>
                      <a:pt x="8928" y="17064"/>
                      <a:pt x="8938" y="17037"/>
                    </a:cubicBezTo>
                    <a:cubicBezTo>
                      <a:pt x="8960" y="16996"/>
                      <a:pt x="8981" y="16955"/>
                      <a:pt x="9003" y="16914"/>
                    </a:cubicBezTo>
                    <a:cubicBezTo>
                      <a:pt x="9024" y="16887"/>
                      <a:pt x="9035" y="16846"/>
                      <a:pt x="9056" y="16818"/>
                    </a:cubicBezTo>
                    <a:cubicBezTo>
                      <a:pt x="9078" y="16777"/>
                      <a:pt x="9099" y="16736"/>
                      <a:pt x="9121" y="16709"/>
                    </a:cubicBezTo>
                    <a:cubicBezTo>
                      <a:pt x="9142" y="16668"/>
                      <a:pt x="9164" y="16641"/>
                      <a:pt x="9196" y="16600"/>
                    </a:cubicBezTo>
                    <a:cubicBezTo>
                      <a:pt x="9217" y="16572"/>
                      <a:pt x="9239" y="16545"/>
                      <a:pt x="9260" y="16504"/>
                    </a:cubicBezTo>
                    <a:cubicBezTo>
                      <a:pt x="9292" y="16463"/>
                      <a:pt x="9325" y="16422"/>
                      <a:pt x="9357" y="16395"/>
                    </a:cubicBezTo>
                    <a:cubicBezTo>
                      <a:pt x="9378" y="16367"/>
                      <a:pt x="9389" y="16354"/>
                      <a:pt x="9410" y="16326"/>
                    </a:cubicBezTo>
                    <a:cubicBezTo>
                      <a:pt x="9453" y="16285"/>
                      <a:pt x="9486" y="16244"/>
                      <a:pt x="9529" y="16203"/>
                    </a:cubicBezTo>
                    <a:cubicBezTo>
                      <a:pt x="9539" y="16190"/>
                      <a:pt x="9550" y="16176"/>
                      <a:pt x="9561" y="16176"/>
                    </a:cubicBezTo>
                    <a:cubicBezTo>
                      <a:pt x="9561" y="16176"/>
                      <a:pt x="9571" y="16162"/>
                      <a:pt x="9571" y="16162"/>
                    </a:cubicBezTo>
                    <a:cubicBezTo>
                      <a:pt x="9604" y="16135"/>
                      <a:pt x="9625" y="16108"/>
                      <a:pt x="9657" y="16094"/>
                    </a:cubicBezTo>
                    <a:cubicBezTo>
                      <a:pt x="9668" y="16094"/>
                      <a:pt x="9668" y="16080"/>
                      <a:pt x="9679" y="16080"/>
                    </a:cubicBezTo>
                    <a:lnTo>
                      <a:pt x="9700" y="16067"/>
                    </a:lnTo>
                    <a:cubicBezTo>
                      <a:pt x="9711" y="16067"/>
                      <a:pt x="9711" y="16053"/>
                      <a:pt x="9722" y="16053"/>
                    </a:cubicBezTo>
                    <a:cubicBezTo>
                      <a:pt x="9754" y="16026"/>
                      <a:pt x="9786" y="16012"/>
                      <a:pt x="9818" y="15985"/>
                    </a:cubicBezTo>
                    <a:cubicBezTo>
                      <a:pt x="9818" y="15985"/>
                      <a:pt x="9829" y="15985"/>
                      <a:pt x="9829" y="15971"/>
                    </a:cubicBezTo>
                    <a:lnTo>
                      <a:pt x="9850" y="15957"/>
                    </a:lnTo>
                    <a:cubicBezTo>
                      <a:pt x="9861" y="15944"/>
                      <a:pt x="9883" y="15944"/>
                      <a:pt x="9893" y="15930"/>
                    </a:cubicBezTo>
                    <a:cubicBezTo>
                      <a:pt x="9947" y="15889"/>
                      <a:pt x="10011" y="15862"/>
                      <a:pt x="10065" y="15835"/>
                    </a:cubicBezTo>
                    <a:cubicBezTo>
                      <a:pt x="10076" y="15835"/>
                      <a:pt x="10086" y="15821"/>
                      <a:pt x="10097" y="15821"/>
                    </a:cubicBezTo>
                    <a:lnTo>
                      <a:pt x="10119" y="15807"/>
                    </a:lnTo>
                    <a:cubicBezTo>
                      <a:pt x="10129" y="15807"/>
                      <a:pt x="10140" y="15793"/>
                      <a:pt x="10162" y="15793"/>
                    </a:cubicBezTo>
                    <a:cubicBezTo>
                      <a:pt x="10162" y="15793"/>
                      <a:pt x="10162" y="15793"/>
                      <a:pt x="10172" y="15793"/>
                    </a:cubicBezTo>
                    <a:cubicBezTo>
                      <a:pt x="10194" y="15780"/>
                      <a:pt x="10215" y="15780"/>
                      <a:pt x="10237" y="15766"/>
                    </a:cubicBezTo>
                    <a:cubicBezTo>
                      <a:pt x="10237" y="15766"/>
                      <a:pt x="10237" y="15766"/>
                      <a:pt x="10237" y="15766"/>
                    </a:cubicBezTo>
                    <a:lnTo>
                      <a:pt x="10258" y="15766"/>
                    </a:lnTo>
                    <a:cubicBezTo>
                      <a:pt x="10290" y="15752"/>
                      <a:pt x="10323" y="15739"/>
                      <a:pt x="10365" y="15739"/>
                    </a:cubicBezTo>
                    <a:cubicBezTo>
                      <a:pt x="10365" y="15739"/>
                      <a:pt x="10365" y="15739"/>
                      <a:pt x="10376" y="15739"/>
                    </a:cubicBezTo>
                    <a:cubicBezTo>
                      <a:pt x="10398" y="15739"/>
                      <a:pt x="10419" y="15725"/>
                      <a:pt x="10451" y="15725"/>
                    </a:cubicBezTo>
                    <a:cubicBezTo>
                      <a:pt x="10451" y="15725"/>
                      <a:pt x="10451" y="15725"/>
                      <a:pt x="10451" y="15725"/>
                    </a:cubicBezTo>
                    <a:cubicBezTo>
                      <a:pt x="10494" y="15711"/>
                      <a:pt x="10537" y="15711"/>
                      <a:pt x="10580" y="15698"/>
                    </a:cubicBezTo>
                    <a:lnTo>
                      <a:pt x="10591" y="15698"/>
                    </a:lnTo>
                    <a:cubicBezTo>
                      <a:pt x="10612" y="15698"/>
                      <a:pt x="10634" y="15698"/>
                      <a:pt x="10644" y="15684"/>
                    </a:cubicBezTo>
                    <a:cubicBezTo>
                      <a:pt x="10644" y="15684"/>
                      <a:pt x="10644" y="15684"/>
                      <a:pt x="10644" y="15684"/>
                    </a:cubicBezTo>
                    <a:cubicBezTo>
                      <a:pt x="10720" y="15671"/>
                      <a:pt x="10784" y="15671"/>
                      <a:pt x="10848" y="15671"/>
                    </a:cubicBezTo>
                    <a:cubicBezTo>
                      <a:pt x="10848" y="15671"/>
                      <a:pt x="10848" y="15671"/>
                      <a:pt x="10848" y="15671"/>
                    </a:cubicBezTo>
                    <a:cubicBezTo>
                      <a:pt x="10848" y="15671"/>
                      <a:pt x="10848" y="15671"/>
                      <a:pt x="10848" y="15671"/>
                    </a:cubicBezTo>
                    <a:cubicBezTo>
                      <a:pt x="10848" y="15671"/>
                      <a:pt x="10848" y="15671"/>
                      <a:pt x="10848" y="15671"/>
                    </a:cubicBezTo>
                    <a:cubicBezTo>
                      <a:pt x="12061" y="15671"/>
                      <a:pt x="13037" y="16927"/>
                      <a:pt x="13037" y="18458"/>
                    </a:cubicBezTo>
                    <a:cubicBezTo>
                      <a:pt x="13037" y="19209"/>
                      <a:pt x="12812" y="19906"/>
                      <a:pt x="12393" y="20439"/>
                    </a:cubicBezTo>
                    <a:cubicBezTo>
                      <a:pt x="12329" y="20521"/>
                      <a:pt x="12286" y="20616"/>
                      <a:pt x="12265" y="20712"/>
                    </a:cubicBezTo>
                    <a:cubicBezTo>
                      <a:pt x="12243" y="20780"/>
                      <a:pt x="12233" y="20848"/>
                      <a:pt x="12233" y="20917"/>
                    </a:cubicBezTo>
                    <a:cubicBezTo>
                      <a:pt x="12233" y="21026"/>
                      <a:pt x="12243" y="21122"/>
                      <a:pt x="12275" y="21231"/>
                    </a:cubicBezTo>
                    <a:cubicBezTo>
                      <a:pt x="12297" y="21450"/>
                      <a:pt x="12447" y="21586"/>
                      <a:pt x="12619" y="21600"/>
                    </a:cubicBezTo>
                    <a:close/>
                  </a:path>
                </a:pathLst>
              </a:custGeom>
              <a:solidFill>
                <a:schemeClr val="accent5"/>
              </a:solidFill>
              <a:ln w="12700">
                <a:miter lim="400000"/>
              </a:ln>
              <a:effectLst>
                <a:innerShdw blurRad="63500" dist="50800" dir="2700000">
                  <a:prstClr val="black">
                    <a:alpha val="50000"/>
                  </a:prstClr>
                </a:inn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7" name="Shape">
                <a:extLst>
                  <a:ext uri="{FF2B5EF4-FFF2-40B4-BE49-F238E27FC236}">
                    <a16:creationId xmlns="" xmlns:a16="http://schemas.microsoft.com/office/drawing/2014/main" id="{C54ACFF0-CA43-1487-1727-3C0C88151D3F}"/>
                  </a:ext>
                </a:extLst>
              </p:cNvPr>
              <p:cNvSpPr/>
              <p:nvPr/>
            </p:nvSpPr>
            <p:spPr>
              <a:xfrm>
                <a:off x="5147583"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9440" y="7565"/>
                    </a:moveTo>
                    <a:cubicBezTo>
                      <a:pt x="18715" y="7470"/>
                      <a:pt x="18018" y="7810"/>
                      <a:pt x="17512" y="8527"/>
                    </a:cubicBezTo>
                    <a:cubicBezTo>
                      <a:pt x="17157" y="8980"/>
                      <a:pt x="16678" y="9093"/>
                      <a:pt x="16268" y="8847"/>
                    </a:cubicBezTo>
                    <a:cubicBezTo>
                      <a:pt x="15899" y="8640"/>
                      <a:pt x="15653" y="8168"/>
                      <a:pt x="15639" y="7640"/>
                    </a:cubicBezTo>
                    <a:lnTo>
                      <a:pt x="15639" y="19"/>
                    </a:lnTo>
                    <a:lnTo>
                      <a:pt x="10130" y="19"/>
                    </a:lnTo>
                    <a:cubicBezTo>
                      <a:pt x="9925" y="38"/>
                      <a:pt x="9720" y="226"/>
                      <a:pt x="9638" y="547"/>
                    </a:cubicBezTo>
                    <a:cubicBezTo>
                      <a:pt x="9597" y="679"/>
                      <a:pt x="9583" y="830"/>
                      <a:pt x="9583" y="962"/>
                    </a:cubicBezTo>
                    <a:cubicBezTo>
                      <a:pt x="9597" y="1207"/>
                      <a:pt x="9665" y="1434"/>
                      <a:pt x="9788" y="1622"/>
                    </a:cubicBezTo>
                    <a:cubicBezTo>
                      <a:pt x="10308" y="2339"/>
                      <a:pt x="10609" y="3320"/>
                      <a:pt x="10609" y="4339"/>
                    </a:cubicBezTo>
                    <a:cubicBezTo>
                      <a:pt x="10609" y="4339"/>
                      <a:pt x="10609" y="4339"/>
                      <a:pt x="10609" y="4339"/>
                    </a:cubicBezTo>
                    <a:cubicBezTo>
                      <a:pt x="10609" y="4339"/>
                      <a:pt x="10609" y="4358"/>
                      <a:pt x="10609" y="4358"/>
                    </a:cubicBezTo>
                    <a:cubicBezTo>
                      <a:pt x="10609" y="5452"/>
                      <a:pt x="10267" y="6508"/>
                      <a:pt x="9679" y="7225"/>
                    </a:cubicBezTo>
                    <a:cubicBezTo>
                      <a:pt x="9091" y="7961"/>
                      <a:pt x="8285" y="8300"/>
                      <a:pt x="7492" y="8187"/>
                    </a:cubicBezTo>
                    <a:cubicBezTo>
                      <a:pt x="6193" y="7980"/>
                      <a:pt x="5168" y="6546"/>
                      <a:pt x="5031" y="4735"/>
                    </a:cubicBezTo>
                    <a:cubicBezTo>
                      <a:pt x="5017" y="4603"/>
                      <a:pt x="5017" y="4490"/>
                      <a:pt x="5017" y="4358"/>
                    </a:cubicBezTo>
                    <a:cubicBezTo>
                      <a:pt x="5017" y="4339"/>
                      <a:pt x="5017" y="4339"/>
                      <a:pt x="5017" y="4320"/>
                    </a:cubicBezTo>
                    <a:cubicBezTo>
                      <a:pt x="5017" y="4320"/>
                      <a:pt x="5017" y="4301"/>
                      <a:pt x="5017" y="4301"/>
                    </a:cubicBezTo>
                    <a:cubicBezTo>
                      <a:pt x="5017" y="4226"/>
                      <a:pt x="5017" y="4131"/>
                      <a:pt x="5031" y="4056"/>
                    </a:cubicBezTo>
                    <a:cubicBezTo>
                      <a:pt x="5072" y="3132"/>
                      <a:pt x="5359" y="2264"/>
                      <a:pt x="5851" y="1603"/>
                    </a:cubicBezTo>
                    <a:cubicBezTo>
                      <a:pt x="5974" y="1415"/>
                      <a:pt x="6042" y="1188"/>
                      <a:pt x="6056" y="943"/>
                    </a:cubicBezTo>
                    <a:cubicBezTo>
                      <a:pt x="6056" y="811"/>
                      <a:pt x="6042" y="660"/>
                      <a:pt x="6002" y="528"/>
                    </a:cubicBezTo>
                    <a:cubicBezTo>
                      <a:pt x="5906" y="226"/>
                      <a:pt x="5714" y="19"/>
                      <a:pt x="5496" y="0"/>
                    </a:cubicBezTo>
                    <a:lnTo>
                      <a:pt x="0" y="0"/>
                    </a:lnTo>
                    <a:lnTo>
                      <a:pt x="0" y="14111"/>
                    </a:lnTo>
                    <a:cubicBezTo>
                      <a:pt x="0" y="18242"/>
                      <a:pt x="2433" y="21600"/>
                      <a:pt x="5427" y="21600"/>
                    </a:cubicBezTo>
                    <a:lnTo>
                      <a:pt x="15653" y="21600"/>
                    </a:lnTo>
                    <a:lnTo>
                      <a:pt x="15653" y="13998"/>
                    </a:lnTo>
                    <a:cubicBezTo>
                      <a:pt x="15653" y="13998"/>
                      <a:pt x="15653" y="13998"/>
                      <a:pt x="15653" y="13998"/>
                    </a:cubicBezTo>
                    <a:lnTo>
                      <a:pt x="15653" y="13979"/>
                    </a:lnTo>
                    <a:cubicBezTo>
                      <a:pt x="15667" y="13450"/>
                      <a:pt x="15913" y="12979"/>
                      <a:pt x="16282" y="12771"/>
                    </a:cubicBezTo>
                    <a:cubicBezTo>
                      <a:pt x="16692" y="12526"/>
                      <a:pt x="17171" y="12658"/>
                      <a:pt x="17526" y="13092"/>
                    </a:cubicBezTo>
                    <a:cubicBezTo>
                      <a:pt x="17991" y="13733"/>
                      <a:pt x="18579" y="14073"/>
                      <a:pt x="19221" y="14073"/>
                    </a:cubicBezTo>
                    <a:cubicBezTo>
                      <a:pt x="20534" y="14073"/>
                      <a:pt x="21600" y="12602"/>
                      <a:pt x="21600" y="10791"/>
                    </a:cubicBezTo>
                    <a:cubicBezTo>
                      <a:pt x="21600" y="10791"/>
                      <a:pt x="21600" y="10772"/>
                      <a:pt x="21600" y="10772"/>
                    </a:cubicBezTo>
                    <a:cubicBezTo>
                      <a:pt x="21600" y="10658"/>
                      <a:pt x="21600" y="10545"/>
                      <a:pt x="21586" y="10432"/>
                    </a:cubicBezTo>
                    <a:cubicBezTo>
                      <a:pt x="21450" y="8923"/>
                      <a:pt x="20547" y="7716"/>
                      <a:pt x="19440" y="756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8" name="Shape">
                <a:extLst>
                  <a:ext uri="{FF2B5EF4-FFF2-40B4-BE49-F238E27FC236}">
                    <a16:creationId xmlns="" xmlns:a16="http://schemas.microsoft.com/office/drawing/2014/main" id="{0C03CB5F-32FB-9DCB-A8EF-1EC33006506A}"/>
                  </a:ext>
                </a:extLst>
              </p:cNvPr>
              <p:cNvSpPr/>
              <p:nvPr/>
            </p:nvSpPr>
            <p:spPr>
              <a:xfrm>
                <a:off x="7152714"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1456" y="19"/>
                    </a:moveTo>
                    <a:lnTo>
                      <a:pt x="5961" y="19"/>
                    </a:lnTo>
                    <a:lnTo>
                      <a:pt x="5961" y="7584"/>
                    </a:lnTo>
                    <a:lnTo>
                      <a:pt x="5961" y="7603"/>
                    </a:lnTo>
                    <a:cubicBezTo>
                      <a:pt x="5947" y="8131"/>
                      <a:pt x="5701" y="8602"/>
                      <a:pt x="5332" y="8810"/>
                    </a:cubicBezTo>
                    <a:cubicBezTo>
                      <a:pt x="4922" y="9055"/>
                      <a:pt x="4443" y="8923"/>
                      <a:pt x="4088" y="8489"/>
                    </a:cubicBezTo>
                    <a:cubicBezTo>
                      <a:pt x="3568" y="7772"/>
                      <a:pt x="2871" y="7433"/>
                      <a:pt x="2146" y="7527"/>
                    </a:cubicBezTo>
                    <a:cubicBezTo>
                      <a:pt x="1039" y="7678"/>
                      <a:pt x="137" y="8885"/>
                      <a:pt x="14" y="10413"/>
                    </a:cubicBezTo>
                    <a:cubicBezTo>
                      <a:pt x="0" y="10508"/>
                      <a:pt x="0" y="10602"/>
                      <a:pt x="0" y="10696"/>
                    </a:cubicBezTo>
                    <a:cubicBezTo>
                      <a:pt x="0" y="10715"/>
                      <a:pt x="0" y="10734"/>
                      <a:pt x="0" y="10772"/>
                    </a:cubicBezTo>
                    <a:cubicBezTo>
                      <a:pt x="0" y="12583"/>
                      <a:pt x="1066" y="14054"/>
                      <a:pt x="2379" y="14054"/>
                    </a:cubicBezTo>
                    <a:cubicBezTo>
                      <a:pt x="3021" y="14054"/>
                      <a:pt x="3623" y="13715"/>
                      <a:pt x="4074" y="13073"/>
                    </a:cubicBezTo>
                    <a:cubicBezTo>
                      <a:pt x="4429" y="12620"/>
                      <a:pt x="4908" y="12507"/>
                      <a:pt x="5318" y="12753"/>
                    </a:cubicBezTo>
                    <a:cubicBezTo>
                      <a:pt x="5687" y="12960"/>
                      <a:pt x="5933" y="13432"/>
                      <a:pt x="5947" y="13960"/>
                    </a:cubicBezTo>
                    <a:lnTo>
                      <a:pt x="5947" y="14356"/>
                    </a:lnTo>
                    <a:lnTo>
                      <a:pt x="5947" y="21600"/>
                    </a:lnTo>
                    <a:lnTo>
                      <a:pt x="16173" y="21600"/>
                    </a:lnTo>
                    <a:cubicBezTo>
                      <a:pt x="19167" y="21600"/>
                      <a:pt x="21600" y="18242"/>
                      <a:pt x="21600" y="14111"/>
                    </a:cubicBezTo>
                    <a:lnTo>
                      <a:pt x="21600" y="0"/>
                    </a:lnTo>
                    <a:lnTo>
                      <a:pt x="16091" y="0"/>
                    </a:lnTo>
                    <a:cubicBezTo>
                      <a:pt x="15886" y="19"/>
                      <a:pt x="15680" y="208"/>
                      <a:pt x="15598" y="528"/>
                    </a:cubicBezTo>
                    <a:cubicBezTo>
                      <a:pt x="15557" y="660"/>
                      <a:pt x="15544" y="792"/>
                      <a:pt x="15544" y="943"/>
                    </a:cubicBezTo>
                    <a:cubicBezTo>
                      <a:pt x="15557" y="1188"/>
                      <a:pt x="15626" y="1415"/>
                      <a:pt x="15749" y="1622"/>
                    </a:cubicBezTo>
                    <a:cubicBezTo>
                      <a:pt x="16227" y="2283"/>
                      <a:pt x="16514" y="3132"/>
                      <a:pt x="16555" y="4056"/>
                    </a:cubicBezTo>
                    <a:cubicBezTo>
                      <a:pt x="16555" y="4150"/>
                      <a:pt x="16569" y="4226"/>
                      <a:pt x="16569" y="4320"/>
                    </a:cubicBezTo>
                    <a:cubicBezTo>
                      <a:pt x="16569" y="4320"/>
                      <a:pt x="16569" y="4339"/>
                      <a:pt x="16569" y="4339"/>
                    </a:cubicBezTo>
                    <a:cubicBezTo>
                      <a:pt x="16569" y="4339"/>
                      <a:pt x="16569" y="4358"/>
                      <a:pt x="16569" y="4358"/>
                    </a:cubicBezTo>
                    <a:cubicBezTo>
                      <a:pt x="16569" y="4490"/>
                      <a:pt x="16569" y="4603"/>
                      <a:pt x="16555" y="4735"/>
                    </a:cubicBezTo>
                    <a:cubicBezTo>
                      <a:pt x="16432" y="6527"/>
                      <a:pt x="15393" y="7980"/>
                      <a:pt x="14095" y="8187"/>
                    </a:cubicBezTo>
                    <a:cubicBezTo>
                      <a:pt x="13302" y="8319"/>
                      <a:pt x="12509" y="7961"/>
                      <a:pt x="11907" y="7225"/>
                    </a:cubicBezTo>
                    <a:cubicBezTo>
                      <a:pt x="11319" y="6489"/>
                      <a:pt x="10978" y="5452"/>
                      <a:pt x="10978" y="4358"/>
                    </a:cubicBezTo>
                    <a:cubicBezTo>
                      <a:pt x="10978" y="4358"/>
                      <a:pt x="10978" y="4339"/>
                      <a:pt x="10978" y="4339"/>
                    </a:cubicBezTo>
                    <a:cubicBezTo>
                      <a:pt x="10978" y="4339"/>
                      <a:pt x="10978" y="4339"/>
                      <a:pt x="10978" y="4339"/>
                    </a:cubicBezTo>
                    <a:cubicBezTo>
                      <a:pt x="10978" y="3301"/>
                      <a:pt x="11265" y="2339"/>
                      <a:pt x="11798" y="1603"/>
                    </a:cubicBezTo>
                    <a:cubicBezTo>
                      <a:pt x="11921" y="1415"/>
                      <a:pt x="11989" y="1188"/>
                      <a:pt x="12003" y="943"/>
                    </a:cubicBezTo>
                    <a:cubicBezTo>
                      <a:pt x="12003" y="811"/>
                      <a:pt x="11989" y="660"/>
                      <a:pt x="11948" y="528"/>
                    </a:cubicBezTo>
                    <a:cubicBezTo>
                      <a:pt x="11880" y="245"/>
                      <a:pt x="11675" y="38"/>
                      <a:pt x="11456" y="19"/>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9" name="Shape">
                <a:extLst>
                  <a:ext uri="{FF2B5EF4-FFF2-40B4-BE49-F238E27FC236}">
                    <a16:creationId xmlns="" xmlns:a16="http://schemas.microsoft.com/office/drawing/2014/main" id="{8CF95C05-2402-45BA-FD10-E635DF066F08}"/>
                  </a:ext>
                </a:extLst>
              </p:cNvPr>
              <p:cNvSpPr/>
              <p:nvPr/>
            </p:nvSpPr>
            <p:spPr>
              <a:xfrm>
                <a:off x="7152714" y="5997090"/>
                <a:ext cx="1660792" cy="1202029"/>
              </a:xfrm>
              <a:custGeom>
                <a:avLst/>
                <a:gdLst/>
                <a:ahLst/>
                <a:cxnLst>
                  <a:cxn ang="0">
                    <a:pos x="wd2" y="hd2"/>
                  </a:cxn>
                  <a:cxn ang="5400000">
                    <a:pos x="wd2" y="hd2"/>
                  </a:cxn>
                  <a:cxn ang="10800000">
                    <a:pos x="wd2" y="hd2"/>
                  </a:cxn>
                  <a:cxn ang="16200000">
                    <a:pos x="wd2" y="hd2"/>
                  </a:cxn>
                </a:cxnLst>
                <a:rect l="0" t="0" r="r" b="b"/>
                <a:pathLst>
                  <a:path w="21600" h="21600" extrusionOk="0">
                    <a:moveTo>
                      <a:pt x="5939" y="21562"/>
                    </a:moveTo>
                    <a:lnTo>
                      <a:pt x="11442" y="21562"/>
                    </a:lnTo>
                    <a:cubicBezTo>
                      <a:pt x="11647" y="21543"/>
                      <a:pt x="11851" y="21355"/>
                      <a:pt x="11933" y="21034"/>
                    </a:cubicBezTo>
                    <a:cubicBezTo>
                      <a:pt x="12043" y="20657"/>
                      <a:pt x="11988" y="20242"/>
                      <a:pt x="11783" y="19921"/>
                    </a:cubicBezTo>
                    <a:cubicBezTo>
                      <a:pt x="11264" y="19204"/>
                      <a:pt x="10964" y="18223"/>
                      <a:pt x="10964" y="17204"/>
                    </a:cubicBezTo>
                    <a:cubicBezTo>
                      <a:pt x="10964" y="17072"/>
                      <a:pt x="10964" y="16940"/>
                      <a:pt x="10978" y="16808"/>
                    </a:cubicBezTo>
                    <a:cubicBezTo>
                      <a:pt x="10978" y="16808"/>
                      <a:pt x="10978" y="16808"/>
                      <a:pt x="10978" y="16808"/>
                    </a:cubicBezTo>
                    <a:cubicBezTo>
                      <a:pt x="10991" y="16695"/>
                      <a:pt x="11005" y="16563"/>
                      <a:pt x="11019" y="16450"/>
                    </a:cubicBezTo>
                    <a:cubicBezTo>
                      <a:pt x="11019" y="16431"/>
                      <a:pt x="11019" y="16431"/>
                      <a:pt x="11019" y="16412"/>
                    </a:cubicBezTo>
                    <a:cubicBezTo>
                      <a:pt x="11032" y="16299"/>
                      <a:pt x="11059" y="16186"/>
                      <a:pt x="11073" y="16091"/>
                    </a:cubicBezTo>
                    <a:cubicBezTo>
                      <a:pt x="11073" y="16073"/>
                      <a:pt x="11087" y="16054"/>
                      <a:pt x="11087" y="16035"/>
                    </a:cubicBezTo>
                    <a:cubicBezTo>
                      <a:pt x="11114" y="15922"/>
                      <a:pt x="11141" y="15827"/>
                      <a:pt x="11169" y="15733"/>
                    </a:cubicBezTo>
                    <a:cubicBezTo>
                      <a:pt x="11169" y="15714"/>
                      <a:pt x="11182" y="15695"/>
                      <a:pt x="11182" y="15676"/>
                    </a:cubicBezTo>
                    <a:cubicBezTo>
                      <a:pt x="11210" y="15582"/>
                      <a:pt x="11251" y="15469"/>
                      <a:pt x="11292" y="15375"/>
                    </a:cubicBezTo>
                    <a:cubicBezTo>
                      <a:pt x="11292" y="15375"/>
                      <a:pt x="11292" y="15356"/>
                      <a:pt x="11305" y="15356"/>
                    </a:cubicBezTo>
                    <a:cubicBezTo>
                      <a:pt x="11455" y="14978"/>
                      <a:pt x="11647" y="14620"/>
                      <a:pt x="11892" y="14337"/>
                    </a:cubicBezTo>
                    <a:cubicBezTo>
                      <a:pt x="11920" y="14318"/>
                      <a:pt x="11933" y="14280"/>
                      <a:pt x="11961" y="14262"/>
                    </a:cubicBezTo>
                    <a:cubicBezTo>
                      <a:pt x="11974" y="14243"/>
                      <a:pt x="11988" y="14224"/>
                      <a:pt x="12015" y="14205"/>
                    </a:cubicBezTo>
                    <a:cubicBezTo>
                      <a:pt x="12070" y="14148"/>
                      <a:pt x="12111" y="14092"/>
                      <a:pt x="12165" y="14035"/>
                    </a:cubicBezTo>
                    <a:cubicBezTo>
                      <a:pt x="12193" y="14016"/>
                      <a:pt x="12206" y="13997"/>
                      <a:pt x="12234" y="13979"/>
                    </a:cubicBezTo>
                    <a:cubicBezTo>
                      <a:pt x="12275" y="13941"/>
                      <a:pt x="12329" y="13903"/>
                      <a:pt x="12370" y="13865"/>
                    </a:cubicBezTo>
                    <a:cubicBezTo>
                      <a:pt x="12398" y="13846"/>
                      <a:pt x="12439" y="13809"/>
                      <a:pt x="12466" y="13790"/>
                    </a:cubicBezTo>
                    <a:cubicBezTo>
                      <a:pt x="12507" y="13771"/>
                      <a:pt x="12548" y="13733"/>
                      <a:pt x="12589" y="13714"/>
                    </a:cubicBezTo>
                    <a:cubicBezTo>
                      <a:pt x="12630" y="13696"/>
                      <a:pt x="12671" y="13658"/>
                      <a:pt x="12725" y="13639"/>
                    </a:cubicBezTo>
                    <a:cubicBezTo>
                      <a:pt x="12753" y="13620"/>
                      <a:pt x="12794" y="13601"/>
                      <a:pt x="12821" y="13582"/>
                    </a:cubicBezTo>
                    <a:cubicBezTo>
                      <a:pt x="12875" y="13564"/>
                      <a:pt x="12930" y="13526"/>
                      <a:pt x="12985" y="13507"/>
                    </a:cubicBezTo>
                    <a:cubicBezTo>
                      <a:pt x="13012" y="13488"/>
                      <a:pt x="13039" y="13488"/>
                      <a:pt x="13067" y="13488"/>
                    </a:cubicBezTo>
                    <a:cubicBezTo>
                      <a:pt x="13121" y="13469"/>
                      <a:pt x="13189" y="13450"/>
                      <a:pt x="13244" y="13432"/>
                    </a:cubicBezTo>
                    <a:cubicBezTo>
                      <a:pt x="13271" y="13432"/>
                      <a:pt x="13299" y="13413"/>
                      <a:pt x="13312" y="13413"/>
                    </a:cubicBezTo>
                    <a:cubicBezTo>
                      <a:pt x="13381" y="13394"/>
                      <a:pt x="13435" y="13394"/>
                      <a:pt x="13503" y="13375"/>
                    </a:cubicBezTo>
                    <a:cubicBezTo>
                      <a:pt x="13544" y="13375"/>
                      <a:pt x="13572" y="13375"/>
                      <a:pt x="13613" y="13375"/>
                    </a:cubicBezTo>
                    <a:cubicBezTo>
                      <a:pt x="13667" y="13375"/>
                      <a:pt x="13708" y="13356"/>
                      <a:pt x="13763" y="13356"/>
                    </a:cubicBezTo>
                    <a:cubicBezTo>
                      <a:pt x="13763" y="13356"/>
                      <a:pt x="13777" y="13356"/>
                      <a:pt x="13777" y="13356"/>
                    </a:cubicBezTo>
                    <a:cubicBezTo>
                      <a:pt x="13859" y="13356"/>
                      <a:pt x="13940" y="13356"/>
                      <a:pt x="14036" y="13375"/>
                    </a:cubicBezTo>
                    <a:cubicBezTo>
                      <a:pt x="14050" y="13375"/>
                      <a:pt x="14050" y="13375"/>
                      <a:pt x="14063" y="13375"/>
                    </a:cubicBezTo>
                    <a:cubicBezTo>
                      <a:pt x="14077" y="13375"/>
                      <a:pt x="14077" y="13375"/>
                      <a:pt x="14091" y="13375"/>
                    </a:cubicBezTo>
                    <a:cubicBezTo>
                      <a:pt x="14350" y="13413"/>
                      <a:pt x="14609" y="13507"/>
                      <a:pt x="14842" y="13658"/>
                    </a:cubicBezTo>
                    <a:cubicBezTo>
                      <a:pt x="14855" y="13658"/>
                      <a:pt x="14855" y="13658"/>
                      <a:pt x="14869" y="13677"/>
                    </a:cubicBezTo>
                    <a:cubicBezTo>
                      <a:pt x="14937" y="13714"/>
                      <a:pt x="15019" y="13771"/>
                      <a:pt x="15087" y="13828"/>
                    </a:cubicBezTo>
                    <a:cubicBezTo>
                      <a:pt x="15101" y="13828"/>
                      <a:pt x="15101" y="13847"/>
                      <a:pt x="15115" y="13847"/>
                    </a:cubicBezTo>
                    <a:cubicBezTo>
                      <a:pt x="15183" y="13903"/>
                      <a:pt x="15251" y="13960"/>
                      <a:pt x="15319" y="14016"/>
                    </a:cubicBezTo>
                    <a:cubicBezTo>
                      <a:pt x="15333" y="14016"/>
                      <a:pt x="15333" y="14035"/>
                      <a:pt x="15347" y="14035"/>
                    </a:cubicBezTo>
                    <a:cubicBezTo>
                      <a:pt x="15415" y="14092"/>
                      <a:pt x="15483" y="14167"/>
                      <a:pt x="15538" y="14243"/>
                    </a:cubicBezTo>
                    <a:cubicBezTo>
                      <a:pt x="15538" y="14243"/>
                      <a:pt x="15552" y="14243"/>
                      <a:pt x="15552" y="14262"/>
                    </a:cubicBezTo>
                    <a:cubicBezTo>
                      <a:pt x="15756" y="14488"/>
                      <a:pt x="15934" y="14771"/>
                      <a:pt x="16084" y="15073"/>
                    </a:cubicBezTo>
                    <a:cubicBezTo>
                      <a:pt x="16084" y="15092"/>
                      <a:pt x="16098" y="15092"/>
                      <a:pt x="16098" y="15111"/>
                    </a:cubicBezTo>
                    <a:cubicBezTo>
                      <a:pt x="16139" y="15205"/>
                      <a:pt x="16180" y="15280"/>
                      <a:pt x="16221" y="15375"/>
                    </a:cubicBezTo>
                    <a:cubicBezTo>
                      <a:pt x="16234" y="15394"/>
                      <a:pt x="16234" y="15412"/>
                      <a:pt x="16248" y="15431"/>
                    </a:cubicBezTo>
                    <a:cubicBezTo>
                      <a:pt x="16275" y="15507"/>
                      <a:pt x="16316" y="15601"/>
                      <a:pt x="16343" y="15695"/>
                    </a:cubicBezTo>
                    <a:cubicBezTo>
                      <a:pt x="16357" y="15714"/>
                      <a:pt x="16357" y="15752"/>
                      <a:pt x="16371" y="15771"/>
                    </a:cubicBezTo>
                    <a:cubicBezTo>
                      <a:pt x="16398" y="15846"/>
                      <a:pt x="16412" y="15941"/>
                      <a:pt x="16439" y="16035"/>
                    </a:cubicBezTo>
                    <a:cubicBezTo>
                      <a:pt x="16453" y="16073"/>
                      <a:pt x="16453" y="16091"/>
                      <a:pt x="16466" y="16129"/>
                    </a:cubicBezTo>
                    <a:cubicBezTo>
                      <a:pt x="16480" y="16223"/>
                      <a:pt x="16507" y="16318"/>
                      <a:pt x="16521" y="16393"/>
                    </a:cubicBezTo>
                    <a:cubicBezTo>
                      <a:pt x="16521" y="16431"/>
                      <a:pt x="16535" y="16450"/>
                      <a:pt x="16535" y="16488"/>
                    </a:cubicBezTo>
                    <a:cubicBezTo>
                      <a:pt x="16548" y="16582"/>
                      <a:pt x="16562" y="16695"/>
                      <a:pt x="16576" y="16789"/>
                    </a:cubicBezTo>
                    <a:cubicBezTo>
                      <a:pt x="16576" y="16808"/>
                      <a:pt x="16576" y="16827"/>
                      <a:pt x="16576" y="16846"/>
                    </a:cubicBezTo>
                    <a:cubicBezTo>
                      <a:pt x="16576" y="16846"/>
                      <a:pt x="16576" y="16846"/>
                      <a:pt x="16576" y="16846"/>
                    </a:cubicBezTo>
                    <a:cubicBezTo>
                      <a:pt x="16589" y="16959"/>
                      <a:pt x="16589" y="17072"/>
                      <a:pt x="16589" y="17186"/>
                    </a:cubicBezTo>
                    <a:cubicBezTo>
                      <a:pt x="16589" y="17204"/>
                      <a:pt x="16589" y="17223"/>
                      <a:pt x="16589" y="17242"/>
                    </a:cubicBezTo>
                    <a:cubicBezTo>
                      <a:pt x="16589" y="17261"/>
                      <a:pt x="16589" y="17261"/>
                      <a:pt x="16589" y="17261"/>
                    </a:cubicBezTo>
                    <a:cubicBezTo>
                      <a:pt x="16589" y="17355"/>
                      <a:pt x="16589" y="17469"/>
                      <a:pt x="16576" y="17563"/>
                    </a:cubicBezTo>
                    <a:cubicBezTo>
                      <a:pt x="16576" y="17601"/>
                      <a:pt x="16576" y="17638"/>
                      <a:pt x="16562" y="17676"/>
                    </a:cubicBezTo>
                    <a:cubicBezTo>
                      <a:pt x="16548" y="17770"/>
                      <a:pt x="16548" y="17865"/>
                      <a:pt x="16535" y="17959"/>
                    </a:cubicBezTo>
                    <a:cubicBezTo>
                      <a:pt x="16535" y="17997"/>
                      <a:pt x="16521" y="18035"/>
                      <a:pt x="16521" y="18091"/>
                    </a:cubicBezTo>
                    <a:cubicBezTo>
                      <a:pt x="16507" y="18167"/>
                      <a:pt x="16494" y="18223"/>
                      <a:pt x="16480" y="18299"/>
                    </a:cubicBezTo>
                    <a:cubicBezTo>
                      <a:pt x="16466" y="18355"/>
                      <a:pt x="16453" y="18412"/>
                      <a:pt x="16439" y="18468"/>
                    </a:cubicBezTo>
                    <a:cubicBezTo>
                      <a:pt x="16425" y="18525"/>
                      <a:pt x="16412" y="18582"/>
                      <a:pt x="16398" y="18638"/>
                    </a:cubicBezTo>
                    <a:cubicBezTo>
                      <a:pt x="16384" y="18695"/>
                      <a:pt x="16371" y="18751"/>
                      <a:pt x="16343" y="18808"/>
                    </a:cubicBezTo>
                    <a:cubicBezTo>
                      <a:pt x="16330" y="18865"/>
                      <a:pt x="16302" y="18940"/>
                      <a:pt x="16275" y="18997"/>
                    </a:cubicBezTo>
                    <a:cubicBezTo>
                      <a:pt x="16261" y="19034"/>
                      <a:pt x="16248" y="19072"/>
                      <a:pt x="16234" y="19110"/>
                    </a:cubicBezTo>
                    <a:cubicBezTo>
                      <a:pt x="16207" y="19185"/>
                      <a:pt x="16166" y="19261"/>
                      <a:pt x="16125" y="19336"/>
                    </a:cubicBezTo>
                    <a:cubicBezTo>
                      <a:pt x="16111" y="19374"/>
                      <a:pt x="16098" y="19393"/>
                      <a:pt x="16084" y="19431"/>
                    </a:cubicBezTo>
                    <a:cubicBezTo>
                      <a:pt x="16043" y="19506"/>
                      <a:pt x="16002" y="19600"/>
                      <a:pt x="15947" y="19676"/>
                    </a:cubicBezTo>
                    <a:cubicBezTo>
                      <a:pt x="15934" y="19695"/>
                      <a:pt x="15920" y="19713"/>
                      <a:pt x="15920" y="19732"/>
                    </a:cubicBezTo>
                    <a:cubicBezTo>
                      <a:pt x="15866" y="19827"/>
                      <a:pt x="15811" y="19902"/>
                      <a:pt x="15756" y="19978"/>
                    </a:cubicBezTo>
                    <a:cubicBezTo>
                      <a:pt x="15756" y="19978"/>
                      <a:pt x="15756" y="19978"/>
                      <a:pt x="15756" y="19978"/>
                    </a:cubicBezTo>
                    <a:cubicBezTo>
                      <a:pt x="15551" y="20279"/>
                      <a:pt x="15497" y="20694"/>
                      <a:pt x="15606" y="21072"/>
                    </a:cubicBezTo>
                    <a:cubicBezTo>
                      <a:pt x="15702" y="21374"/>
                      <a:pt x="15893" y="21581"/>
                      <a:pt x="16111" y="21600"/>
                    </a:cubicBezTo>
                    <a:lnTo>
                      <a:pt x="21600" y="21600"/>
                    </a:lnTo>
                    <a:lnTo>
                      <a:pt x="21600" y="7489"/>
                    </a:lnTo>
                    <a:cubicBezTo>
                      <a:pt x="21600" y="3358"/>
                      <a:pt x="19170" y="0"/>
                      <a:pt x="16180" y="0"/>
                    </a:cubicBezTo>
                    <a:lnTo>
                      <a:pt x="5939" y="0"/>
                    </a:lnTo>
                    <a:lnTo>
                      <a:pt x="5939" y="7602"/>
                    </a:lnTo>
                    <a:lnTo>
                      <a:pt x="5939" y="7602"/>
                    </a:lnTo>
                    <a:cubicBezTo>
                      <a:pt x="5939" y="7621"/>
                      <a:pt x="5939" y="7621"/>
                      <a:pt x="5939" y="7640"/>
                    </a:cubicBezTo>
                    <a:cubicBezTo>
                      <a:pt x="5912" y="8093"/>
                      <a:pt x="5735" y="8489"/>
                      <a:pt x="5448" y="8734"/>
                    </a:cubicBezTo>
                    <a:cubicBezTo>
                      <a:pt x="5407" y="8772"/>
                      <a:pt x="5366" y="8791"/>
                      <a:pt x="5311" y="8829"/>
                    </a:cubicBezTo>
                    <a:cubicBezTo>
                      <a:pt x="5284" y="8848"/>
                      <a:pt x="5257" y="8848"/>
                      <a:pt x="5243" y="8866"/>
                    </a:cubicBezTo>
                    <a:cubicBezTo>
                      <a:pt x="5161" y="8904"/>
                      <a:pt x="5065" y="8942"/>
                      <a:pt x="4984" y="8942"/>
                    </a:cubicBezTo>
                    <a:cubicBezTo>
                      <a:pt x="4670" y="8980"/>
                      <a:pt x="4342" y="8829"/>
                      <a:pt x="4082" y="8508"/>
                    </a:cubicBezTo>
                    <a:cubicBezTo>
                      <a:pt x="3618" y="7867"/>
                      <a:pt x="3031" y="7527"/>
                      <a:pt x="2389" y="7527"/>
                    </a:cubicBezTo>
                    <a:cubicBezTo>
                      <a:pt x="2307" y="7527"/>
                      <a:pt x="2226" y="7527"/>
                      <a:pt x="2144" y="7546"/>
                    </a:cubicBezTo>
                    <a:cubicBezTo>
                      <a:pt x="2130" y="7546"/>
                      <a:pt x="2130" y="7546"/>
                      <a:pt x="2116" y="7546"/>
                    </a:cubicBezTo>
                    <a:cubicBezTo>
                      <a:pt x="2048" y="7565"/>
                      <a:pt x="1966" y="7565"/>
                      <a:pt x="1898" y="7602"/>
                    </a:cubicBezTo>
                    <a:cubicBezTo>
                      <a:pt x="1884" y="7602"/>
                      <a:pt x="1871" y="7621"/>
                      <a:pt x="1857" y="7621"/>
                    </a:cubicBezTo>
                    <a:cubicBezTo>
                      <a:pt x="1789" y="7640"/>
                      <a:pt x="1734" y="7659"/>
                      <a:pt x="1666" y="7697"/>
                    </a:cubicBezTo>
                    <a:cubicBezTo>
                      <a:pt x="1638" y="7716"/>
                      <a:pt x="1625" y="7716"/>
                      <a:pt x="1597" y="7734"/>
                    </a:cubicBezTo>
                    <a:cubicBezTo>
                      <a:pt x="1543" y="7753"/>
                      <a:pt x="1488" y="7791"/>
                      <a:pt x="1434" y="7829"/>
                    </a:cubicBezTo>
                    <a:cubicBezTo>
                      <a:pt x="1406" y="7848"/>
                      <a:pt x="1379" y="7867"/>
                      <a:pt x="1352" y="7885"/>
                    </a:cubicBezTo>
                    <a:cubicBezTo>
                      <a:pt x="1311" y="7923"/>
                      <a:pt x="1270" y="7942"/>
                      <a:pt x="1229" y="7980"/>
                    </a:cubicBezTo>
                    <a:cubicBezTo>
                      <a:pt x="1202" y="7999"/>
                      <a:pt x="1161" y="8036"/>
                      <a:pt x="1133" y="8055"/>
                    </a:cubicBezTo>
                    <a:cubicBezTo>
                      <a:pt x="1106" y="8093"/>
                      <a:pt x="1065" y="8112"/>
                      <a:pt x="1038" y="8150"/>
                    </a:cubicBezTo>
                    <a:cubicBezTo>
                      <a:pt x="997" y="8187"/>
                      <a:pt x="969" y="8225"/>
                      <a:pt x="928" y="8263"/>
                    </a:cubicBezTo>
                    <a:cubicBezTo>
                      <a:pt x="901" y="8282"/>
                      <a:pt x="874" y="8319"/>
                      <a:pt x="847" y="8357"/>
                    </a:cubicBezTo>
                    <a:cubicBezTo>
                      <a:pt x="806" y="8395"/>
                      <a:pt x="778" y="8451"/>
                      <a:pt x="737" y="8489"/>
                    </a:cubicBezTo>
                    <a:cubicBezTo>
                      <a:pt x="710" y="8508"/>
                      <a:pt x="696" y="8546"/>
                      <a:pt x="669" y="8583"/>
                    </a:cubicBezTo>
                    <a:cubicBezTo>
                      <a:pt x="628" y="8640"/>
                      <a:pt x="601" y="8678"/>
                      <a:pt x="560" y="8734"/>
                    </a:cubicBezTo>
                    <a:cubicBezTo>
                      <a:pt x="546" y="8753"/>
                      <a:pt x="532" y="8791"/>
                      <a:pt x="505" y="8810"/>
                    </a:cubicBezTo>
                    <a:cubicBezTo>
                      <a:pt x="464" y="8866"/>
                      <a:pt x="437" y="8923"/>
                      <a:pt x="410" y="8998"/>
                    </a:cubicBezTo>
                    <a:cubicBezTo>
                      <a:pt x="396" y="9017"/>
                      <a:pt x="396" y="9036"/>
                      <a:pt x="382" y="9055"/>
                    </a:cubicBezTo>
                    <a:cubicBezTo>
                      <a:pt x="150" y="9564"/>
                      <a:pt x="0" y="10149"/>
                      <a:pt x="0" y="10791"/>
                    </a:cubicBezTo>
                    <a:cubicBezTo>
                      <a:pt x="0" y="10809"/>
                      <a:pt x="0" y="10828"/>
                      <a:pt x="0" y="10847"/>
                    </a:cubicBezTo>
                    <a:cubicBezTo>
                      <a:pt x="0" y="10923"/>
                      <a:pt x="0" y="10998"/>
                      <a:pt x="14" y="11074"/>
                    </a:cubicBezTo>
                    <a:cubicBezTo>
                      <a:pt x="14" y="11111"/>
                      <a:pt x="14" y="11149"/>
                      <a:pt x="14" y="11187"/>
                    </a:cubicBezTo>
                    <a:cubicBezTo>
                      <a:pt x="96" y="12281"/>
                      <a:pt x="573" y="13224"/>
                      <a:pt x="1242" y="13733"/>
                    </a:cubicBezTo>
                    <a:cubicBezTo>
                      <a:pt x="1242" y="13733"/>
                      <a:pt x="1256" y="13733"/>
                      <a:pt x="1256" y="13733"/>
                    </a:cubicBezTo>
                    <a:cubicBezTo>
                      <a:pt x="1311" y="13771"/>
                      <a:pt x="1379" y="13828"/>
                      <a:pt x="1447" y="13866"/>
                    </a:cubicBezTo>
                    <a:cubicBezTo>
                      <a:pt x="1461" y="13866"/>
                      <a:pt x="1461" y="13884"/>
                      <a:pt x="1475" y="13884"/>
                    </a:cubicBezTo>
                    <a:cubicBezTo>
                      <a:pt x="1529" y="13922"/>
                      <a:pt x="1597" y="13960"/>
                      <a:pt x="1666" y="13979"/>
                    </a:cubicBezTo>
                    <a:cubicBezTo>
                      <a:pt x="1679" y="13979"/>
                      <a:pt x="1679" y="13979"/>
                      <a:pt x="1693" y="13998"/>
                    </a:cubicBezTo>
                    <a:cubicBezTo>
                      <a:pt x="1761" y="14016"/>
                      <a:pt x="1830" y="14054"/>
                      <a:pt x="1884" y="14073"/>
                    </a:cubicBezTo>
                    <a:cubicBezTo>
                      <a:pt x="1898" y="14073"/>
                      <a:pt x="1898" y="14073"/>
                      <a:pt x="1911" y="14073"/>
                    </a:cubicBezTo>
                    <a:cubicBezTo>
                      <a:pt x="2007" y="14092"/>
                      <a:pt x="2103" y="14111"/>
                      <a:pt x="2198" y="14130"/>
                    </a:cubicBezTo>
                    <a:cubicBezTo>
                      <a:pt x="2266" y="14130"/>
                      <a:pt x="2335" y="14149"/>
                      <a:pt x="2403" y="14149"/>
                    </a:cubicBezTo>
                    <a:cubicBezTo>
                      <a:pt x="2430" y="14149"/>
                      <a:pt x="2444" y="14149"/>
                      <a:pt x="2471" y="14149"/>
                    </a:cubicBezTo>
                    <a:cubicBezTo>
                      <a:pt x="2540" y="14149"/>
                      <a:pt x="2594" y="14149"/>
                      <a:pt x="2662" y="14130"/>
                    </a:cubicBezTo>
                    <a:cubicBezTo>
                      <a:pt x="2690" y="14130"/>
                      <a:pt x="2703" y="14111"/>
                      <a:pt x="2731" y="14111"/>
                    </a:cubicBezTo>
                    <a:cubicBezTo>
                      <a:pt x="2799" y="14092"/>
                      <a:pt x="2854" y="14092"/>
                      <a:pt x="2922" y="14073"/>
                    </a:cubicBezTo>
                    <a:cubicBezTo>
                      <a:pt x="2949" y="14073"/>
                      <a:pt x="2963" y="14054"/>
                      <a:pt x="2990" y="14054"/>
                    </a:cubicBezTo>
                    <a:cubicBezTo>
                      <a:pt x="3058" y="14035"/>
                      <a:pt x="3113" y="14016"/>
                      <a:pt x="3168" y="13979"/>
                    </a:cubicBezTo>
                    <a:cubicBezTo>
                      <a:pt x="3181" y="13979"/>
                      <a:pt x="3209" y="13960"/>
                      <a:pt x="3222" y="13941"/>
                    </a:cubicBezTo>
                    <a:cubicBezTo>
                      <a:pt x="3277" y="13903"/>
                      <a:pt x="3345" y="13866"/>
                      <a:pt x="3400" y="13828"/>
                    </a:cubicBezTo>
                    <a:cubicBezTo>
                      <a:pt x="3413" y="13809"/>
                      <a:pt x="3441" y="13809"/>
                      <a:pt x="3454" y="13790"/>
                    </a:cubicBezTo>
                    <a:cubicBezTo>
                      <a:pt x="3509" y="13752"/>
                      <a:pt x="3564" y="13715"/>
                      <a:pt x="3618" y="13658"/>
                    </a:cubicBezTo>
                    <a:cubicBezTo>
                      <a:pt x="3632" y="13639"/>
                      <a:pt x="3659" y="13620"/>
                      <a:pt x="3673" y="13620"/>
                    </a:cubicBezTo>
                    <a:cubicBezTo>
                      <a:pt x="3727" y="13564"/>
                      <a:pt x="3782" y="13507"/>
                      <a:pt x="3837" y="13451"/>
                    </a:cubicBezTo>
                    <a:cubicBezTo>
                      <a:pt x="3850" y="13432"/>
                      <a:pt x="3864" y="13413"/>
                      <a:pt x="3878" y="13413"/>
                    </a:cubicBezTo>
                    <a:cubicBezTo>
                      <a:pt x="3946" y="13337"/>
                      <a:pt x="4014" y="13262"/>
                      <a:pt x="4069" y="13168"/>
                    </a:cubicBezTo>
                    <a:cubicBezTo>
                      <a:pt x="4396" y="12753"/>
                      <a:pt x="4820" y="12621"/>
                      <a:pt x="5202" y="12790"/>
                    </a:cubicBezTo>
                    <a:cubicBezTo>
                      <a:pt x="5243" y="12809"/>
                      <a:pt x="5270" y="12828"/>
                      <a:pt x="5311" y="12847"/>
                    </a:cubicBezTo>
                    <a:cubicBezTo>
                      <a:pt x="5666" y="13054"/>
                      <a:pt x="5898" y="13488"/>
                      <a:pt x="5939" y="13979"/>
                    </a:cubicBezTo>
                    <a:cubicBezTo>
                      <a:pt x="5939" y="13998"/>
                      <a:pt x="5939" y="14016"/>
                      <a:pt x="5939" y="14035"/>
                    </a:cubicBezTo>
                    <a:lnTo>
                      <a:pt x="5939" y="21562"/>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30" name="Shape">
                <a:extLst>
                  <a:ext uri="{FF2B5EF4-FFF2-40B4-BE49-F238E27FC236}">
                    <a16:creationId xmlns="" xmlns:a16="http://schemas.microsoft.com/office/drawing/2014/main" id="{418068CB-F771-4409-C43A-B73EF244E39F}"/>
                  </a:ext>
                </a:extLst>
              </p:cNvPr>
              <p:cNvSpPr/>
              <p:nvPr/>
            </p:nvSpPr>
            <p:spPr>
              <a:xfrm>
                <a:off x="5147584" y="5997090"/>
                <a:ext cx="1658693" cy="1202029"/>
              </a:xfrm>
              <a:custGeom>
                <a:avLst/>
                <a:gdLst/>
                <a:ahLst/>
                <a:cxnLst>
                  <a:cxn ang="0">
                    <a:pos x="wd2" y="hd2"/>
                  </a:cxn>
                  <a:cxn ang="5400000">
                    <a:pos x="wd2" y="hd2"/>
                  </a:cxn>
                  <a:cxn ang="10800000">
                    <a:pos x="wd2" y="hd2"/>
                  </a:cxn>
                  <a:cxn ang="16200000">
                    <a:pos x="wd2" y="hd2"/>
                  </a:cxn>
                </a:cxnLst>
                <a:rect l="0" t="0" r="r" b="b"/>
                <a:pathLst>
                  <a:path w="21600" h="21600" extrusionOk="0">
                    <a:moveTo>
                      <a:pt x="16296" y="12885"/>
                    </a:moveTo>
                    <a:cubicBezTo>
                      <a:pt x="16309" y="12866"/>
                      <a:pt x="16337" y="12866"/>
                      <a:pt x="16350" y="12866"/>
                    </a:cubicBezTo>
                    <a:cubicBezTo>
                      <a:pt x="16747" y="12677"/>
                      <a:pt x="17198" y="12790"/>
                      <a:pt x="17526" y="13205"/>
                    </a:cubicBezTo>
                    <a:cubicBezTo>
                      <a:pt x="17526" y="13205"/>
                      <a:pt x="17526" y="13205"/>
                      <a:pt x="17526" y="13205"/>
                    </a:cubicBezTo>
                    <a:cubicBezTo>
                      <a:pt x="17581" y="13281"/>
                      <a:pt x="17649" y="13356"/>
                      <a:pt x="17718" y="13432"/>
                    </a:cubicBezTo>
                    <a:cubicBezTo>
                      <a:pt x="17731" y="13450"/>
                      <a:pt x="17759" y="13469"/>
                      <a:pt x="17772" y="13488"/>
                    </a:cubicBezTo>
                    <a:cubicBezTo>
                      <a:pt x="17827" y="13545"/>
                      <a:pt x="17882" y="13601"/>
                      <a:pt x="17936" y="13639"/>
                    </a:cubicBezTo>
                    <a:cubicBezTo>
                      <a:pt x="17950" y="13658"/>
                      <a:pt x="17977" y="13677"/>
                      <a:pt x="17991" y="13677"/>
                    </a:cubicBezTo>
                    <a:cubicBezTo>
                      <a:pt x="18046" y="13715"/>
                      <a:pt x="18100" y="13771"/>
                      <a:pt x="18155" y="13809"/>
                    </a:cubicBezTo>
                    <a:cubicBezTo>
                      <a:pt x="18169" y="13828"/>
                      <a:pt x="18196" y="13828"/>
                      <a:pt x="18210" y="13847"/>
                    </a:cubicBezTo>
                    <a:cubicBezTo>
                      <a:pt x="18264" y="13884"/>
                      <a:pt x="18333" y="13922"/>
                      <a:pt x="18387" y="13960"/>
                    </a:cubicBezTo>
                    <a:cubicBezTo>
                      <a:pt x="18401" y="13960"/>
                      <a:pt x="18428" y="13979"/>
                      <a:pt x="18442" y="13979"/>
                    </a:cubicBezTo>
                    <a:cubicBezTo>
                      <a:pt x="18510" y="14016"/>
                      <a:pt x="18565" y="14035"/>
                      <a:pt x="18633" y="14054"/>
                    </a:cubicBezTo>
                    <a:cubicBezTo>
                      <a:pt x="18647" y="14054"/>
                      <a:pt x="18674" y="14073"/>
                      <a:pt x="18688" y="14073"/>
                    </a:cubicBezTo>
                    <a:cubicBezTo>
                      <a:pt x="18756" y="14092"/>
                      <a:pt x="18811" y="14111"/>
                      <a:pt x="18880" y="14130"/>
                    </a:cubicBezTo>
                    <a:cubicBezTo>
                      <a:pt x="18907" y="14130"/>
                      <a:pt x="18921" y="14148"/>
                      <a:pt x="18948" y="14148"/>
                    </a:cubicBezTo>
                    <a:cubicBezTo>
                      <a:pt x="19016" y="14167"/>
                      <a:pt x="19071" y="14167"/>
                      <a:pt x="19139" y="14167"/>
                    </a:cubicBezTo>
                    <a:cubicBezTo>
                      <a:pt x="19167" y="14167"/>
                      <a:pt x="19180" y="14167"/>
                      <a:pt x="19208" y="14167"/>
                    </a:cubicBezTo>
                    <a:cubicBezTo>
                      <a:pt x="19276" y="14167"/>
                      <a:pt x="19344" y="14167"/>
                      <a:pt x="19413" y="14148"/>
                    </a:cubicBezTo>
                    <a:cubicBezTo>
                      <a:pt x="19508" y="14130"/>
                      <a:pt x="19604" y="14130"/>
                      <a:pt x="19700" y="14092"/>
                    </a:cubicBezTo>
                    <a:cubicBezTo>
                      <a:pt x="19713" y="14092"/>
                      <a:pt x="19713" y="14092"/>
                      <a:pt x="19727" y="14092"/>
                    </a:cubicBezTo>
                    <a:cubicBezTo>
                      <a:pt x="19795" y="14073"/>
                      <a:pt x="19864" y="14054"/>
                      <a:pt x="19918" y="14016"/>
                    </a:cubicBezTo>
                    <a:cubicBezTo>
                      <a:pt x="19932" y="14016"/>
                      <a:pt x="19946" y="13998"/>
                      <a:pt x="19946" y="13998"/>
                    </a:cubicBezTo>
                    <a:cubicBezTo>
                      <a:pt x="20014" y="13979"/>
                      <a:pt x="20069" y="13941"/>
                      <a:pt x="20137" y="13903"/>
                    </a:cubicBezTo>
                    <a:cubicBezTo>
                      <a:pt x="20151" y="13903"/>
                      <a:pt x="20151" y="13884"/>
                      <a:pt x="20165" y="13884"/>
                    </a:cubicBezTo>
                    <a:cubicBezTo>
                      <a:pt x="20233" y="13847"/>
                      <a:pt x="20288" y="13809"/>
                      <a:pt x="20356" y="13752"/>
                    </a:cubicBezTo>
                    <a:cubicBezTo>
                      <a:pt x="20356" y="13752"/>
                      <a:pt x="20370" y="13752"/>
                      <a:pt x="20370" y="13733"/>
                    </a:cubicBezTo>
                    <a:cubicBezTo>
                      <a:pt x="20698" y="13488"/>
                      <a:pt x="20985" y="13130"/>
                      <a:pt x="21204" y="12696"/>
                    </a:cubicBezTo>
                    <a:cubicBezTo>
                      <a:pt x="21204" y="12696"/>
                      <a:pt x="21204" y="12696"/>
                      <a:pt x="21204" y="12696"/>
                    </a:cubicBezTo>
                    <a:cubicBezTo>
                      <a:pt x="21245" y="12620"/>
                      <a:pt x="21286" y="12526"/>
                      <a:pt x="21313" y="12432"/>
                    </a:cubicBezTo>
                    <a:cubicBezTo>
                      <a:pt x="21313" y="12432"/>
                      <a:pt x="21313" y="12432"/>
                      <a:pt x="21313" y="12413"/>
                    </a:cubicBezTo>
                    <a:cubicBezTo>
                      <a:pt x="21354" y="12319"/>
                      <a:pt x="21381" y="12224"/>
                      <a:pt x="21409" y="12130"/>
                    </a:cubicBezTo>
                    <a:cubicBezTo>
                      <a:pt x="21409" y="12130"/>
                      <a:pt x="21409" y="12130"/>
                      <a:pt x="21409" y="12130"/>
                    </a:cubicBezTo>
                    <a:cubicBezTo>
                      <a:pt x="21491" y="11847"/>
                      <a:pt x="21559" y="11526"/>
                      <a:pt x="21586" y="11206"/>
                    </a:cubicBezTo>
                    <a:cubicBezTo>
                      <a:pt x="21586" y="11149"/>
                      <a:pt x="21586" y="11092"/>
                      <a:pt x="21600" y="11017"/>
                    </a:cubicBezTo>
                    <a:cubicBezTo>
                      <a:pt x="21600" y="10960"/>
                      <a:pt x="21600" y="10904"/>
                      <a:pt x="21600" y="10847"/>
                    </a:cubicBezTo>
                    <a:cubicBezTo>
                      <a:pt x="21600" y="10809"/>
                      <a:pt x="21600" y="10753"/>
                      <a:pt x="21600" y="10715"/>
                    </a:cubicBezTo>
                    <a:cubicBezTo>
                      <a:pt x="21586" y="10206"/>
                      <a:pt x="21491" y="9715"/>
                      <a:pt x="21327" y="9281"/>
                    </a:cubicBezTo>
                    <a:cubicBezTo>
                      <a:pt x="21327" y="9281"/>
                      <a:pt x="21327" y="9281"/>
                      <a:pt x="21327" y="9263"/>
                    </a:cubicBezTo>
                    <a:cubicBezTo>
                      <a:pt x="21299" y="9187"/>
                      <a:pt x="21258" y="9112"/>
                      <a:pt x="21231" y="9055"/>
                    </a:cubicBezTo>
                    <a:cubicBezTo>
                      <a:pt x="21217" y="9036"/>
                      <a:pt x="21204" y="8998"/>
                      <a:pt x="21204" y="8980"/>
                    </a:cubicBezTo>
                    <a:cubicBezTo>
                      <a:pt x="21176" y="8923"/>
                      <a:pt x="21149" y="8866"/>
                      <a:pt x="21108" y="8810"/>
                    </a:cubicBezTo>
                    <a:cubicBezTo>
                      <a:pt x="21094" y="8772"/>
                      <a:pt x="21067" y="8753"/>
                      <a:pt x="21053" y="8715"/>
                    </a:cubicBezTo>
                    <a:cubicBezTo>
                      <a:pt x="21026" y="8659"/>
                      <a:pt x="20985" y="8621"/>
                      <a:pt x="20958" y="8565"/>
                    </a:cubicBezTo>
                    <a:cubicBezTo>
                      <a:pt x="20930" y="8527"/>
                      <a:pt x="20916" y="8508"/>
                      <a:pt x="20889" y="8470"/>
                    </a:cubicBezTo>
                    <a:cubicBezTo>
                      <a:pt x="20862" y="8432"/>
                      <a:pt x="20821" y="8376"/>
                      <a:pt x="20780" y="8338"/>
                    </a:cubicBezTo>
                    <a:cubicBezTo>
                      <a:pt x="20752" y="8300"/>
                      <a:pt x="20725" y="8282"/>
                      <a:pt x="20698" y="8244"/>
                    </a:cubicBezTo>
                    <a:cubicBezTo>
                      <a:pt x="20670" y="8206"/>
                      <a:pt x="20629" y="8168"/>
                      <a:pt x="20588" y="8131"/>
                    </a:cubicBezTo>
                    <a:cubicBezTo>
                      <a:pt x="20561" y="8093"/>
                      <a:pt x="20520" y="8074"/>
                      <a:pt x="20479" y="8036"/>
                    </a:cubicBezTo>
                    <a:cubicBezTo>
                      <a:pt x="20452" y="8017"/>
                      <a:pt x="20411" y="7980"/>
                      <a:pt x="20383" y="7961"/>
                    </a:cubicBezTo>
                    <a:cubicBezTo>
                      <a:pt x="20342" y="7923"/>
                      <a:pt x="20301" y="7904"/>
                      <a:pt x="20247" y="7867"/>
                    </a:cubicBezTo>
                    <a:cubicBezTo>
                      <a:pt x="20219" y="7848"/>
                      <a:pt x="20192" y="7829"/>
                      <a:pt x="20165" y="7810"/>
                    </a:cubicBezTo>
                    <a:cubicBezTo>
                      <a:pt x="20110" y="7772"/>
                      <a:pt x="20055" y="7753"/>
                      <a:pt x="20001" y="7716"/>
                    </a:cubicBezTo>
                    <a:cubicBezTo>
                      <a:pt x="19987" y="7697"/>
                      <a:pt x="19959" y="7697"/>
                      <a:pt x="19946" y="7678"/>
                    </a:cubicBezTo>
                    <a:cubicBezTo>
                      <a:pt x="19877" y="7640"/>
                      <a:pt x="19823" y="7621"/>
                      <a:pt x="19754" y="7602"/>
                    </a:cubicBezTo>
                    <a:cubicBezTo>
                      <a:pt x="19741" y="7602"/>
                      <a:pt x="19727" y="7584"/>
                      <a:pt x="19713" y="7584"/>
                    </a:cubicBezTo>
                    <a:cubicBezTo>
                      <a:pt x="19645" y="7565"/>
                      <a:pt x="19577" y="7546"/>
                      <a:pt x="19495" y="7527"/>
                    </a:cubicBezTo>
                    <a:cubicBezTo>
                      <a:pt x="19481" y="7527"/>
                      <a:pt x="19481" y="7527"/>
                      <a:pt x="19467" y="7527"/>
                    </a:cubicBezTo>
                    <a:cubicBezTo>
                      <a:pt x="19385" y="7508"/>
                      <a:pt x="19303" y="7508"/>
                      <a:pt x="19221" y="7508"/>
                    </a:cubicBezTo>
                    <a:cubicBezTo>
                      <a:pt x="18579" y="7508"/>
                      <a:pt x="17977" y="7848"/>
                      <a:pt x="17526" y="8489"/>
                    </a:cubicBezTo>
                    <a:cubicBezTo>
                      <a:pt x="17362" y="8697"/>
                      <a:pt x="17157" y="8829"/>
                      <a:pt x="16952" y="8904"/>
                    </a:cubicBezTo>
                    <a:cubicBezTo>
                      <a:pt x="16938" y="8904"/>
                      <a:pt x="16938" y="8904"/>
                      <a:pt x="16925" y="8923"/>
                    </a:cubicBezTo>
                    <a:cubicBezTo>
                      <a:pt x="16884" y="8942"/>
                      <a:pt x="16843" y="8942"/>
                      <a:pt x="16802" y="8942"/>
                    </a:cubicBezTo>
                    <a:cubicBezTo>
                      <a:pt x="16788" y="8942"/>
                      <a:pt x="16774" y="8942"/>
                      <a:pt x="16761" y="8942"/>
                    </a:cubicBezTo>
                    <a:cubicBezTo>
                      <a:pt x="16597" y="8942"/>
                      <a:pt x="16432" y="8904"/>
                      <a:pt x="16282" y="8829"/>
                    </a:cubicBezTo>
                    <a:cubicBezTo>
                      <a:pt x="15913" y="8621"/>
                      <a:pt x="15667" y="8149"/>
                      <a:pt x="15653" y="7621"/>
                    </a:cubicBezTo>
                    <a:lnTo>
                      <a:pt x="15653" y="0"/>
                    </a:lnTo>
                    <a:lnTo>
                      <a:pt x="5427" y="0"/>
                    </a:lnTo>
                    <a:cubicBezTo>
                      <a:pt x="2433" y="0"/>
                      <a:pt x="0" y="3358"/>
                      <a:pt x="0" y="7489"/>
                    </a:cubicBezTo>
                    <a:lnTo>
                      <a:pt x="0" y="21600"/>
                    </a:lnTo>
                    <a:lnTo>
                      <a:pt x="5509" y="21600"/>
                    </a:lnTo>
                    <a:cubicBezTo>
                      <a:pt x="5714" y="21581"/>
                      <a:pt x="5920" y="21392"/>
                      <a:pt x="6002" y="21072"/>
                    </a:cubicBezTo>
                    <a:cubicBezTo>
                      <a:pt x="6111" y="20694"/>
                      <a:pt x="6056" y="20279"/>
                      <a:pt x="5851" y="19959"/>
                    </a:cubicBezTo>
                    <a:cubicBezTo>
                      <a:pt x="5851" y="19959"/>
                      <a:pt x="5851" y="19959"/>
                      <a:pt x="5851" y="19959"/>
                    </a:cubicBezTo>
                    <a:cubicBezTo>
                      <a:pt x="5796" y="19883"/>
                      <a:pt x="5742" y="19789"/>
                      <a:pt x="5687" y="19714"/>
                    </a:cubicBezTo>
                    <a:cubicBezTo>
                      <a:pt x="5673" y="19695"/>
                      <a:pt x="5673" y="19676"/>
                      <a:pt x="5660" y="19657"/>
                    </a:cubicBezTo>
                    <a:cubicBezTo>
                      <a:pt x="5619" y="19581"/>
                      <a:pt x="5564" y="19487"/>
                      <a:pt x="5523" y="19412"/>
                    </a:cubicBezTo>
                    <a:cubicBezTo>
                      <a:pt x="5509" y="19393"/>
                      <a:pt x="5496" y="19355"/>
                      <a:pt x="5482" y="19336"/>
                    </a:cubicBezTo>
                    <a:cubicBezTo>
                      <a:pt x="5441" y="19261"/>
                      <a:pt x="5414" y="19185"/>
                      <a:pt x="5373" y="19091"/>
                    </a:cubicBezTo>
                    <a:cubicBezTo>
                      <a:pt x="5359" y="19053"/>
                      <a:pt x="5345" y="19016"/>
                      <a:pt x="5332" y="18997"/>
                    </a:cubicBezTo>
                    <a:cubicBezTo>
                      <a:pt x="5304" y="18921"/>
                      <a:pt x="5277" y="18846"/>
                      <a:pt x="5250" y="18770"/>
                    </a:cubicBezTo>
                    <a:cubicBezTo>
                      <a:pt x="5236" y="18733"/>
                      <a:pt x="5222" y="18676"/>
                      <a:pt x="5209" y="18638"/>
                    </a:cubicBezTo>
                    <a:cubicBezTo>
                      <a:pt x="5195" y="18563"/>
                      <a:pt x="5168" y="18506"/>
                      <a:pt x="5154" y="18431"/>
                    </a:cubicBezTo>
                    <a:cubicBezTo>
                      <a:pt x="5140" y="18393"/>
                      <a:pt x="5140" y="18336"/>
                      <a:pt x="5127" y="18299"/>
                    </a:cubicBezTo>
                    <a:cubicBezTo>
                      <a:pt x="5113" y="18223"/>
                      <a:pt x="5099" y="18129"/>
                      <a:pt x="5086" y="18053"/>
                    </a:cubicBezTo>
                    <a:cubicBezTo>
                      <a:pt x="5086" y="18016"/>
                      <a:pt x="5072" y="17978"/>
                      <a:pt x="5072" y="17940"/>
                    </a:cubicBezTo>
                    <a:cubicBezTo>
                      <a:pt x="5058" y="17846"/>
                      <a:pt x="5045" y="17752"/>
                      <a:pt x="5045" y="17657"/>
                    </a:cubicBezTo>
                    <a:cubicBezTo>
                      <a:pt x="5045" y="17620"/>
                      <a:pt x="5045" y="17601"/>
                      <a:pt x="5045" y="17563"/>
                    </a:cubicBezTo>
                    <a:cubicBezTo>
                      <a:pt x="5045" y="17450"/>
                      <a:pt x="5031" y="17355"/>
                      <a:pt x="5031" y="17242"/>
                    </a:cubicBezTo>
                    <a:cubicBezTo>
                      <a:pt x="5031" y="17242"/>
                      <a:pt x="5031" y="17223"/>
                      <a:pt x="5031" y="17223"/>
                    </a:cubicBezTo>
                    <a:cubicBezTo>
                      <a:pt x="5031" y="17204"/>
                      <a:pt x="5031" y="17204"/>
                      <a:pt x="5031" y="17186"/>
                    </a:cubicBezTo>
                    <a:cubicBezTo>
                      <a:pt x="5031" y="17072"/>
                      <a:pt x="5031" y="16959"/>
                      <a:pt x="5045" y="16846"/>
                    </a:cubicBezTo>
                    <a:cubicBezTo>
                      <a:pt x="5045" y="16846"/>
                      <a:pt x="5045" y="16846"/>
                      <a:pt x="5045" y="16846"/>
                    </a:cubicBezTo>
                    <a:cubicBezTo>
                      <a:pt x="5045" y="16846"/>
                      <a:pt x="5045" y="16827"/>
                      <a:pt x="5045" y="16827"/>
                    </a:cubicBezTo>
                    <a:cubicBezTo>
                      <a:pt x="5058" y="16714"/>
                      <a:pt x="5072" y="16601"/>
                      <a:pt x="5086" y="16488"/>
                    </a:cubicBezTo>
                    <a:cubicBezTo>
                      <a:pt x="5086" y="16469"/>
                      <a:pt x="5099" y="16450"/>
                      <a:pt x="5099" y="16412"/>
                    </a:cubicBezTo>
                    <a:cubicBezTo>
                      <a:pt x="5113" y="16318"/>
                      <a:pt x="5127" y="16224"/>
                      <a:pt x="5154" y="16129"/>
                    </a:cubicBezTo>
                    <a:cubicBezTo>
                      <a:pt x="5154" y="16110"/>
                      <a:pt x="5168" y="16073"/>
                      <a:pt x="5168" y="16054"/>
                    </a:cubicBezTo>
                    <a:cubicBezTo>
                      <a:pt x="5195" y="15959"/>
                      <a:pt x="5209" y="15865"/>
                      <a:pt x="5236" y="15790"/>
                    </a:cubicBezTo>
                    <a:cubicBezTo>
                      <a:pt x="5250" y="15771"/>
                      <a:pt x="5250" y="15733"/>
                      <a:pt x="5263" y="15714"/>
                    </a:cubicBezTo>
                    <a:cubicBezTo>
                      <a:pt x="5291" y="15620"/>
                      <a:pt x="5318" y="15544"/>
                      <a:pt x="5359" y="15450"/>
                    </a:cubicBezTo>
                    <a:cubicBezTo>
                      <a:pt x="5373" y="15431"/>
                      <a:pt x="5373" y="15412"/>
                      <a:pt x="5386" y="15394"/>
                    </a:cubicBezTo>
                    <a:cubicBezTo>
                      <a:pt x="5427" y="15299"/>
                      <a:pt x="5468" y="15205"/>
                      <a:pt x="5509" y="15111"/>
                    </a:cubicBezTo>
                    <a:cubicBezTo>
                      <a:pt x="5509" y="15111"/>
                      <a:pt x="5523" y="15092"/>
                      <a:pt x="5523" y="15092"/>
                    </a:cubicBezTo>
                    <a:cubicBezTo>
                      <a:pt x="5673" y="14790"/>
                      <a:pt x="5851" y="14507"/>
                      <a:pt x="6056" y="14281"/>
                    </a:cubicBezTo>
                    <a:cubicBezTo>
                      <a:pt x="6056" y="14281"/>
                      <a:pt x="6070" y="14281"/>
                      <a:pt x="6070" y="14262"/>
                    </a:cubicBezTo>
                    <a:cubicBezTo>
                      <a:pt x="6138" y="14186"/>
                      <a:pt x="6193" y="14130"/>
                      <a:pt x="6261" y="14054"/>
                    </a:cubicBezTo>
                    <a:cubicBezTo>
                      <a:pt x="6275" y="14054"/>
                      <a:pt x="6275" y="14035"/>
                      <a:pt x="6289" y="14035"/>
                    </a:cubicBezTo>
                    <a:cubicBezTo>
                      <a:pt x="6357" y="13979"/>
                      <a:pt x="6425" y="13922"/>
                      <a:pt x="6494" y="13865"/>
                    </a:cubicBezTo>
                    <a:cubicBezTo>
                      <a:pt x="6507" y="13865"/>
                      <a:pt x="6507" y="13847"/>
                      <a:pt x="6521" y="13847"/>
                    </a:cubicBezTo>
                    <a:cubicBezTo>
                      <a:pt x="6589" y="13790"/>
                      <a:pt x="6658" y="13752"/>
                      <a:pt x="6740" y="13696"/>
                    </a:cubicBezTo>
                    <a:cubicBezTo>
                      <a:pt x="6753" y="13696"/>
                      <a:pt x="6753" y="13696"/>
                      <a:pt x="6767" y="13677"/>
                    </a:cubicBezTo>
                    <a:cubicBezTo>
                      <a:pt x="6999" y="13545"/>
                      <a:pt x="7259" y="13450"/>
                      <a:pt x="7519" y="13394"/>
                    </a:cubicBezTo>
                    <a:cubicBezTo>
                      <a:pt x="7533" y="13394"/>
                      <a:pt x="7533" y="13394"/>
                      <a:pt x="7546" y="13394"/>
                    </a:cubicBezTo>
                    <a:cubicBezTo>
                      <a:pt x="7560" y="13394"/>
                      <a:pt x="7560" y="13394"/>
                      <a:pt x="7574" y="13394"/>
                    </a:cubicBezTo>
                    <a:cubicBezTo>
                      <a:pt x="7656" y="13375"/>
                      <a:pt x="7751" y="13375"/>
                      <a:pt x="7833" y="13375"/>
                    </a:cubicBezTo>
                    <a:cubicBezTo>
                      <a:pt x="7833" y="13375"/>
                      <a:pt x="7847" y="13375"/>
                      <a:pt x="7847" y="13375"/>
                    </a:cubicBezTo>
                    <a:cubicBezTo>
                      <a:pt x="7902" y="13375"/>
                      <a:pt x="7943" y="13375"/>
                      <a:pt x="7997" y="13394"/>
                    </a:cubicBezTo>
                    <a:cubicBezTo>
                      <a:pt x="8038" y="13394"/>
                      <a:pt x="8066" y="13394"/>
                      <a:pt x="8107" y="13394"/>
                    </a:cubicBezTo>
                    <a:cubicBezTo>
                      <a:pt x="8175" y="13394"/>
                      <a:pt x="8230" y="13413"/>
                      <a:pt x="8298" y="13432"/>
                    </a:cubicBezTo>
                    <a:cubicBezTo>
                      <a:pt x="8326" y="13432"/>
                      <a:pt x="8353" y="13432"/>
                      <a:pt x="8367" y="13450"/>
                    </a:cubicBezTo>
                    <a:cubicBezTo>
                      <a:pt x="8421" y="13469"/>
                      <a:pt x="8490" y="13488"/>
                      <a:pt x="8544" y="13507"/>
                    </a:cubicBezTo>
                    <a:cubicBezTo>
                      <a:pt x="8572" y="13507"/>
                      <a:pt x="8599" y="13526"/>
                      <a:pt x="8626" y="13526"/>
                    </a:cubicBezTo>
                    <a:cubicBezTo>
                      <a:pt x="8681" y="13545"/>
                      <a:pt x="8736" y="13564"/>
                      <a:pt x="8790" y="13601"/>
                    </a:cubicBezTo>
                    <a:cubicBezTo>
                      <a:pt x="8818" y="13620"/>
                      <a:pt x="8859" y="13639"/>
                      <a:pt x="8886" y="13658"/>
                    </a:cubicBezTo>
                    <a:cubicBezTo>
                      <a:pt x="8927" y="13677"/>
                      <a:pt x="8968" y="13715"/>
                      <a:pt x="9023" y="13733"/>
                    </a:cubicBezTo>
                    <a:cubicBezTo>
                      <a:pt x="9064" y="13752"/>
                      <a:pt x="9105" y="13790"/>
                      <a:pt x="9146" y="13809"/>
                    </a:cubicBezTo>
                    <a:cubicBezTo>
                      <a:pt x="9173" y="13828"/>
                      <a:pt x="9214" y="13865"/>
                      <a:pt x="9241" y="13884"/>
                    </a:cubicBezTo>
                    <a:cubicBezTo>
                      <a:pt x="9296" y="13922"/>
                      <a:pt x="9337" y="13960"/>
                      <a:pt x="9378" y="13997"/>
                    </a:cubicBezTo>
                    <a:cubicBezTo>
                      <a:pt x="9406" y="14016"/>
                      <a:pt x="9419" y="14035"/>
                      <a:pt x="9447" y="14054"/>
                    </a:cubicBezTo>
                    <a:cubicBezTo>
                      <a:pt x="9501" y="14111"/>
                      <a:pt x="9556" y="14148"/>
                      <a:pt x="9597" y="14205"/>
                    </a:cubicBezTo>
                    <a:cubicBezTo>
                      <a:pt x="9611" y="14224"/>
                      <a:pt x="9624" y="14243"/>
                      <a:pt x="9652" y="14262"/>
                    </a:cubicBezTo>
                    <a:cubicBezTo>
                      <a:pt x="9679" y="14280"/>
                      <a:pt x="9693" y="14318"/>
                      <a:pt x="9720" y="14337"/>
                    </a:cubicBezTo>
                    <a:cubicBezTo>
                      <a:pt x="9966" y="14639"/>
                      <a:pt x="10157" y="14978"/>
                      <a:pt x="10308" y="15356"/>
                    </a:cubicBezTo>
                    <a:cubicBezTo>
                      <a:pt x="10308" y="15356"/>
                      <a:pt x="10322" y="15375"/>
                      <a:pt x="10322" y="15375"/>
                    </a:cubicBezTo>
                    <a:cubicBezTo>
                      <a:pt x="10363" y="15469"/>
                      <a:pt x="10390" y="15582"/>
                      <a:pt x="10431" y="15676"/>
                    </a:cubicBezTo>
                    <a:cubicBezTo>
                      <a:pt x="10431" y="15695"/>
                      <a:pt x="10445" y="15714"/>
                      <a:pt x="10445" y="15733"/>
                    </a:cubicBezTo>
                    <a:cubicBezTo>
                      <a:pt x="10472" y="15827"/>
                      <a:pt x="10499" y="15941"/>
                      <a:pt x="10527" y="16035"/>
                    </a:cubicBezTo>
                    <a:cubicBezTo>
                      <a:pt x="10527" y="16054"/>
                      <a:pt x="10540" y="16073"/>
                      <a:pt x="10540" y="16091"/>
                    </a:cubicBezTo>
                    <a:cubicBezTo>
                      <a:pt x="10568" y="16205"/>
                      <a:pt x="10581" y="16299"/>
                      <a:pt x="10595" y="16412"/>
                    </a:cubicBezTo>
                    <a:cubicBezTo>
                      <a:pt x="10595" y="16431"/>
                      <a:pt x="10595" y="16431"/>
                      <a:pt x="10595" y="16450"/>
                    </a:cubicBezTo>
                    <a:cubicBezTo>
                      <a:pt x="10609" y="16563"/>
                      <a:pt x="10622" y="16676"/>
                      <a:pt x="10636" y="16808"/>
                    </a:cubicBezTo>
                    <a:cubicBezTo>
                      <a:pt x="10636" y="16808"/>
                      <a:pt x="10636" y="16808"/>
                      <a:pt x="10636" y="16808"/>
                    </a:cubicBezTo>
                    <a:cubicBezTo>
                      <a:pt x="10650" y="16940"/>
                      <a:pt x="10650" y="17072"/>
                      <a:pt x="10650" y="17204"/>
                    </a:cubicBezTo>
                    <a:cubicBezTo>
                      <a:pt x="10650" y="18242"/>
                      <a:pt x="10363" y="19204"/>
                      <a:pt x="9829" y="19940"/>
                    </a:cubicBezTo>
                    <a:cubicBezTo>
                      <a:pt x="9624" y="20242"/>
                      <a:pt x="9570" y="20657"/>
                      <a:pt x="9679" y="21034"/>
                    </a:cubicBezTo>
                    <a:cubicBezTo>
                      <a:pt x="9734" y="21223"/>
                      <a:pt x="9829" y="21374"/>
                      <a:pt x="9952" y="21468"/>
                    </a:cubicBezTo>
                    <a:cubicBezTo>
                      <a:pt x="10021" y="21525"/>
                      <a:pt x="10103" y="21543"/>
                      <a:pt x="10185" y="21562"/>
                    </a:cubicBezTo>
                    <a:lnTo>
                      <a:pt x="15681" y="21562"/>
                    </a:lnTo>
                    <a:lnTo>
                      <a:pt x="15681" y="13960"/>
                    </a:lnTo>
                    <a:cubicBezTo>
                      <a:pt x="15681" y="13545"/>
                      <a:pt x="15927" y="13092"/>
                      <a:pt x="16296" y="1288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grpSp>
        <p:sp>
          <p:nvSpPr>
            <p:cNvPr id="13" name="Freeform: Shape 36">
              <a:extLst>
                <a:ext uri="{FF2B5EF4-FFF2-40B4-BE49-F238E27FC236}">
                  <a16:creationId xmlns="" xmlns:a16="http://schemas.microsoft.com/office/drawing/2014/main" id="{06FCC4DD-BCED-B1D2-F67F-6378EF361E11}"/>
                </a:ext>
              </a:extLst>
            </p:cNvPr>
            <p:cNvSpPr/>
            <p:nvPr/>
          </p:nvSpPr>
          <p:spPr>
            <a:xfrm>
              <a:off x="6637432" y="1872939"/>
              <a:ext cx="947501" cy="1657384"/>
            </a:xfrm>
            <a:custGeom>
              <a:avLst/>
              <a:gdLst>
                <a:gd name="connsiteX0" fmla="*/ 869780 w 1263335"/>
                <a:gd name="connsiteY0" fmla="*/ 0 h 2209845"/>
                <a:gd name="connsiteX1" fmla="*/ 1137521 w 1263335"/>
                <a:gd name="connsiteY1" fmla="*/ 560836 h 2209845"/>
                <a:gd name="connsiteX2" fmla="*/ 1263335 w 1263335"/>
                <a:gd name="connsiteY2" fmla="*/ 724356 h 2209845"/>
                <a:gd name="connsiteX3" fmla="*/ 761508 w 1263335"/>
                <a:gd name="connsiteY3" fmla="*/ 1181071 h 2209845"/>
                <a:gd name="connsiteX4" fmla="*/ 906415 w 1263335"/>
                <a:gd name="connsiteY4" fmla="*/ 1557947 h 2209845"/>
                <a:gd name="connsiteX5" fmla="*/ 1053352 w 1263335"/>
                <a:gd name="connsiteY5" fmla="*/ 1664985 h 2209845"/>
                <a:gd name="connsiteX6" fmla="*/ 1126842 w 1263335"/>
                <a:gd name="connsiteY6" fmla="*/ 1790984 h 2209845"/>
                <a:gd name="connsiteX7" fmla="*/ 1085911 w 1263335"/>
                <a:gd name="connsiteY7" fmla="*/ 1930582 h 2209845"/>
                <a:gd name="connsiteX8" fmla="*/ 1079611 w 1263335"/>
                <a:gd name="connsiteY8" fmla="*/ 1937942 h 2209845"/>
                <a:gd name="connsiteX9" fmla="*/ 687003 w 1263335"/>
                <a:gd name="connsiteY9" fmla="*/ 1733225 h 2209845"/>
                <a:gd name="connsiteX10" fmla="*/ 521749 w 1263335"/>
                <a:gd name="connsiteY10" fmla="*/ 1448275 h 2209845"/>
                <a:gd name="connsiteX11" fmla="*/ 560073 w 1263335"/>
                <a:gd name="connsiteY11" fmla="*/ 1689099 h 2209845"/>
                <a:gd name="connsiteX12" fmla="*/ 714409 w 1263335"/>
                <a:gd name="connsiteY12" fmla="*/ 1861283 h 2209845"/>
                <a:gd name="connsiteX13" fmla="*/ 773162 w 1263335"/>
                <a:gd name="connsiteY13" fmla="*/ 2037661 h 2209845"/>
                <a:gd name="connsiteX14" fmla="*/ 683910 w 1263335"/>
                <a:gd name="connsiteY14" fmla="*/ 2201456 h 2209845"/>
                <a:gd name="connsiteX15" fmla="*/ 673437 w 1263335"/>
                <a:gd name="connsiteY15" fmla="*/ 2209845 h 2209845"/>
                <a:gd name="connsiteX16" fmla="*/ 238800 w 1263335"/>
                <a:gd name="connsiteY16" fmla="*/ 1850848 h 2209845"/>
                <a:gd name="connsiteX17" fmla="*/ 20474 w 1263335"/>
                <a:gd name="connsiteY17" fmla="*/ 1178891 h 2209845"/>
                <a:gd name="connsiteX18" fmla="*/ 80321 w 1263335"/>
                <a:gd name="connsiteY18" fmla="*/ 854576 h 2209845"/>
                <a:gd name="connsiteX19" fmla="*/ 757452 w 1263335"/>
                <a:gd name="connsiteY19" fmla="*/ 179550 h 220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3335" h="2209845">
                  <a:moveTo>
                    <a:pt x="869780" y="0"/>
                  </a:moveTo>
                  <a:lnTo>
                    <a:pt x="1137521" y="560836"/>
                  </a:lnTo>
                  <a:lnTo>
                    <a:pt x="1263335" y="724356"/>
                  </a:lnTo>
                  <a:lnTo>
                    <a:pt x="761508" y="1181071"/>
                  </a:lnTo>
                  <a:lnTo>
                    <a:pt x="906415" y="1557947"/>
                  </a:lnTo>
                  <a:lnTo>
                    <a:pt x="1053352" y="1664985"/>
                  </a:lnTo>
                  <a:cubicBezTo>
                    <a:pt x="1095383" y="1696505"/>
                    <a:pt x="1120542" y="1738504"/>
                    <a:pt x="1126842" y="1790984"/>
                  </a:cubicBezTo>
                  <a:cubicBezTo>
                    <a:pt x="1133142" y="1843463"/>
                    <a:pt x="1119527" y="1890663"/>
                    <a:pt x="1085911" y="1930582"/>
                  </a:cubicBezTo>
                  <a:lnTo>
                    <a:pt x="1079611" y="1937942"/>
                  </a:lnTo>
                  <a:lnTo>
                    <a:pt x="687003" y="1733225"/>
                  </a:lnTo>
                  <a:lnTo>
                    <a:pt x="521749" y="1448275"/>
                  </a:lnTo>
                  <a:lnTo>
                    <a:pt x="560073" y="1689099"/>
                  </a:lnTo>
                  <a:lnTo>
                    <a:pt x="714409" y="1861283"/>
                  </a:lnTo>
                  <a:cubicBezTo>
                    <a:pt x="758488" y="1911721"/>
                    <a:pt x="778399" y="1970445"/>
                    <a:pt x="773162" y="2037661"/>
                  </a:cubicBezTo>
                  <a:cubicBezTo>
                    <a:pt x="766890" y="2104877"/>
                    <a:pt x="737484" y="2159407"/>
                    <a:pt x="683910" y="2201456"/>
                  </a:cubicBezTo>
                  <a:lnTo>
                    <a:pt x="673437" y="2209845"/>
                  </a:lnTo>
                  <a:lnTo>
                    <a:pt x="238800" y="1850848"/>
                  </a:lnTo>
                  <a:lnTo>
                    <a:pt x="20474" y="1178891"/>
                  </a:lnTo>
                  <a:cubicBezTo>
                    <a:pt x="-17333" y="1063488"/>
                    <a:pt x="-5766" y="940617"/>
                    <a:pt x="80321" y="854576"/>
                  </a:cubicBezTo>
                  <a:lnTo>
                    <a:pt x="757452" y="179550"/>
                  </a:lnTo>
                  <a:close/>
                </a:path>
              </a:pathLst>
            </a:custGeom>
            <a:solidFill>
              <a:srgbClr val="EB9364"/>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Shape">
              <a:extLst>
                <a:ext uri="{FF2B5EF4-FFF2-40B4-BE49-F238E27FC236}">
                  <a16:creationId xmlns="" xmlns:a16="http://schemas.microsoft.com/office/drawing/2014/main" id="{337E761A-D345-AC11-B4F4-66D843BBC6C1}"/>
                </a:ext>
              </a:extLst>
            </p:cNvPr>
            <p:cNvSpPr/>
            <p:nvPr/>
          </p:nvSpPr>
          <p:spPr>
            <a:xfrm>
              <a:off x="6621676" y="2943742"/>
              <a:ext cx="1570635" cy="1299144"/>
            </a:xfrm>
            <a:custGeom>
              <a:avLst/>
              <a:gdLst/>
              <a:ahLst/>
              <a:cxnLst>
                <a:cxn ang="0">
                  <a:pos x="wd2" y="hd2"/>
                </a:cxn>
                <a:cxn ang="5400000">
                  <a:pos x="wd2" y="hd2"/>
                </a:cxn>
                <a:cxn ang="10800000">
                  <a:pos x="wd2" y="hd2"/>
                </a:cxn>
                <a:cxn ang="16200000">
                  <a:pos x="wd2" y="hd2"/>
                </a:cxn>
              </a:cxnLst>
              <a:rect l="0" t="0" r="r" b="b"/>
              <a:pathLst>
                <a:path w="21405" h="21496" extrusionOk="0">
                  <a:moveTo>
                    <a:pt x="9807" y="20727"/>
                  </a:moveTo>
                  <a:lnTo>
                    <a:pt x="5536" y="21496"/>
                  </a:lnTo>
                  <a:lnTo>
                    <a:pt x="4903" y="16298"/>
                  </a:lnTo>
                  <a:lnTo>
                    <a:pt x="4903" y="16298"/>
                  </a:lnTo>
                  <a:cubicBezTo>
                    <a:pt x="4849" y="15933"/>
                    <a:pt x="4624" y="15660"/>
                    <a:pt x="4313" y="15555"/>
                  </a:cubicBezTo>
                  <a:cubicBezTo>
                    <a:pt x="4013" y="15464"/>
                    <a:pt x="3701" y="15568"/>
                    <a:pt x="3476" y="15816"/>
                  </a:cubicBezTo>
                  <a:cubicBezTo>
                    <a:pt x="3476" y="15816"/>
                    <a:pt x="3476" y="15816"/>
                    <a:pt x="3476" y="15816"/>
                  </a:cubicBezTo>
                  <a:cubicBezTo>
                    <a:pt x="3444" y="15855"/>
                    <a:pt x="3412" y="15894"/>
                    <a:pt x="3379" y="15933"/>
                  </a:cubicBezTo>
                  <a:cubicBezTo>
                    <a:pt x="3111" y="16376"/>
                    <a:pt x="2746" y="16676"/>
                    <a:pt x="2328" y="16793"/>
                  </a:cubicBezTo>
                  <a:cubicBezTo>
                    <a:pt x="2263" y="16806"/>
                    <a:pt x="2210" y="16832"/>
                    <a:pt x="2145" y="16832"/>
                  </a:cubicBezTo>
                  <a:cubicBezTo>
                    <a:pt x="2017" y="16858"/>
                    <a:pt x="1888" y="16858"/>
                    <a:pt x="1770" y="16858"/>
                  </a:cubicBezTo>
                  <a:cubicBezTo>
                    <a:pt x="901" y="16806"/>
                    <a:pt x="160" y="16011"/>
                    <a:pt x="21" y="14930"/>
                  </a:cubicBezTo>
                  <a:cubicBezTo>
                    <a:pt x="-65" y="14240"/>
                    <a:pt x="117" y="13562"/>
                    <a:pt x="482" y="13080"/>
                  </a:cubicBezTo>
                  <a:cubicBezTo>
                    <a:pt x="525" y="13028"/>
                    <a:pt x="568" y="12976"/>
                    <a:pt x="611" y="12924"/>
                  </a:cubicBezTo>
                  <a:cubicBezTo>
                    <a:pt x="740" y="12780"/>
                    <a:pt x="890" y="12650"/>
                    <a:pt x="1062" y="12559"/>
                  </a:cubicBezTo>
                  <a:cubicBezTo>
                    <a:pt x="1223" y="12468"/>
                    <a:pt x="1405" y="12390"/>
                    <a:pt x="1598" y="12364"/>
                  </a:cubicBezTo>
                  <a:cubicBezTo>
                    <a:pt x="2092" y="12272"/>
                    <a:pt x="2585" y="12429"/>
                    <a:pt x="2993" y="12793"/>
                  </a:cubicBezTo>
                  <a:cubicBezTo>
                    <a:pt x="3304" y="13041"/>
                    <a:pt x="3680" y="13067"/>
                    <a:pt x="3991" y="12846"/>
                  </a:cubicBezTo>
                  <a:cubicBezTo>
                    <a:pt x="4259" y="12650"/>
                    <a:pt x="4410" y="12298"/>
                    <a:pt x="4377" y="11934"/>
                  </a:cubicBezTo>
                  <a:lnTo>
                    <a:pt x="3744" y="6736"/>
                  </a:lnTo>
                  <a:lnTo>
                    <a:pt x="8026" y="5967"/>
                  </a:lnTo>
                  <a:lnTo>
                    <a:pt x="8026" y="5967"/>
                  </a:lnTo>
                  <a:cubicBezTo>
                    <a:pt x="8326" y="5902"/>
                    <a:pt x="8551" y="5628"/>
                    <a:pt x="8637" y="5250"/>
                  </a:cubicBezTo>
                  <a:cubicBezTo>
                    <a:pt x="8691" y="5003"/>
                    <a:pt x="8669" y="4755"/>
                    <a:pt x="8584" y="4534"/>
                  </a:cubicBezTo>
                  <a:cubicBezTo>
                    <a:pt x="8530" y="4378"/>
                    <a:pt x="8433" y="4234"/>
                    <a:pt x="8315" y="4104"/>
                  </a:cubicBezTo>
                  <a:cubicBezTo>
                    <a:pt x="8058" y="3869"/>
                    <a:pt x="7854" y="3583"/>
                    <a:pt x="7725" y="3244"/>
                  </a:cubicBezTo>
                  <a:cubicBezTo>
                    <a:pt x="7650" y="3049"/>
                    <a:pt x="7596" y="2827"/>
                    <a:pt x="7564" y="2606"/>
                  </a:cubicBezTo>
                  <a:cubicBezTo>
                    <a:pt x="7553" y="2528"/>
                    <a:pt x="7553" y="2449"/>
                    <a:pt x="7543" y="2371"/>
                  </a:cubicBezTo>
                  <a:cubicBezTo>
                    <a:pt x="7500" y="1225"/>
                    <a:pt x="8176" y="196"/>
                    <a:pt x="9131" y="26"/>
                  </a:cubicBezTo>
                  <a:cubicBezTo>
                    <a:pt x="9828" y="-104"/>
                    <a:pt x="10504" y="261"/>
                    <a:pt x="10901" y="912"/>
                  </a:cubicBezTo>
                  <a:cubicBezTo>
                    <a:pt x="10901" y="912"/>
                    <a:pt x="10901" y="912"/>
                    <a:pt x="10901" y="912"/>
                  </a:cubicBezTo>
                  <a:cubicBezTo>
                    <a:pt x="10976" y="1029"/>
                    <a:pt x="11030" y="1147"/>
                    <a:pt x="11084" y="1277"/>
                  </a:cubicBezTo>
                  <a:cubicBezTo>
                    <a:pt x="11159" y="1472"/>
                    <a:pt x="11223" y="1694"/>
                    <a:pt x="11245" y="1928"/>
                  </a:cubicBezTo>
                  <a:cubicBezTo>
                    <a:pt x="11288" y="2306"/>
                    <a:pt x="11255" y="2684"/>
                    <a:pt x="11159" y="3036"/>
                  </a:cubicBezTo>
                  <a:cubicBezTo>
                    <a:pt x="11094" y="3244"/>
                    <a:pt x="11009" y="3440"/>
                    <a:pt x="10891" y="3622"/>
                  </a:cubicBezTo>
                  <a:cubicBezTo>
                    <a:pt x="10697" y="3961"/>
                    <a:pt x="10676" y="4378"/>
                    <a:pt x="10805" y="4729"/>
                  </a:cubicBezTo>
                  <a:cubicBezTo>
                    <a:pt x="10816" y="4768"/>
                    <a:pt x="10837" y="4794"/>
                    <a:pt x="10848" y="4834"/>
                  </a:cubicBezTo>
                  <a:cubicBezTo>
                    <a:pt x="10987" y="5120"/>
                    <a:pt x="11223" y="5303"/>
                    <a:pt x="11481" y="5316"/>
                  </a:cubicBezTo>
                  <a:cubicBezTo>
                    <a:pt x="11513" y="5316"/>
                    <a:pt x="11556" y="5316"/>
                    <a:pt x="11588" y="5316"/>
                  </a:cubicBezTo>
                  <a:lnTo>
                    <a:pt x="15869" y="4547"/>
                  </a:lnTo>
                  <a:lnTo>
                    <a:pt x="16503" y="9745"/>
                  </a:lnTo>
                  <a:cubicBezTo>
                    <a:pt x="16556" y="10110"/>
                    <a:pt x="16782" y="10383"/>
                    <a:pt x="17093" y="10488"/>
                  </a:cubicBezTo>
                  <a:cubicBezTo>
                    <a:pt x="17436" y="10592"/>
                    <a:pt x="17790" y="10448"/>
                    <a:pt x="18026" y="10097"/>
                  </a:cubicBezTo>
                  <a:cubicBezTo>
                    <a:pt x="18327" y="9602"/>
                    <a:pt x="18767" y="9276"/>
                    <a:pt x="19260" y="9185"/>
                  </a:cubicBezTo>
                  <a:cubicBezTo>
                    <a:pt x="20280" y="9002"/>
                    <a:pt x="21235" y="9862"/>
                    <a:pt x="21385" y="11100"/>
                  </a:cubicBezTo>
                  <a:cubicBezTo>
                    <a:pt x="21535" y="12338"/>
                    <a:pt x="20827" y="13497"/>
                    <a:pt x="19807" y="13679"/>
                  </a:cubicBezTo>
                  <a:cubicBezTo>
                    <a:pt x="19314" y="13771"/>
                    <a:pt x="18820" y="13614"/>
                    <a:pt x="18413" y="13249"/>
                  </a:cubicBezTo>
                  <a:cubicBezTo>
                    <a:pt x="18101" y="13002"/>
                    <a:pt x="17726" y="12976"/>
                    <a:pt x="17415" y="13197"/>
                  </a:cubicBezTo>
                  <a:cubicBezTo>
                    <a:pt x="17146" y="13393"/>
                    <a:pt x="16996" y="13745"/>
                    <a:pt x="17028" y="14109"/>
                  </a:cubicBezTo>
                  <a:lnTo>
                    <a:pt x="17661" y="19307"/>
                  </a:lnTo>
                  <a:lnTo>
                    <a:pt x="13380" y="20076"/>
                  </a:lnTo>
                  <a:cubicBezTo>
                    <a:pt x="13294" y="20089"/>
                    <a:pt x="13219" y="20063"/>
                    <a:pt x="13144" y="20011"/>
                  </a:cubicBezTo>
                  <a:cubicBezTo>
                    <a:pt x="13080" y="19972"/>
                    <a:pt x="13026" y="19907"/>
                    <a:pt x="12983" y="19828"/>
                  </a:cubicBezTo>
                  <a:cubicBezTo>
                    <a:pt x="12972" y="19815"/>
                    <a:pt x="12962" y="19802"/>
                    <a:pt x="12962" y="19776"/>
                  </a:cubicBezTo>
                  <a:cubicBezTo>
                    <a:pt x="12951" y="19763"/>
                    <a:pt x="12951" y="19737"/>
                    <a:pt x="12940" y="19724"/>
                  </a:cubicBezTo>
                  <a:cubicBezTo>
                    <a:pt x="12844" y="19490"/>
                    <a:pt x="12854" y="19229"/>
                    <a:pt x="12983" y="18995"/>
                  </a:cubicBezTo>
                  <a:cubicBezTo>
                    <a:pt x="13283" y="18500"/>
                    <a:pt x="13434" y="17900"/>
                    <a:pt x="13412" y="17288"/>
                  </a:cubicBezTo>
                  <a:cubicBezTo>
                    <a:pt x="13412" y="17197"/>
                    <a:pt x="13401" y="17106"/>
                    <a:pt x="13391" y="17028"/>
                  </a:cubicBezTo>
                  <a:cubicBezTo>
                    <a:pt x="13369" y="16884"/>
                    <a:pt x="13348" y="16754"/>
                    <a:pt x="13316" y="16637"/>
                  </a:cubicBezTo>
                  <a:cubicBezTo>
                    <a:pt x="13305" y="16611"/>
                    <a:pt x="13305" y="16598"/>
                    <a:pt x="13305" y="16572"/>
                  </a:cubicBezTo>
                  <a:cubicBezTo>
                    <a:pt x="13305" y="16545"/>
                    <a:pt x="13294" y="16532"/>
                    <a:pt x="13294" y="16532"/>
                  </a:cubicBezTo>
                  <a:cubicBezTo>
                    <a:pt x="13294" y="16532"/>
                    <a:pt x="13294" y="16532"/>
                    <a:pt x="13294" y="16532"/>
                  </a:cubicBezTo>
                  <a:cubicBezTo>
                    <a:pt x="13283" y="16480"/>
                    <a:pt x="13262" y="16428"/>
                    <a:pt x="13240" y="16376"/>
                  </a:cubicBezTo>
                  <a:cubicBezTo>
                    <a:pt x="13230" y="16350"/>
                    <a:pt x="13219" y="16324"/>
                    <a:pt x="13208" y="16298"/>
                  </a:cubicBezTo>
                  <a:cubicBezTo>
                    <a:pt x="13187" y="16259"/>
                    <a:pt x="13176" y="16220"/>
                    <a:pt x="13155" y="16181"/>
                  </a:cubicBezTo>
                  <a:cubicBezTo>
                    <a:pt x="13144" y="16142"/>
                    <a:pt x="13122" y="16116"/>
                    <a:pt x="13112" y="16076"/>
                  </a:cubicBezTo>
                  <a:cubicBezTo>
                    <a:pt x="13090" y="16037"/>
                    <a:pt x="13080" y="16011"/>
                    <a:pt x="13058" y="15972"/>
                  </a:cubicBezTo>
                  <a:cubicBezTo>
                    <a:pt x="13037" y="15933"/>
                    <a:pt x="13015" y="15894"/>
                    <a:pt x="12994" y="15855"/>
                  </a:cubicBezTo>
                  <a:cubicBezTo>
                    <a:pt x="12972" y="15829"/>
                    <a:pt x="12961" y="15803"/>
                    <a:pt x="12940" y="15764"/>
                  </a:cubicBezTo>
                  <a:cubicBezTo>
                    <a:pt x="12919" y="15725"/>
                    <a:pt x="12886" y="15686"/>
                    <a:pt x="12865" y="15647"/>
                  </a:cubicBezTo>
                  <a:cubicBezTo>
                    <a:pt x="12843" y="15621"/>
                    <a:pt x="12822" y="15594"/>
                    <a:pt x="12801" y="15568"/>
                  </a:cubicBezTo>
                  <a:cubicBezTo>
                    <a:pt x="12779" y="15542"/>
                    <a:pt x="12747" y="15503"/>
                    <a:pt x="12725" y="15477"/>
                  </a:cubicBezTo>
                  <a:cubicBezTo>
                    <a:pt x="12704" y="15451"/>
                    <a:pt x="12672" y="15425"/>
                    <a:pt x="12640" y="15386"/>
                  </a:cubicBezTo>
                  <a:cubicBezTo>
                    <a:pt x="12618" y="15360"/>
                    <a:pt x="12597" y="15334"/>
                    <a:pt x="12564" y="15308"/>
                  </a:cubicBezTo>
                  <a:cubicBezTo>
                    <a:pt x="12532" y="15282"/>
                    <a:pt x="12489" y="15243"/>
                    <a:pt x="12457" y="15217"/>
                  </a:cubicBezTo>
                  <a:cubicBezTo>
                    <a:pt x="12436" y="15204"/>
                    <a:pt x="12414" y="15178"/>
                    <a:pt x="12393" y="15165"/>
                  </a:cubicBezTo>
                  <a:cubicBezTo>
                    <a:pt x="12350" y="15139"/>
                    <a:pt x="12307" y="15099"/>
                    <a:pt x="12264" y="15073"/>
                  </a:cubicBezTo>
                  <a:cubicBezTo>
                    <a:pt x="12253" y="15060"/>
                    <a:pt x="12243" y="15060"/>
                    <a:pt x="12232" y="15047"/>
                  </a:cubicBezTo>
                  <a:cubicBezTo>
                    <a:pt x="12221" y="15047"/>
                    <a:pt x="12221" y="15047"/>
                    <a:pt x="12210" y="15034"/>
                  </a:cubicBezTo>
                  <a:cubicBezTo>
                    <a:pt x="12178" y="15021"/>
                    <a:pt x="12146" y="14995"/>
                    <a:pt x="12114" y="14982"/>
                  </a:cubicBezTo>
                  <a:cubicBezTo>
                    <a:pt x="12103" y="14982"/>
                    <a:pt x="12103" y="14969"/>
                    <a:pt x="12092" y="14969"/>
                  </a:cubicBezTo>
                  <a:lnTo>
                    <a:pt x="12060" y="14956"/>
                  </a:lnTo>
                  <a:cubicBezTo>
                    <a:pt x="12049" y="14956"/>
                    <a:pt x="12039" y="14943"/>
                    <a:pt x="12039" y="14943"/>
                  </a:cubicBezTo>
                  <a:cubicBezTo>
                    <a:pt x="12007" y="14930"/>
                    <a:pt x="11974" y="14917"/>
                    <a:pt x="11942" y="14904"/>
                  </a:cubicBezTo>
                  <a:cubicBezTo>
                    <a:pt x="11942" y="14904"/>
                    <a:pt x="11931" y="14904"/>
                    <a:pt x="11931" y="14904"/>
                  </a:cubicBezTo>
                  <a:lnTo>
                    <a:pt x="11910" y="14891"/>
                  </a:lnTo>
                  <a:cubicBezTo>
                    <a:pt x="11899" y="14891"/>
                    <a:pt x="11878" y="14878"/>
                    <a:pt x="11867" y="14878"/>
                  </a:cubicBezTo>
                  <a:cubicBezTo>
                    <a:pt x="11803" y="14852"/>
                    <a:pt x="11749" y="14839"/>
                    <a:pt x="11685" y="14826"/>
                  </a:cubicBezTo>
                  <a:cubicBezTo>
                    <a:pt x="11674" y="14826"/>
                    <a:pt x="11663" y="14826"/>
                    <a:pt x="11652" y="14813"/>
                  </a:cubicBezTo>
                  <a:lnTo>
                    <a:pt x="11631" y="14813"/>
                  </a:lnTo>
                  <a:cubicBezTo>
                    <a:pt x="11620" y="14813"/>
                    <a:pt x="11610" y="14800"/>
                    <a:pt x="11588" y="14800"/>
                  </a:cubicBezTo>
                  <a:cubicBezTo>
                    <a:pt x="11588" y="14800"/>
                    <a:pt x="11588" y="14800"/>
                    <a:pt x="11577" y="14800"/>
                  </a:cubicBezTo>
                  <a:cubicBezTo>
                    <a:pt x="11556" y="14800"/>
                    <a:pt x="11534" y="14787"/>
                    <a:pt x="11513" y="14787"/>
                  </a:cubicBezTo>
                  <a:cubicBezTo>
                    <a:pt x="11513" y="14787"/>
                    <a:pt x="11513" y="14787"/>
                    <a:pt x="11513" y="14787"/>
                  </a:cubicBezTo>
                  <a:lnTo>
                    <a:pt x="11491" y="14787"/>
                  </a:lnTo>
                  <a:cubicBezTo>
                    <a:pt x="11459" y="14787"/>
                    <a:pt x="11427" y="14774"/>
                    <a:pt x="11384" y="14774"/>
                  </a:cubicBezTo>
                  <a:cubicBezTo>
                    <a:pt x="11384" y="14774"/>
                    <a:pt x="11384" y="14774"/>
                    <a:pt x="11373" y="14774"/>
                  </a:cubicBezTo>
                  <a:cubicBezTo>
                    <a:pt x="11352" y="14774"/>
                    <a:pt x="11320" y="14774"/>
                    <a:pt x="11298" y="14774"/>
                  </a:cubicBezTo>
                  <a:cubicBezTo>
                    <a:pt x="11298" y="14774"/>
                    <a:pt x="11298" y="14774"/>
                    <a:pt x="11298" y="14774"/>
                  </a:cubicBezTo>
                  <a:cubicBezTo>
                    <a:pt x="11255" y="14774"/>
                    <a:pt x="11212" y="14774"/>
                    <a:pt x="11170" y="14774"/>
                  </a:cubicBezTo>
                  <a:lnTo>
                    <a:pt x="11159" y="14774"/>
                  </a:lnTo>
                  <a:cubicBezTo>
                    <a:pt x="11137" y="14774"/>
                    <a:pt x="11116" y="14774"/>
                    <a:pt x="11105" y="14774"/>
                  </a:cubicBezTo>
                  <a:cubicBezTo>
                    <a:pt x="11105" y="14774"/>
                    <a:pt x="11105" y="14774"/>
                    <a:pt x="11105" y="14774"/>
                  </a:cubicBezTo>
                  <a:cubicBezTo>
                    <a:pt x="11030" y="14774"/>
                    <a:pt x="10966" y="14787"/>
                    <a:pt x="10901" y="14800"/>
                  </a:cubicBezTo>
                  <a:cubicBezTo>
                    <a:pt x="10901" y="14800"/>
                    <a:pt x="10901" y="14800"/>
                    <a:pt x="10901" y="14800"/>
                  </a:cubicBezTo>
                  <a:cubicBezTo>
                    <a:pt x="10901" y="14800"/>
                    <a:pt x="10901" y="14800"/>
                    <a:pt x="10901" y="14800"/>
                  </a:cubicBezTo>
                  <a:cubicBezTo>
                    <a:pt x="10901" y="14800"/>
                    <a:pt x="10901" y="14800"/>
                    <a:pt x="10901" y="14800"/>
                  </a:cubicBezTo>
                  <a:cubicBezTo>
                    <a:pt x="9710" y="15021"/>
                    <a:pt x="8873" y="16376"/>
                    <a:pt x="9056" y="17822"/>
                  </a:cubicBezTo>
                  <a:cubicBezTo>
                    <a:pt x="9142" y="18526"/>
                    <a:pt x="9453" y="19151"/>
                    <a:pt x="9925" y="19581"/>
                  </a:cubicBezTo>
                  <a:cubicBezTo>
                    <a:pt x="9989" y="19646"/>
                    <a:pt x="10043" y="19724"/>
                    <a:pt x="10086" y="19815"/>
                  </a:cubicBezTo>
                  <a:cubicBezTo>
                    <a:pt x="10107" y="19881"/>
                    <a:pt x="10129" y="19933"/>
                    <a:pt x="10139" y="19998"/>
                  </a:cubicBezTo>
                  <a:cubicBezTo>
                    <a:pt x="10150" y="20102"/>
                    <a:pt x="10150" y="20193"/>
                    <a:pt x="10129" y="20297"/>
                  </a:cubicBezTo>
                  <a:cubicBezTo>
                    <a:pt x="10118" y="20519"/>
                    <a:pt x="9979" y="20688"/>
                    <a:pt x="9807" y="20727"/>
                  </a:cubicBezTo>
                  <a:close/>
                </a:path>
              </a:pathLst>
            </a:custGeom>
            <a:solidFill>
              <a:schemeClr val="bg1">
                <a:lumMod val="6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6" name="Shape">
              <a:extLst>
                <a:ext uri="{FF2B5EF4-FFF2-40B4-BE49-F238E27FC236}">
                  <a16:creationId xmlns="" xmlns:a16="http://schemas.microsoft.com/office/drawing/2014/main" id="{B604F142-7480-42A0-1914-999DF9798BC0}"/>
                </a:ext>
              </a:extLst>
            </p:cNvPr>
            <p:cNvSpPr/>
            <p:nvPr/>
          </p:nvSpPr>
          <p:spPr>
            <a:xfrm>
              <a:off x="6455239" y="857250"/>
              <a:ext cx="2060111" cy="2624254"/>
            </a:xfrm>
            <a:custGeom>
              <a:avLst/>
              <a:gdLst/>
              <a:ahLst/>
              <a:cxnLst>
                <a:cxn ang="0">
                  <a:pos x="wd2" y="hd2"/>
                </a:cxn>
                <a:cxn ang="5400000">
                  <a:pos x="wd2" y="hd2"/>
                </a:cxn>
                <a:cxn ang="10800000">
                  <a:pos x="wd2" y="hd2"/>
                </a:cxn>
                <a:cxn ang="16200000">
                  <a:pos x="wd2" y="hd2"/>
                </a:cxn>
              </a:cxnLst>
              <a:rect l="0" t="0" r="r" b="b"/>
              <a:pathLst>
                <a:path w="21465" h="21600" extrusionOk="0">
                  <a:moveTo>
                    <a:pt x="20431" y="3856"/>
                  </a:moveTo>
                  <a:lnTo>
                    <a:pt x="21465" y="0"/>
                  </a:lnTo>
                  <a:lnTo>
                    <a:pt x="13745" y="0"/>
                  </a:lnTo>
                  <a:cubicBezTo>
                    <a:pt x="13286" y="2009"/>
                    <a:pt x="12186" y="3869"/>
                    <a:pt x="10447" y="5573"/>
                  </a:cubicBezTo>
                  <a:lnTo>
                    <a:pt x="6715" y="9228"/>
                  </a:lnTo>
                  <a:lnTo>
                    <a:pt x="833" y="12864"/>
                  </a:lnTo>
                  <a:cubicBezTo>
                    <a:pt x="86" y="13324"/>
                    <a:pt x="-119" y="14070"/>
                    <a:pt x="61" y="14802"/>
                  </a:cubicBezTo>
                  <a:lnTo>
                    <a:pt x="1128" y="19079"/>
                  </a:lnTo>
                  <a:lnTo>
                    <a:pt x="4163" y="21600"/>
                  </a:lnTo>
                  <a:lnTo>
                    <a:pt x="4254" y="21561"/>
                  </a:lnTo>
                  <a:cubicBezTo>
                    <a:pt x="4705" y="21347"/>
                    <a:pt x="4984" y="21030"/>
                    <a:pt x="5098" y="20628"/>
                  </a:cubicBezTo>
                  <a:cubicBezTo>
                    <a:pt x="5205" y="20226"/>
                    <a:pt x="5107" y="19844"/>
                    <a:pt x="4811" y="19507"/>
                  </a:cubicBezTo>
                  <a:lnTo>
                    <a:pt x="3778" y="18334"/>
                  </a:lnTo>
                  <a:lnTo>
                    <a:pt x="3630" y="15158"/>
                  </a:lnTo>
                  <a:lnTo>
                    <a:pt x="9824" y="13039"/>
                  </a:lnTo>
                  <a:lnTo>
                    <a:pt x="11850" y="12994"/>
                  </a:lnTo>
                  <a:cubicBezTo>
                    <a:pt x="12391" y="12981"/>
                    <a:pt x="12859" y="13208"/>
                    <a:pt x="13089" y="13590"/>
                  </a:cubicBezTo>
                  <a:cubicBezTo>
                    <a:pt x="13327" y="13972"/>
                    <a:pt x="13261" y="14400"/>
                    <a:pt x="12916" y="14731"/>
                  </a:cubicBezTo>
                  <a:lnTo>
                    <a:pt x="10874" y="16675"/>
                  </a:lnTo>
                  <a:lnTo>
                    <a:pt x="9848" y="18580"/>
                  </a:lnTo>
                  <a:cubicBezTo>
                    <a:pt x="9676" y="18904"/>
                    <a:pt x="9684" y="19254"/>
                    <a:pt x="9848" y="19552"/>
                  </a:cubicBezTo>
                  <a:cubicBezTo>
                    <a:pt x="9996" y="19818"/>
                    <a:pt x="10275" y="19993"/>
                    <a:pt x="10636" y="20045"/>
                  </a:cubicBezTo>
                  <a:cubicBezTo>
                    <a:pt x="10997" y="20096"/>
                    <a:pt x="11333" y="20006"/>
                    <a:pt x="11588" y="19798"/>
                  </a:cubicBezTo>
                  <a:lnTo>
                    <a:pt x="14475" y="17407"/>
                  </a:lnTo>
                  <a:lnTo>
                    <a:pt x="18659" y="14154"/>
                  </a:lnTo>
                  <a:lnTo>
                    <a:pt x="19159" y="13519"/>
                  </a:lnTo>
                  <a:cubicBezTo>
                    <a:pt x="20890" y="11315"/>
                    <a:pt x="21481" y="8989"/>
                    <a:pt x="20964" y="6429"/>
                  </a:cubicBezTo>
                  <a:lnTo>
                    <a:pt x="20431" y="3856"/>
                  </a:lnTo>
                  <a:close/>
                </a:path>
              </a:pathLst>
            </a:custGeom>
            <a:solidFill>
              <a:srgbClr val="F3B18E"/>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7" name="Shape">
              <a:extLst>
                <a:ext uri="{FF2B5EF4-FFF2-40B4-BE49-F238E27FC236}">
                  <a16:creationId xmlns="" xmlns:a16="http://schemas.microsoft.com/office/drawing/2014/main" id="{242F793E-1832-7B13-045B-F04EEB839D1C}"/>
                </a:ext>
              </a:extLst>
            </p:cNvPr>
            <p:cNvSpPr/>
            <p:nvPr/>
          </p:nvSpPr>
          <p:spPr>
            <a:xfrm>
              <a:off x="7101962" y="857250"/>
              <a:ext cx="968448" cy="1121194"/>
            </a:xfrm>
            <a:custGeom>
              <a:avLst/>
              <a:gdLst/>
              <a:ahLst/>
              <a:cxnLst>
                <a:cxn ang="0">
                  <a:pos x="wd2" y="hd2"/>
                </a:cxn>
                <a:cxn ang="5400000">
                  <a:pos x="wd2" y="hd2"/>
                </a:cxn>
                <a:cxn ang="10800000">
                  <a:pos x="wd2" y="hd2"/>
                </a:cxn>
                <a:cxn ang="16200000">
                  <a:pos x="wd2" y="hd2"/>
                </a:cxn>
              </a:cxnLst>
              <a:rect l="0" t="0" r="r" b="b"/>
              <a:pathLst>
                <a:path w="21600" h="21600" extrusionOk="0">
                  <a:moveTo>
                    <a:pt x="15050" y="0"/>
                  </a:moveTo>
                  <a:cubicBezTo>
                    <a:pt x="14066" y="4702"/>
                    <a:pt x="11713" y="9056"/>
                    <a:pt x="7990" y="13045"/>
                  </a:cubicBezTo>
                  <a:lnTo>
                    <a:pt x="0" y="21600"/>
                  </a:lnTo>
                  <a:cubicBezTo>
                    <a:pt x="11713" y="14774"/>
                    <a:pt x="17877" y="7493"/>
                    <a:pt x="21600" y="0"/>
                  </a:cubicBezTo>
                  <a:lnTo>
                    <a:pt x="15050" y="0"/>
                  </a:lnTo>
                  <a:close/>
                </a:path>
              </a:pathLst>
            </a:custGeom>
            <a:solidFill>
              <a:srgbClr val="F09D7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 xmlns:a16="http://schemas.microsoft.com/office/drawing/2014/main" id="{CF7F9C62-0F5E-BA25-EA42-ABEA798A00B7}"/>
                </a:ext>
              </a:extLst>
            </p:cNvPr>
            <p:cNvSpPr/>
            <p:nvPr/>
          </p:nvSpPr>
          <p:spPr>
            <a:xfrm>
              <a:off x="7558629" y="857251"/>
              <a:ext cx="1118044" cy="177155"/>
            </a:xfrm>
            <a:custGeom>
              <a:avLst/>
              <a:gdLst/>
              <a:ahLst/>
              <a:cxnLst>
                <a:cxn ang="0">
                  <a:pos x="wd2" y="hd2"/>
                </a:cxn>
                <a:cxn ang="5400000">
                  <a:pos x="wd2" y="hd2"/>
                </a:cxn>
                <a:cxn ang="10800000">
                  <a:pos x="wd2" y="hd2"/>
                </a:cxn>
                <a:cxn ang="16200000">
                  <a:pos x="wd2" y="hd2"/>
                </a:cxn>
              </a:cxnLst>
              <a:rect l="0" t="0" r="r" b="b"/>
              <a:pathLst>
                <a:path w="21600" h="21600" extrusionOk="0">
                  <a:moveTo>
                    <a:pt x="487" y="0"/>
                  </a:moveTo>
                  <a:lnTo>
                    <a:pt x="0" y="21600"/>
                  </a:lnTo>
                  <a:lnTo>
                    <a:pt x="20855" y="10848"/>
                  </a:lnTo>
                  <a:lnTo>
                    <a:pt x="21600" y="0"/>
                  </a:lnTo>
                  <a:close/>
                </a:path>
              </a:pathLst>
            </a:custGeom>
            <a:solidFill>
              <a:srgbClr val="40404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TextBox 19">
              <a:extLst>
                <a:ext uri="{FF2B5EF4-FFF2-40B4-BE49-F238E27FC236}">
                  <a16:creationId xmlns="" xmlns:a16="http://schemas.microsoft.com/office/drawing/2014/main" id="{749D33FC-6A4C-4CCC-ED65-F91782126281}"/>
                </a:ext>
              </a:extLst>
            </p:cNvPr>
            <p:cNvSpPr txBox="1"/>
            <p:nvPr/>
          </p:nvSpPr>
          <p:spPr>
            <a:xfrm>
              <a:off x="4948526" y="3511772"/>
              <a:ext cx="571444" cy="249241"/>
            </a:xfrm>
            <a:prstGeom prst="rect">
              <a:avLst/>
            </a:prstGeom>
            <a:noFill/>
          </p:spPr>
          <p:txBody>
            <a:bodyPr wrap="none" rtlCol="0">
              <a:spAutoFit/>
            </a:bodyPr>
            <a:lstStyle/>
            <a:p>
              <a:pPr algn="ctr"/>
              <a:r>
                <a:rPr lang="hu-HU" sz="1350" b="1" dirty="0" smtClean="0">
                  <a:solidFill>
                    <a:schemeClr val="bg1"/>
                  </a:solidFill>
                </a:rPr>
                <a:t>PILOT</a:t>
              </a:r>
              <a:endParaRPr lang="en-US" sz="1350" b="1" dirty="0">
                <a:solidFill>
                  <a:schemeClr val="bg1"/>
                </a:solidFill>
              </a:endParaRPr>
            </a:p>
          </p:txBody>
        </p:sp>
        <p:sp>
          <p:nvSpPr>
            <p:cNvPr id="21" name="TextBox 20">
              <a:extLst>
                <a:ext uri="{FF2B5EF4-FFF2-40B4-BE49-F238E27FC236}">
                  <a16:creationId xmlns="" xmlns:a16="http://schemas.microsoft.com/office/drawing/2014/main" id="{DF8BF7CE-DFBC-5AAA-699A-E34FF23FC570}"/>
                </a:ext>
              </a:extLst>
            </p:cNvPr>
            <p:cNvSpPr txBox="1"/>
            <p:nvPr/>
          </p:nvSpPr>
          <p:spPr>
            <a:xfrm rot="21069155">
              <a:off x="6914897" y="3523779"/>
              <a:ext cx="929037" cy="300082"/>
            </a:xfrm>
            <a:prstGeom prst="rect">
              <a:avLst/>
            </a:prstGeom>
            <a:noFill/>
          </p:spPr>
          <p:txBody>
            <a:bodyPr wrap="none" rtlCol="0">
              <a:spAutoFit/>
            </a:bodyPr>
            <a:lstStyle/>
            <a:p>
              <a:pPr algn="ctr"/>
              <a:r>
                <a:rPr lang="en-US" sz="1350" b="1" dirty="0"/>
                <a:t>SOLUTION</a:t>
              </a:r>
            </a:p>
          </p:txBody>
        </p:sp>
      </p:grpSp>
      <p:pic>
        <p:nvPicPr>
          <p:cNvPr id="4" name="Picture 3"/>
          <p:cNvPicPr>
            <a:picLocks noChangeAspect="1"/>
          </p:cNvPicPr>
          <p:nvPr/>
        </p:nvPicPr>
        <p:blipFill>
          <a:blip r:embed="rId4"/>
          <a:stretch>
            <a:fillRect/>
          </a:stretch>
        </p:blipFill>
        <p:spPr>
          <a:xfrm>
            <a:off x="3116684" y="5385236"/>
            <a:ext cx="2060627" cy="2060627"/>
          </a:xfrm>
          <a:prstGeom prst="rect">
            <a:avLst/>
          </a:prstGeom>
        </p:spPr>
      </p:pic>
      <p:sp>
        <p:nvSpPr>
          <p:cNvPr id="31" name="TextBox 30">
            <a:extLst>
              <a:ext uri="{FF2B5EF4-FFF2-40B4-BE49-F238E27FC236}">
                <a16:creationId xmlns="" xmlns:a16="http://schemas.microsoft.com/office/drawing/2014/main" id="{EE8FB16C-76CF-9D82-58B2-66CDD95ACCAE}"/>
              </a:ext>
            </a:extLst>
          </p:cNvPr>
          <p:cNvSpPr txBox="1"/>
          <p:nvPr/>
        </p:nvSpPr>
        <p:spPr>
          <a:xfrm>
            <a:off x="7584208" y="5453966"/>
            <a:ext cx="10091784" cy="3416320"/>
          </a:xfrm>
          <a:prstGeom prst="rect">
            <a:avLst/>
          </a:prstGeom>
          <a:noFill/>
        </p:spPr>
        <p:txBody>
          <a:bodyPr wrap="square" lIns="0" rIns="0" rtlCol="0" anchor="t">
            <a:spAutoFit/>
          </a:bodyPr>
          <a:lstStyle/>
          <a:p>
            <a:pPr algn="just"/>
            <a:r>
              <a:rPr lang="en-US" b="1" dirty="0">
                <a:solidFill>
                  <a:srgbClr val="003399"/>
                </a:solidFill>
                <a:latin typeface="Open Sans" panose="020B0606030504020204" pitchFamily="34" charset="0"/>
              </a:rPr>
              <a:t>Definitions: </a:t>
            </a:r>
            <a:r>
              <a:rPr lang="en-US" dirty="0">
                <a:solidFill>
                  <a:srgbClr val="003399"/>
                </a:solidFill>
                <a:latin typeface="Open Sans" panose="020B0606030504020204" pitchFamily="34" charset="0"/>
              </a:rPr>
              <a:t> </a:t>
            </a:r>
            <a:endParaRPr lang="hu-HU" dirty="0" smtClean="0">
              <a:solidFill>
                <a:srgbClr val="003399"/>
              </a:solidFill>
              <a:latin typeface="Open Sans" panose="020B0606030504020204" pitchFamily="34" charset="0"/>
            </a:endParaRPr>
          </a:p>
          <a:p>
            <a:pPr marL="285750" indent="-285750" algn="just">
              <a:buFontTx/>
              <a:buChar char="-"/>
            </a:pPr>
            <a:r>
              <a:rPr lang="en-US" dirty="0" smtClean="0">
                <a:solidFill>
                  <a:srgbClr val="003399"/>
                </a:solidFill>
                <a:latin typeface="Open Sans" panose="020B0606030504020204" pitchFamily="34" charset="0"/>
              </a:rPr>
              <a:t>Joint </a:t>
            </a:r>
            <a:r>
              <a:rPr lang="en-US" b="1" dirty="0">
                <a:solidFill>
                  <a:srgbClr val="003399"/>
                </a:solidFill>
                <a:latin typeface="Open Sans" panose="020B0606030504020204" pitchFamily="34" charset="0"/>
              </a:rPr>
              <a:t>solutions taken up </a:t>
            </a:r>
            <a:r>
              <a:rPr lang="en-US" dirty="0">
                <a:solidFill>
                  <a:srgbClr val="003399"/>
                </a:solidFill>
                <a:latin typeface="Open Sans" panose="020B0606030504020204" pitchFamily="34" charset="0"/>
              </a:rPr>
              <a:t>by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means that the solution </a:t>
            </a:r>
            <a:r>
              <a:rPr lang="en-US" b="1" dirty="0">
                <a:solidFill>
                  <a:srgbClr val="003399"/>
                </a:solidFill>
                <a:latin typeface="Open Sans" panose="020B0606030504020204" pitchFamily="34" charset="0"/>
              </a:rPr>
              <a:t>developed </a:t>
            </a:r>
            <a:r>
              <a:rPr lang="en-US" dirty="0">
                <a:solidFill>
                  <a:srgbClr val="003399"/>
                </a:solidFill>
                <a:latin typeface="Open Sans" panose="020B0606030504020204" pitchFamily="34" charset="0"/>
              </a:rPr>
              <a:t>jointly by the partnership is </a:t>
            </a:r>
            <a:r>
              <a:rPr lang="en-US" b="1" dirty="0">
                <a:solidFill>
                  <a:srgbClr val="003399"/>
                </a:solidFill>
                <a:latin typeface="Open Sans" panose="020B0606030504020204" pitchFamily="34" charset="0"/>
              </a:rPr>
              <a:t>adopted and applied by its target group </a:t>
            </a:r>
            <a:r>
              <a:rPr lang="en-US" dirty="0">
                <a:solidFill>
                  <a:srgbClr val="003399"/>
                </a:solidFill>
                <a:latin typeface="Open Sans" panose="020B0606030504020204" pitchFamily="34" charset="0"/>
              </a:rPr>
              <a:t>(</a:t>
            </a:r>
            <a:r>
              <a:rPr lang="en-US" dirty="0">
                <a:solidFill>
                  <a:srgbClr val="FF0000"/>
                </a:solidFill>
                <a:latin typeface="Open Sans" panose="020B0606030504020204" pitchFamily="34" charset="0"/>
              </a:rPr>
              <a:t>documented by the adopting </a:t>
            </a:r>
            <a:r>
              <a:rPr lang="en-US" dirty="0" err="1">
                <a:solidFill>
                  <a:srgbClr val="FF0000"/>
                </a:solidFill>
                <a:latin typeface="Open Sans" panose="020B0606030504020204" pitchFamily="34" charset="0"/>
              </a:rPr>
              <a:t>organisations</a:t>
            </a:r>
            <a:r>
              <a:rPr lang="en-US" dirty="0">
                <a:solidFill>
                  <a:srgbClr val="FF0000"/>
                </a:solidFill>
                <a:latin typeface="Open Sans" panose="020B0606030504020204" pitchFamily="34" charset="0"/>
              </a:rPr>
              <a:t> in, for instance, strategies, action plans etc.</a:t>
            </a:r>
            <a:r>
              <a:rPr lang="en-US" dirty="0">
                <a:solidFill>
                  <a:srgbClr val="003399"/>
                </a:solidFill>
                <a:latin typeface="Open Sans" panose="020B0606030504020204" pitchFamily="34" charset="0"/>
              </a:rPr>
              <a:t>) already </a:t>
            </a:r>
            <a:r>
              <a:rPr lang="en-US" b="1" dirty="0">
                <a:solidFill>
                  <a:srgbClr val="003399"/>
                </a:solidFill>
                <a:latin typeface="Open Sans" panose="020B0606030504020204" pitchFamily="34" charset="0"/>
              </a:rPr>
              <a:t>before</a:t>
            </a:r>
            <a:r>
              <a:rPr lang="en-US" dirty="0">
                <a:solidFill>
                  <a:srgbClr val="003399"/>
                </a:solidFill>
                <a:latin typeface="Open Sans" panose="020B0606030504020204" pitchFamily="34" charset="0"/>
              </a:rPr>
              <a:t>, or </a:t>
            </a:r>
            <a:r>
              <a:rPr lang="en-US" b="1" dirty="0">
                <a:solidFill>
                  <a:srgbClr val="003399"/>
                </a:solidFill>
                <a:latin typeface="Open Sans" panose="020B0606030504020204" pitchFamily="34" charset="0"/>
              </a:rPr>
              <a:t>until the submission of the final report </a:t>
            </a:r>
            <a:r>
              <a:rPr lang="en-US" dirty="0">
                <a:solidFill>
                  <a:srgbClr val="003399"/>
                </a:solidFill>
                <a:latin typeface="Open Sans" panose="020B0606030504020204" pitchFamily="34" charset="0"/>
              </a:rPr>
              <a:t>(3 months from the end of project implementation). </a:t>
            </a:r>
            <a:endParaRPr lang="en-US" dirty="0" smtClean="0">
              <a:solidFill>
                <a:srgbClr val="003399"/>
              </a:solidFill>
              <a:latin typeface="Open Sans" panose="020B0606030504020204" pitchFamily="34" charset="0"/>
            </a:endParaRPr>
          </a:p>
          <a:p>
            <a:pPr marL="285750" indent="-285750" algn="just">
              <a:buFontTx/>
              <a:buChar char="-"/>
            </a:pPr>
            <a:r>
              <a:rPr lang="en-US" dirty="0" smtClean="0">
                <a:solidFill>
                  <a:srgbClr val="003399"/>
                </a:solidFill>
                <a:latin typeface="Open Sans" panose="020B0606030504020204" pitchFamily="34" charset="0"/>
              </a:rPr>
              <a:t>In </a:t>
            </a:r>
            <a:r>
              <a:rPr lang="en-US" dirty="0">
                <a:solidFill>
                  <a:srgbClr val="003399"/>
                </a:solidFill>
                <a:latin typeface="Open Sans" panose="020B0606030504020204" pitchFamily="34" charset="0"/>
              </a:rPr>
              <a:t>case the solution is </a:t>
            </a:r>
            <a:r>
              <a:rPr lang="en-US" dirty="0" err="1">
                <a:solidFill>
                  <a:srgbClr val="003399"/>
                </a:solidFill>
                <a:latin typeface="Open Sans" panose="020B0606030504020204" pitchFamily="34" charset="0"/>
              </a:rPr>
              <a:t>finalised</a:t>
            </a:r>
            <a:r>
              <a:rPr lang="en-US" dirty="0">
                <a:solidFill>
                  <a:srgbClr val="003399"/>
                </a:solidFill>
                <a:latin typeface="Open Sans" panose="020B0606030504020204" pitchFamily="34" charset="0"/>
              </a:rPr>
              <a:t> at the end of the projects and thus its uptake will happen after project </a:t>
            </a:r>
            <a:r>
              <a:rPr lang="en-US" dirty="0" err="1">
                <a:solidFill>
                  <a:srgbClr val="003399"/>
                </a:solidFill>
                <a:latin typeface="Open Sans" panose="020B0606030504020204" pitchFamily="34" charset="0"/>
              </a:rPr>
              <a:t>finalisation</a:t>
            </a:r>
            <a:r>
              <a:rPr lang="en-US" dirty="0">
                <a:solidFill>
                  <a:srgbClr val="003399"/>
                </a:solidFill>
                <a:latin typeface="Open Sans" panose="020B0606030504020204" pitchFamily="34" charset="0"/>
              </a:rPr>
              <a:t>, </a:t>
            </a:r>
            <a:r>
              <a:rPr lang="en-US" b="1" dirty="0">
                <a:solidFill>
                  <a:srgbClr val="003399"/>
                </a:solidFill>
                <a:latin typeface="Open Sans" panose="020B0606030504020204" pitchFamily="34" charset="0"/>
              </a:rPr>
              <a:t>the lead partner shall provide</a:t>
            </a:r>
            <a:r>
              <a:rPr lang="en-US" dirty="0">
                <a:solidFill>
                  <a:srgbClr val="003399"/>
                </a:solidFill>
                <a:latin typeface="Open Sans" panose="020B0606030504020204" pitchFamily="34" charset="0"/>
              </a:rPr>
              <a:t>, together with the last progress report </a:t>
            </a:r>
            <a:r>
              <a:rPr lang="en-US" b="1" dirty="0">
                <a:solidFill>
                  <a:srgbClr val="003399"/>
                </a:solidFill>
                <a:latin typeface="Open Sans" panose="020B0606030504020204" pitchFamily="34" charset="0"/>
              </a:rPr>
              <a:t>a time plan for the uptake of the solution in practice </a:t>
            </a:r>
            <a:r>
              <a:rPr lang="en-US" dirty="0">
                <a:solidFill>
                  <a:srgbClr val="003399"/>
                </a:solidFill>
                <a:latin typeface="Open Sans" panose="020B0606030504020204" pitchFamily="34" charset="0"/>
              </a:rPr>
              <a:t>(by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within the partnership and or outside the partnership).  </a:t>
            </a:r>
          </a:p>
          <a:p>
            <a:pPr marL="285750" indent="-285750" algn="just">
              <a:buFontTx/>
              <a:buChar char="-"/>
            </a:pPr>
            <a:r>
              <a:rPr lang="en-US" dirty="0" smtClean="0">
                <a:solidFill>
                  <a:srgbClr val="003399"/>
                </a:solidFill>
                <a:latin typeface="Open Sans" panose="020B0606030504020204" pitchFamily="34" charset="0"/>
              </a:rPr>
              <a:t>The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a:t>
            </a:r>
            <a:r>
              <a:rPr lang="en-US" b="1" dirty="0">
                <a:solidFill>
                  <a:srgbClr val="003399"/>
                </a:solidFill>
                <a:latin typeface="Open Sans" panose="020B0606030504020204" pitchFamily="34" charset="0"/>
              </a:rPr>
              <a:t>involved in take-up </a:t>
            </a:r>
            <a:r>
              <a:rPr lang="en-US" dirty="0">
                <a:solidFill>
                  <a:srgbClr val="003399"/>
                </a:solidFill>
                <a:latin typeface="Open Sans" panose="020B0606030504020204" pitchFamily="34" charset="0"/>
              </a:rPr>
              <a:t>means those </a:t>
            </a:r>
            <a:r>
              <a:rPr lang="en-US" b="1" dirty="0">
                <a:solidFill>
                  <a:srgbClr val="003399"/>
                </a:solidFill>
                <a:latin typeface="Open Sans" panose="020B0606030504020204" pitchFamily="34" charset="0"/>
              </a:rPr>
              <a:t>target groups </a:t>
            </a:r>
            <a:r>
              <a:rPr lang="en-US" dirty="0">
                <a:solidFill>
                  <a:srgbClr val="003399"/>
                </a:solidFill>
                <a:latin typeface="Open Sans" panose="020B0606030504020204" pitchFamily="34" charset="0"/>
              </a:rPr>
              <a:t>who are expected to adopt and apply the developed solution, which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may or may not be direct participants (</a:t>
            </a:r>
            <a:r>
              <a:rPr lang="en-US" b="1" dirty="0">
                <a:solidFill>
                  <a:srgbClr val="003399"/>
                </a:solidFill>
                <a:latin typeface="Open Sans" panose="020B0606030504020204" pitchFamily="34" charset="0"/>
              </a:rPr>
              <a:t>LP, PP, ASP</a:t>
            </a:r>
            <a:r>
              <a:rPr lang="en-US" dirty="0">
                <a:solidFill>
                  <a:srgbClr val="003399"/>
                </a:solidFill>
                <a:latin typeface="Open Sans" panose="020B0606030504020204" pitchFamily="34" charset="0"/>
              </a:rPr>
              <a:t>) in the supported project.</a:t>
            </a:r>
            <a:endParaRPr lang="en-US" noProof="1">
              <a:solidFill>
                <a:srgbClr val="003399"/>
              </a:solidFill>
              <a:latin typeface="Open Sans" panose="020B0606030504020204" pitchFamily="34" charset="0"/>
            </a:endParaRPr>
          </a:p>
        </p:txBody>
      </p:sp>
    </p:spTree>
    <p:extLst>
      <p:ext uri="{BB962C8B-B14F-4D97-AF65-F5344CB8AC3E}">
        <p14:creationId xmlns:p14="http://schemas.microsoft.com/office/powerpoint/2010/main" val="141451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smtClean="0"/>
              <a:t>How to report on indicators </a:t>
            </a:r>
            <a:endParaRPr lang="en-US" sz="1800" dirty="0">
              <a:latin typeface="Open Sans" panose="020B0606030504020204" pitchFamily="34" charset="0"/>
              <a:ea typeface="+mn-ea"/>
              <a:cs typeface="+mn-cs"/>
            </a:endParaRPr>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sp>
        <p:nvSpPr>
          <p:cNvPr id="32" name="Shape">
            <a:extLst>
              <a:ext uri="{FF2B5EF4-FFF2-40B4-BE49-F238E27FC236}">
                <a16:creationId xmlns="" xmlns:a16="http://schemas.microsoft.com/office/drawing/2014/main" id="{9F48756E-7B82-9936-16D9-CF1F6A102E40}"/>
              </a:ext>
            </a:extLst>
          </p:cNvPr>
          <p:cNvSpPr/>
          <p:nvPr/>
        </p:nvSpPr>
        <p:spPr>
          <a:xfrm>
            <a:off x="5330635" y="2681886"/>
            <a:ext cx="5072402" cy="4103666"/>
          </a:xfrm>
          <a:custGeom>
            <a:avLst/>
            <a:gdLst/>
            <a:ahLst/>
            <a:cxnLst>
              <a:cxn ang="0">
                <a:pos x="wd2" y="hd2"/>
              </a:cxn>
              <a:cxn ang="5400000">
                <a:pos x="wd2" y="hd2"/>
              </a:cxn>
              <a:cxn ang="10800000">
                <a:pos x="wd2" y="hd2"/>
              </a:cxn>
              <a:cxn ang="16200000">
                <a:pos x="wd2" y="hd2"/>
              </a:cxn>
            </a:cxnLst>
            <a:rect l="0" t="0" r="r" b="b"/>
            <a:pathLst>
              <a:path w="21444" h="21600" extrusionOk="0">
                <a:moveTo>
                  <a:pt x="21428" y="10401"/>
                </a:moveTo>
                <a:cubicBezTo>
                  <a:pt x="21295" y="8791"/>
                  <a:pt x="20344" y="7501"/>
                  <a:pt x="19174" y="7343"/>
                </a:cubicBezTo>
                <a:cubicBezTo>
                  <a:pt x="18375" y="7236"/>
                  <a:pt x="17644" y="7644"/>
                  <a:pt x="17136" y="8354"/>
                </a:cubicBezTo>
                <a:cubicBezTo>
                  <a:pt x="16546" y="9088"/>
                  <a:pt x="15675" y="8577"/>
                  <a:pt x="15650" y="7684"/>
                </a:cubicBezTo>
                <a:lnTo>
                  <a:pt x="15650" y="4"/>
                </a:lnTo>
                <a:lnTo>
                  <a:pt x="10084" y="4"/>
                </a:lnTo>
                <a:cubicBezTo>
                  <a:pt x="9437" y="40"/>
                  <a:pt x="9067" y="1246"/>
                  <a:pt x="9598" y="2055"/>
                </a:cubicBezTo>
                <a:cubicBezTo>
                  <a:pt x="10058" y="2686"/>
                  <a:pt x="10346" y="3558"/>
                  <a:pt x="10346" y="4522"/>
                </a:cubicBezTo>
                <a:cubicBezTo>
                  <a:pt x="10346" y="6577"/>
                  <a:pt x="9055" y="8212"/>
                  <a:pt x="7534" y="7978"/>
                </a:cubicBezTo>
                <a:cubicBezTo>
                  <a:pt x="6367" y="7795"/>
                  <a:pt x="5430" y="6482"/>
                  <a:pt x="5318" y="4867"/>
                </a:cubicBezTo>
                <a:cubicBezTo>
                  <a:pt x="5240" y="3765"/>
                  <a:pt x="5537" y="2757"/>
                  <a:pt x="6051" y="2051"/>
                </a:cubicBezTo>
                <a:cubicBezTo>
                  <a:pt x="6583" y="1242"/>
                  <a:pt x="6212" y="36"/>
                  <a:pt x="5565" y="0"/>
                </a:cubicBezTo>
                <a:lnTo>
                  <a:pt x="0" y="0"/>
                </a:lnTo>
                <a:lnTo>
                  <a:pt x="0" y="21021"/>
                </a:lnTo>
                <a:cubicBezTo>
                  <a:pt x="0" y="21342"/>
                  <a:pt x="187" y="21600"/>
                  <a:pt x="420" y="21600"/>
                </a:cubicBezTo>
                <a:lnTo>
                  <a:pt x="15652" y="21600"/>
                </a:lnTo>
                <a:lnTo>
                  <a:pt x="15652" y="13920"/>
                </a:lnTo>
                <a:cubicBezTo>
                  <a:pt x="15678" y="13027"/>
                  <a:pt x="16552" y="12516"/>
                  <a:pt x="17139" y="13250"/>
                </a:cubicBezTo>
                <a:cubicBezTo>
                  <a:pt x="17596" y="13884"/>
                  <a:pt x="18228" y="14277"/>
                  <a:pt x="18927" y="14277"/>
                </a:cubicBezTo>
                <a:cubicBezTo>
                  <a:pt x="20413" y="14281"/>
                  <a:pt x="21600" y="12504"/>
                  <a:pt x="21428" y="10401"/>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pic>
        <p:nvPicPr>
          <p:cNvPr id="33" name="Graphic 33" descr="Chat with solid fill">
            <a:extLst>
              <a:ext uri="{FF2B5EF4-FFF2-40B4-BE49-F238E27FC236}">
                <a16:creationId xmlns="" xmlns:a16="http://schemas.microsoft.com/office/drawing/2014/main" id="{2BA230DF-1250-9392-BB3A-441AC7E428D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925346" y="3311482"/>
            <a:ext cx="554292" cy="554292"/>
          </a:xfrm>
          <a:prstGeom prst="rect">
            <a:avLst/>
          </a:prstGeom>
        </p:spPr>
      </p:pic>
      <p:sp>
        <p:nvSpPr>
          <p:cNvPr id="36" name="TextBox 35">
            <a:extLst>
              <a:ext uri="{FF2B5EF4-FFF2-40B4-BE49-F238E27FC236}">
                <a16:creationId xmlns="" xmlns:a16="http://schemas.microsoft.com/office/drawing/2014/main" id="{7447C744-BA24-5541-9863-EBADCED23C9B}"/>
              </a:ext>
            </a:extLst>
          </p:cNvPr>
          <p:cNvSpPr txBox="1"/>
          <p:nvPr/>
        </p:nvSpPr>
        <p:spPr>
          <a:xfrm>
            <a:off x="6243599" y="4871696"/>
            <a:ext cx="2070020" cy="1077218"/>
          </a:xfrm>
          <a:prstGeom prst="rect">
            <a:avLst/>
          </a:prstGeom>
          <a:noFill/>
        </p:spPr>
        <p:txBody>
          <a:bodyPr wrap="square" lIns="0" rIns="0" rtlCol="0" anchor="t">
            <a:spAutoFit/>
          </a:bodyPr>
          <a:lstStyle/>
          <a:p>
            <a:pPr algn="ctr"/>
            <a:r>
              <a:rPr lang="en-US" sz="1600" b="1" dirty="0">
                <a:solidFill>
                  <a:srgbClr val="003399"/>
                </a:solidFill>
              </a:rPr>
              <a:t>RCO 83 Strategies and action </a:t>
            </a:r>
            <a:br>
              <a:rPr lang="en-US" sz="1600" b="1" dirty="0">
                <a:solidFill>
                  <a:srgbClr val="003399"/>
                </a:solidFill>
              </a:rPr>
            </a:br>
            <a:r>
              <a:rPr lang="en-US" sz="1600" b="1" dirty="0">
                <a:solidFill>
                  <a:srgbClr val="003399"/>
                </a:solidFill>
              </a:rPr>
              <a:t>plans jointly developed</a:t>
            </a:r>
            <a:endParaRPr lang="en-US" sz="1600" b="1" noProof="1">
              <a:solidFill>
                <a:srgbClr val="003399"/>
              </a:solidFill>
            </a:endParaRPr>
          </a:p>
        </p:txBody>
      </p:sp>
      <p:grpSp>
        <p:nvGrpSpPr>
          <p:cNvPr id="37" name="Group 36">
            <a:extLst>
              <a:ext uri="{FF2B5EF4-FFF2-40B4-BE49-F238E27FC236}">
                <a16:creationId xmlns="" xmlns:a16="http://schemas.microsoft.com/office/drawing/2014/main" id="{BD6367B0-40F7-DFA4-9A89-BD11F77CE432}"/>
              </a:ext>
            </a:extLst>
          </p:cNvPr>
          <p:cNvGrpSpPr/>
          <p:nvPr/>
        </p:nvGrpSpPr>
        <p:grpSpPr>
          <a:xfrm>
            <a:off x="2598251" y="3482232"/>
            <a:ext cx="2742821" cy="3222608"/>
            <a:chOff x="419100" y="2885545"/>
            <a:chExt cx="1878847" cy="2690578"/>
          </a:xfrm>
        </p:grpSpPr>
        <p:sp>
          <p:nvSpPr>
            <p:cNvPr id="38" name="Shape">
              <a:extLst>
                <a:ext uri="{FF2B5EF4-FFF2-40B4-BE49-F238E27FC236}">
                  <a16:creationId xmlns="" xmlns:a16="http://schemas.microsoft.com/office/drawing/2014/main" id="{A173D3B5-1EE4-DC3F-3733-C04CBCB22404}"/>
                </a:ext>
              </a:extLst>
            </p:cNvPr>
            <p:cNvSpPr/>
            <p:nvPr/>
          </p:nvSpPr>
          <p:spPr>
            <a:xfrm>
              <a:off x="1603434" y="3191545"/>
              <a:ext cx="185301" cy="393267"/>
            </a:xfrm>
            <a:custGeom>
              <a:avLst/>
              <a:gdLst/>
              <a:ahLst/>
              <a:cxnLst>
                <a:cxn ang="0">
                  <a:pos x="wd2" y="hd2"/>
                </a:cxn>
                <a:cxn ang="5400000">
                  <a:pos x="wd2" y="hd2"/>
                </a:cxn>
                <a:cxn ang="10800000">
                  <a:pos x="wd2" y="hd2"/>
                </a:cxn>
                <a:cxn ang="16200000">
                  <a:pos x="wd2" y="hd2"/>
                </a:cxn>
              </a:cxnLst>
              <a:rect l="0" t="0" r="r" b="b"/>
              <a:pathLst>
                <a:path w="21600" h="21600" extrusionOk="0">
                  <a:moveTo>
                    <a:pt x="18363" y="1681"/>
                  </a:moveTo>
                  <a:lnTo>
                    <a:pt x="18429" y="8497"/>
                  </a:lnTo>
                  <a:lnTo>
                    <a:pt x="21600" y="14753"/>
                  </a:lnTo>
                  <a:lnTo>
                    <a:pt x="11031" y="21600"/>
                  </a:lnTo>
                  <a:lnTo>
                    <a:pt x="0" y="2770"/>
                  </a:lnTo>
                  <a:lnTo>
                    <a:pt x="6209" y="0"/>
                  </a:lnTo>
                  <a:close/>
                </a:path>
              </a:pathLst>
            </a:custGeom>
            <a:solidFill>
              <a:srgbClr val="F4F5F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9" name="Shape">
              <a:extLst>
                <a:ext uri="{FF2B5EF4-FFF2-40B4-BE49-F238E27FC236}">
                  <a16:creationId xmlns="" xmlns:a16="http://schemas.microsoft.com/office/drawing/2014/main" id="{2CC9E99E-1CDD-44F1-C608-EC71DA131E40}"/>
                </a:ext>
              </a:extLst>
            </p:cNvPr>
            <p:cNvSpPr/>
            <p:nvPr/>
          </p:nvSpPr>
          <p:spPr>
            <a:xfrm>
              <a:off x="2158769" y="3656212"/>
              <a:ext cx="74234" cy="188332"/>
            </a:xfrm>
            <a:custGeom>
              <a:avLst/>
              <a:gdLst/>
              <a:ahLst/>
              <a:cxnLst>
                <a:cxn ang="0">
                  <a:pos x="wd2" y="hd2"/>
                </a:cxn>
                <a:cxn ang="5400000">
                  <a:pos x="wd2" y="hd2"/>
                </a:cxn>
                <a:cxn ang="10800000">
                  <a:pos x="wd2" y="hd2"/>
                </a:cxn>
                <a:cxn ang="16200000">
                  <a:pos x="wd2" y="hd2"/>
                </a:cxn>
              </a:cxnLst>
              <a:rect l="0" t="0" r="r" b="b"/>
              <a:pathLst>
                <a:path w="21600" h="21176" extrusionOk="0">
                  <a:moveTo>
                    <a:pt x="19456" y="9557"/>
                  </a:moveTo>
                  <a:cubicBezTo>
                    <a:pt x="19456" y="9557"/>
                    <a:pt x="19456" y="18669"/>
                    <a:pt x="17808" y="20134"/>
                  </a:cubicBezTo>
                  <a:cubicBezTo>
                    <a:pt x="16159" y="21600"/>
                    <a:pt x="2638" y="21090"/>
                    <a:pt x="2638" y="21090"/>
                  </a:cubicBezTo>
                  <a:lnTo>
                    <a:pt x="0" y="4906"/>
                  </a:lnTo>
                  <a:lnTo>
                    <a:pt x="3298" y="0"/>
                  </a:lnTo>
                  <a:lnTo>
                    <a:pt x="21600" y="4205"/>
                  </a:lnTo>
                  <a:lnTo>
                    <a:pt x="19456" y="9557"/>
                  </a:lnTo>
                  <a:close/>
                </a:path>
              </a:pathLst>
            </a:custGeom>
            <a:solidFill>
              <a:srgbClr val="F4F5F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Shape">
              <a:extLst>
                <a:ext uri="{FF2B5EF4-FFF2-40B4-BE49-F238E27FC236}">
                  <a16:creationId xmlns="" xmlns:a16="http://schemas.microsoft.com/office/drawing/2014/main" id="{9301BD03-D016-E305-29D9-776F7FB1A9CD}"/>
                </a:ext>
              </a:extLst>
            </p:cNvPr>
            <p:cNvSpPr/>
            <p:nvPr/>
          </p:nvSpPr>
          <p:spPr>
            <a:xfrm>
              <a:off x="1745102" y="3344546"/>
              <a:ext cx="80476" cy="941966"/>
            </a:xfrm>
            <a:custGeom>
              <a:avLst/>
              <a:gdLst/>
              <a:ahLst/>
              <a:cxnLst>
                <a:cxn ang="0">
                  <a:pos x="wd2" y="hd2"/>
                </a:cxn>
                <a:cxn ang="5400000">
                  <a:pos x="wd2" y="hd2"/>
                </a:cxn>
                <a:cxn ang="10800000">
                  <a:pos x="wd2" y="hd2"/>
                </a:cxn>
                <a:cxn ang="16200000">
                  <a:pos x="wd2" y="hd2"/>
                </a:cxn>
              </a:cxnLst>
              <a:rect l="0" t="0" r="r" b="b"/>
              <a:pathLst>
                <a:path w="21451" h="21423" extrusionOk="0">
                  <a:moveTo>
                    <a:pt x="3474" y="0"/>
                  </a:moveTo>
                  <a:cubicBezTo>
                    <a:pt x="3474" y="0"/>
                    <a:pt x="6797" y="193"/>
                    <a:pt x="9214" y="451"/>
                  </a:cubicBezTo>
                  <a:cubicBezTo>
                    <a:pt x="11631" y="709"/>
                    <a:pt x="9214" y="1431"/>
                    <a:pt x="9214" y="1431"/>
                  </a:cubicBezTo>
                  <a:cubicBezTo>
                    <a:pt x="9214" y="1431"/>
                    <a:pt x="16615" y="2011"/>
                    <a:pt x="17975" y="2848"/>
                  </a:cubicBezTo>
                  <a:cubicBezTo>
                    <a:pt x="19334" y="3686"/>
                    <a:pt x="21298" y="21239"/>
                    <a:pt x="21449" y="21420"/>
                  </a:cubicBezTo>
                  <a:cubicBezTo>
                    <a:pt x="21600" y="21600"/>
                    <a:pt x="14652" y="15169"/>
                    <a:pt x="10875" y="12024"/>
                  </a:cubicBezTo>
                  <a:cubicBezTo>
                    <a:pt x="7099" y="8867"/>
                    <a:pt x="1813" y="1907"/>
                    <a:pt x="3323" y="1456"/>
                  </a:cubicBezTo>
                  <a:cubicBezTo>
                    <a:pt x="3323" y="1456"/>
                    <a:pt x="0" y="928"/>
                    <a:pt x="0" y="735"/>
                  </a:cubicBezTo>
                  <a:cubicBezTo>
                    <a:pt x="0" y="541"/>
                    <a:pt x="3474" y="0"/>
                    <a:pt x="3474" y="0"/>
                  </a:cubicBezTo>
                  <a:close/>
                </a:path>
              </a:pathLst>
            </a:custGeom>
            <a:solidFill>
              <a:srgbClr val="2AB9E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Line">
              <a:extLst>
                <a:ext uri="{FF2B5EF4-FFF2-40B4-BE49-F238E27FC236}">
                  <a16:creationId xmlns="" xmlns:a16="http://schemas.microsoft.com/office/drawing/2014/main" id="{F47F931B-E4FC-DDE6-2DD2-69FEF7E7B219}"/>
                </a:ext>
              </a:extLst>
            </p:cNvPr>
            <p:cNvSpPr/>
            <p:nvPr/>
          </p:nvSpPr>
          <p:spPr>
            <a:xfrm>
              <a:off x="419100" y="3225545"/>
              <a:ext cx="1775523" cy="2350578"/>
            </a:xfrm>
            <a:custGeom>
              <a:avLst/>
              <a:gdLst/>
              <a:ahLst/>
              <a:cxnLst>
                <a:cxn ang="0">
                  <a:pos x="wd2" y="hd2"/>
                </a:cxn>
                <a:cxn ang="5400000">
                  <a:pos x="wd2" y="hd2"/>
                </a:cxn>
                <a:cxn ang="10800000">
                  <a:pos x="wd2" y="hd2"/>
                </a:cxn>
                <a:cxn ang="16200000">
                  <a:pos x="wd2" y="hd2"/>
                </a:cxn>
              </a:cxnLst>
              <a:rect l="0" t="0" r="r" b="b"/>
              <a:pathLst>
                <a:path w="21533" h="21543" extrusionOk="0">
                  <a:moveTo>
                    <a:pt x="16006" y="1618"/>
                  </a:moveTo>
                  <a:cubicBezTo>
                    <a:pt x="15937" y="1426"/>
                    <a:pt x="15772" y="1265"/>
                    <a:pt x="15717" y="1067"/>
                  </a:cubicBezTo>
                  <a:cubicBezTo>
                    <a:pt x="15580" y="730"/>
                    <a:pt x="15243" y="506"/>
                    <a:pt x="14913" y="283"/>
                  </a:cubicBezTo>
                  <a:cubicBezTo>
                    <a:pt x="14865" y="252"/>
                    <a:pt x="14790" y="236"/>
                    <a:pt x="14769" y="179"/>
                  </a:cubicBezTo>
                  <a:cubicBezTo>
                    <a:pt x="14645" y="132"/>
                    <a:pt x="14522" y="96"/>
                    <a:pt x="14405" y="44"/>
                  </a:cubicBezTo>
                  <a:cubicBezTo>
                    <a:pt x="14281" y="-13"/>
                    <a:pt x="14171" y="-13"/>
                    <a:pt x="14054" y="34"/>
                  </a:cubicBezTo>
                  <a:cubicBezTo>
                    <a:pt x="13931" y="210"/>
                    <a:pt x="13772" y="325"/>
                    <a:pt x="13504" y="397"/>
                  </a:cubicBezTo>
                  <a:cubicBezTo>
                    <a:pt x="13181" y="486"/>
                    <a:pt x="12865" y="636"/>
                    <a:pt x="12597" y="802"/>
                  </a:cubicBezTo>
                  <a:cubicBezTo>
                    <a:pt x="12247" y="1015"/>
                    <a:pt x="11924" y="1249"/>
                    <a:pt x="11704" y="1561"/>
                  </a:cubicBezTo>
                  <a:cubicBezTo>
                    <a:pt x="11498" y="1857"/>
                    <a:pt x="11237" y="2132"/>
                    <a:pt x="11072" y="2449"/>
                  </a:cubicBezTo>
                  <a:cubicBezTo>
                    <a:pt x="10941" y="2708"/>
                    <a:pt x="10865" y="2979"/>
                    <a:pt x="10804" y="3254"/>
                  </a:cubicBezTo>
                  <a:cubicBezTo>
                    <a:pt x="10769" y="3410"/>
                    <a:pt x="10673" y="3555"/>
                    <a:pt x="10618" y="3711"/>
                  </a:cubicBezTo>
                  <a:cubicBezTo>
                    <a:pt x="10529" y="3960"/>
                    <a:pt x="10391" y="4194"/>
                    <a:pt x="10233" y="4417"/>
                  </a:cubicBezTo>
                  <a:cubicBezTo>
                    <a:pt x="10096" y="4609"/>
                    <a:pt x="10013" y="4817"/>
                    <a:pt x="9855" y="5004"/>
                  </a:cubicBezTo>
                  <a:cubicBezTo>
                    <a:pt x="9807" y="5066"/>
                    <a:pt x="9766" y="5129"/>
                    <a:pt x="9745" y="5201"/>
                  </a:cubicBezTo>
                  <a:cubicBezTo>
                    <a:pt x="9704" y="5316"/>
                    <a:pt x="9649" y="5430"/>
                    <a:pt x="9512" y="5503"/>
                  </a:cubicBezTo>
                  <a:cubicBezTo>
                    <a:pt x="9463" y="5529"/>
                    <a:pt x="9429" y="5565"/>
                    <a:pt x="9402" y="5601"/>
                  </a:cubicBezTo>
                  <a:cubicBezTo>
                    <a:pt x="9079" y="6069"/>
                    <a:pt x="8570" y="6437"/>
                    <a:pt x="8158" y="6853"/>
                  </a:cubicBezTo>
                  <a:cubicBezTo>
                    <a:pt x="7780" y="7237"/>
                    <a:pt x="7422" y="7632"/>
                    <a:pt x="7058" y="8027"/>
                  </a:cubicBezTo>
                  <a:cubicBezTo>
                    <a:pt x="6859" y="8240"/>
                    <a:pt x="6673" y="8453"/>
                    <a:pt x="6529" y="8686"/>
                  </a:cubicBezTo>
                  <a:cubicBezTo>
                    <a:pt x="6474" y="8769"/>
                    <a:pt x="6467" y="8826"/>
                    <a:pt x="6577" y="8878"/>
                  </a:cubicBezTo>
                  <a:cubicBezTo>
                    <a:pt x="6852" y="9003"/>
                    <a:pt x="6914" y="9164"/>
                    <a:pt x="6879" y="9413"/>
                  </a:cubicBezTo>
                  <a:cubicBezTo>
                    <a:pt x="6804" y="9953"/>
                    <a:pt x="6996" y="10468"/>
                    <a:pt x="7319" y="10951"/>
                  </a:cubicBezTo>
                  <a:cubicBezTo>
                    <a:pt x="7415" y="11096"/>
                    <a:pt x="7512" y="11241"/>
                    <a:pt x="7629" y="11377"/>
                  </a:cubicBezTo>
                  <a:cubicBezTo>
                    <a:pt x="7704" y="11470"/>
                    <a:pt x="7704" y="11595"/>
                    <a:pt x="7704" y="11704"/>
                  </a:cubicBezTo>
                  <a:cubicBezTo>
                    <a:pt x="7725" y="12275"/>
                    <a:pt x="7725" y="12851"/>
                    <a:pt x="7787" y="13423"/>
                  </a:cubicBezTo>
                  <a:cubicBezTo>
                    <a:pt x="7828" y="13766"/>
                    <a:pt x="7897" y="14108"/>
                    <a:pt x="7862" y="14451"/>
                  </a:cubicBezTo>
                  <a:cubicBezTo>
                    <a:pt x="7855" y="14560"/>
                    <a:pt x="7855" y="14659"/>
                    <a:pt x="7697" y="14732"/>
                  </a:cubicBezTo>
                  <a:cubicBezTo>
                    <a:pt x="7594" y="14778"/>
                    <a:pt x="7512" y="14872"/>
                    <a:pt x="7457" y="14939"/>
                  </a:cubicBezTo>
                  <a:cubicBezTo>
                    <a:pt x="7326" y="15095"/>
                    <a:pt x="7120" y="15121"/>
                    <a:pt x="6941" y="15168"/>
                  </a:cubicBezTo>
                  <a:cubicBezTo>
                    <a:pt x="6694" y="15235"/>
                    <a:pt x="6488" y="15344"/>
                    <a:pt x="6268" y="15443"/>
                  </a:cubicBezTo>
                  <a:cubicBezTo>
                    <a:pt x="5361" y="15864"/>
                    <a:pt x="4584" y="16404"/>
                    <a:pt x="3807" y="16939"/>
                  </a:cubicBezTo>
                  <a:cubicBezTo>
                    <a:pt x="3622" y="17069"/>
                    <a:pt x="3409" y="17173"/>
                    <a:pt x="3216" y="17297"/>
                  </a:cubicBezTo>
                  <a:cubicBezTo>
                    <a:pt x="3120" y="17359"/>
                    <a:pt x="3010" y="17417"/>
                    <a:pt x="2935" y="17489"/>
                  </a:cubicBezTo>
                  <a:cubicBezTo>
                    <a:pt x="2667" y="17775"/>
                    <a:pt x="2241" y="17941"/>
                    <a:pt x="1979" y="18211"/>
                  </a:cubicBezTo>
                  <a:cubicBezTo>
                    <a:pt x="1753" y="18450"/>
                    <a:pt x="1436" y="18590"/>
                    <a:pt x="1168" y="18777"/>
                  </a:cubicBezTo>
                  <a:cubicBezTo>
                    <a:pt x="1065" y="18850"/>
                    <a:pt x="983" y="18954"/>
                    <a:pt x="804" y="18928"/>
                  </a:cubicBezTo>
                  <a:cubicBezTo>
                    <a:pt x="784" y="18923"/>
                    <a:pt x="749" y="18949"/>
                    <a:pt x="729" y="18969"/>
                  </a:cubicBezTo>
                  <a:cubicBezTo>
                    <a:pt x="550" y="19167"/>
                    <a:pt x="323" y="19338"/>
                    <a:pt x="227" y="19572"/>
                  </a:cubicBezTo>
                  <a:cubicBezTo>
                    <a:pt x="206" y="19624"/>
                    <a:pt x="172" y="19686"/>
                    <a:pt x="179" y="19738"/>
                  </a:cubicBezTo>
                  <a:cubicBezTo>
                    <a:pt x="193" y="19863"/>
                    <a:pt x="144" y="19977"/>
                    <a:pt x="62" y="20076"/>
                  </a:cubicBezTo>
                  <a:cubicBezTo>
                    <a:pt x="-48" y="20206"/>
                    <a:pt x="-7" y="20309"/>
                    <a:pt x="151" y="20398"/>
                  </a:cubicBezTo>
                  <a:cubicBezTo>
                    <a:pt x="454" y="20564"/>
                    <a:pt x="811" y="20637"/>
                    <a:pt x="1155" y="20720"/>
                  </a:cubicBezTo>
                  <a:cubicBezTo>
                    <a:pt x="1217" y="20735"/>
                    <a:pt x="1278" y="20741"/>
                    <a:pt x="1333" y="20761"/>
                  </a:cubicBezTo>
                  <a:cubicBezTo>
                    <a:pt x="1505" y="20824"/>
                    <a:pt x="1636" y="20808"/>
                    <a:pt x="1704" y="20657"/>
                  </a:cubicBezTo>
                  <a:cubicBezTo>
                    <a:pt x="1739" y="20580"/>
                    <a:pt x="1801" y="20569"/>
                    <a:pt x="1890" y="20611"/>
                  </a:cubicBezTo>
                  <a:cubicBezTo>
                    <a:pt x="2055" y="20678"/>
                    <a:pt x="2234" y="20730"/>
                    <a:pt x="2385" y="20818"/>
                  </a:cubicBezTo>
                  <a:cubicBezTo>
                    <a:pt x="2419" y="20829"/>
                    <a:pt x="2454" y="20834"/>
                    <a:pt x="2488" y="20850"/>
                  </a:cubicBezTo>
                  <a:cubicBezTo>
                    <a:pt x="2777" y="20995"/>
                    <a:pt x="3058" y="21146"/>
                    <a:pt x="3354" y="21286"/>
                  </a:cubicBezTo>
                  <a:cubicBezTo>
                    <a:pt x="3601" y="21405"/>
                    <a:pt x="3897" y="21426"/>
                    <a:pt x="4165" y="21436"/>
                  </a:cubicBezTo>
                  <a:cubicBezTo>
                    <a:pt x="4515" y="21447"/>
                    <a:pt x="4845" y="21338"/>
                    <a:pt x="5154" y="21218"/>
                  </a:cubicBezTo>
                  <a:cubicBezTo>
                    <a:pt x="5313" y="21156"/>
                    <a:pt x="5471" y="21088"/>
                    <a:pt x="5629" y="21021"/>
                  </a:cubicBezTo>
                  <a:cubicBezTo>
                    <a:pt x="5759" y="20927"/>
                    <a:pt x="5917" y="20855"/>
                    <a:pt x="5849" y="20678"/>
                  </a:cubicBezTo>
                  <a:cubicBezTo>
                    <a:pt x="5780" y="20491"/>
                    <a:pt x="5697" y="20439"/>
                    <a:pt x="5443" y="20491"/>
                  </a:cubicBezTo>
                  <a:cubicBezTo>
                    <a:pt x="5148" y="20548"/>
                    <a:pt x="4859" y="20611"/>
                    <a:pt x="4550" y="20600"/>
                  </a:cubicBezTo>
                  <a:cubicBezTo>
                    <a:pt x="4316" y="20595"/>
                    <a:pt x="4130" y="20554"/>
                    <a:pt x="3993" y="20387"/>
                  </a:cubicBezTo>
                  <a:cubicBezTo>
                    <a:pt x="3890" y="20263"/>
                    <a:pt x="3780" y="20143"/>
                    <a:pt x="3649" y="20029"/>
                  </a:cubicBezTo>
                  <a:cubicBezTo>
                    <a:pt x="3416" y="19842"/>
                    <a:pt x="3505" y="19593"/>
                    <a:pt x="3849" y="19437"/>
                  </a:cubicBezTo>
                  <a:cubicBezTo>
                    <a:pt x="3959" y="19390"/>
                    <a:pt x="4034" y="19328"/>
                    <a:pt x="4117" y="19260"/>
                  </a:cubicBezTo>
                  <a:cubicBezTo>
                    <a:pt x="4151" y="19229"/>
                    <a:pt x="4192" y="19193"/>
                    <a:pt x="4240" y="19172"/>
                  </a:cubicBezTo>
                  <a:cubicBezTo>
                    <a:pt x="5209" y="18736"/>
                    <a:pt x="6048" y="18164"/>
                    <a:pt x="6886" y="17604"/>
                  </a:cubicBezTo>
                  <a:cubicBezTo>
                    <a:pt x="7237" y="17370"/>
                    <a:pt x="7635" y="17183"/>
                    <a:pt x="8041" y="17001"/>
                  </a:cubicBezTo>
                  <a:cubicBezTo>
                    <a:pt x="8680" y="16715"/>
                    <a:pt x="9312" y="16430"/>
                    <a:pt x="9944" y="16144"/>
                  </a:cubicBezTo>
                  <a:cubicBezTo>
                    <a:pt x="10295" y="15988"/>
                    <a:pt x="10426" y="15698"/>
                    <a:pt x="10590" y="15438"/>
                  </a:cubicBezTo>
                  <a:cubicBezTo>
                    <a:pt x="10817" y="15074"/>
                    <a:pt x="10879" y="14669"/>
                    <a:pt x="10968" y="14280"/>
                  </a:cubicBezTo>
                  <a:cubicBezTo>
                    <a:pt x="11044" y="13973"/>
                    <a:pt x="11092" y="13662"/>
                    <a:pt x="11161" y="13334"/>
                  </a:cubicBezTo>
                  <a:cubicBezTo>
                    <a:pt x="11319" y="13397"/>
                    <a:pt x="11456" y="13449"/>
                    <a:pt x="11587" y="13516"/>
                  </a:cubicBezTo>
                  <a:cubicBezTo>
                    <a:pt x="12144" y="13781"/>
                    <a:pt x="12687" y="14056"/>
                    <a:pt x="13202" y="14368"/>
                  </a:cubicBezTo>
                  <a:cubicBezTo>
                    <a:pt x="13339" y="14451"/>
                    <a:pt x="13291" y="14545"/>
                    <a:pt x="13271" y="14638"/>
                  </a:cubicBezTo>
                  <a:cubicBezTo>
                    <a:pt x="13188" y="15002"/>
                    <a:pt x="12941" y="15329"/>
                    <a:pt x="12797" y="15677"/>
                  </a:cubicBezTo>
                  <a:cubicBezTo>
                    <a:pt x="12652" y="16035"/>
                    <a:pt x="12494" y="16383"/>
                    <a:pt x="12432" y="16757"/>
                  </a:cubicBezTo>
                  <a:cubicBezTo>
                    <a:pt x="12370" y="17121"/>
                    <a:pt x="12206" y="17469"/>
                    <a:pt x="12034" y="17816"/>
                  </a:cubicBezTo>
                  <a:cubicBezTo>
                    <a:pt x="11944" y="17993"/>
                    <a:pt x="11855" y="18170"/>
                    <a:pt x="11821" y="18362"/>
                  </a:cubicBezTo>
                  <a:cubicBezTo>
                    <a:pt x="11786" y="18554"/>
                    <a:pt x="11628" y="18725"/>
                    <a:pt x="11580" y="18918"/>
                  </a:cubicBezTo>
                  <a:cubicBezTo>
                    <a:pt x="11518" y="19130"/>
                    <a:pt x="11408" y="19333"/>
                    <a:pt x="11388" y="19556"/>
                  </a:cubicBezTo>
                  <a:cubicBezTo>
                    <a:pt x="11381" y="19655"/>
                    <a:pt x="11340" y="19769"/>
                    <a:pt x="11168" y="19795"/>
                  </a:cubicBezTo>
                  <a:cubicBezTo>
                    <a:pt x="11120" y="19800"/>
                    <a:pt x="11092" y="19826"/>
                    <a:pt x="11078" y="19863"/>
                  </a:cubicBezTo>
                  <a:cubicBezTo>
                    <a:pt x="10996" y="20143"/>
                    <a:pt x="10810" y="20413"/>
                    <a:pt x="10859" y="20714"/>
                  </a:cubicBezTo>
                  <a:cubicBezTo>
                    <a:pt x="10865" y="20766"/>
                    <a:pt x="10879" y="20818"/>
                    <a:pt x="10893" y="20870"/>
                  </a:cubicBezTo>
                  <a:cubicBezTo>
                    <a:pt x="10996" y="20933"/>
                    <a:pt x="10927" y="21021"/>
                    <a:pt x="10941" y="21094"/>
                  </a:cubicBezTo>
                  <a:cubicBezTo>
                    <a:pt x="10955" y="21156"/>
                    <a:pt x="10955" y="21213"/>
                    <a:pt x="11017" y="21265"/>
                  </a:cubicBezTo>
                  <a:cubicBezTo>
                    <a:pt x="11154" y="21374"/>
                    <a:pt x="11312" y="21457"/>
                    <a:pt x="11525" y="21468"/>
                  </a:cubicBezTo>
                  <a:cubicBezTo>
                    <a:pt x="11793" y="21478"/>
                    <a:pt x="12068" y="21483"/>
                    <a:pt x="12336" y="21494"/>
                  </a:cubicBezTo>
                  <a:cubicBezTo>
                    <a:pt x="12425" y="21499"/>
                    <a:pt x="12494" y="21478"/>
                    <a:pt x="12542" y="21416"/>
                  </a:cubicBezTo>
                  <a:cubicBezTo>
                    <a:pt x="12618" y="21327"/>
                    <a:pt x="12714" y="21296"/>
                    <a:pt x="12845" y="21338"/>
                  </a:cubicBezTo>
                  <a:cubicBezTo>
                    <a:pt x="12934" y="21364"/>
                    <a:pt x="13044" y="21369"/>
                    <a:pt x="13133" y="21395"/>
                  </a:cubicBezTo>
                  <a:cubicBezTo>
                    <a:pt x="13841" y="21587"/>
                    <a:pt x="14556" y="21571"/>
                    <a:pt x="15277" y="21468"/>
                  </a:cubicBezTo>
                  <a:cubicBezTo>
                    <a:pt x="15717" y="21405"/>
                    <a:pt x="16143" y="21327"/>
                    <a:pt x="16563" y="21213"/>
                  </a:cubicBezTo>
                  <a:cubicBezTo>
                    <a:pt x="16721" y="21156"/>
                    <a:pt x="16886" y="21109"/>
                    <a:pt x="17030" y="21026"/>
                  </a:cubicBezTo>
                  <a:cubicBezTo>
                    <a:pt x="17202" y="20927"/>
                    <a:pt x="17236" y="20798"/>
                    <a:pt x="17140" y="20605"/>
                  </a:cubicBezTo>
                  <a:cubicBezTo>
                    <a:pt x="17064" y="20465"/>
                    <a:pt x="16899" y="20496"/>
                    <a:pt x="16762" y="20512"/>
                  </a:cubicBezTo>
                  <a:cubicBezTo>
                    <a:pt x="16460" y="20553"/>
                    <a:pt x="16157" y="20595"/>
                    <a:pt x="15862" y="20522"/>
                  </a:cubicBezTo>
                  <a:cubicBezTo>
                    <a:pt x="15332" y="20387"/>
                    <a:pt x="14817" y="20221"/>
                    <a:pt x="14357" y="19967"/>
                  </a:cubicBezTo>
                  <a:cubicBezTo>
                    <a:pt x="14240" y="19899"/>
                    <a:pt x="14082" y="19863"/>
                    <a:pt x="14075" y="19722"/>
                  </a:cubicBezTo>
                  <a:cubicBezTo>
                    <a:pt x="14075" y="19691"/>
                    <a:pt x="14054" y="19655"/>
                    <a:pt x="14082" y="19624"/>
                  </a:cubicBezTo>
                  <a:cubicBezTo>
                    <a:pt x="14425" y="19234"/>
                    <a:pt x="14494" y="18767"/>
                    <a:pt x="14700" y="18341"/>
                  </a:cubicBezTo>
                  <a:cubicBezTo>
                    <a:pt x="15222" y="17282"/>
                    <a:pt x="15600" y="16186"/>
                    <a:pt x="16219" y="15147"/>
                  </a:cubicBezTo>
                  <a:cubicBezTo>
                    <a:pt x="16377" y="14882"/>
                    <a:pt x="16569" y="14628"/>
                    <a:pt x="16631" y="14337"/>
                  </a:cubicBezTo>
                  <a:cubicBezTo>
                    <a:pt x="16666" y="14160"/>
                    <a:pt x="16618" y="13994"/>
                    <a:pt x="16542" y="13833"/>
                  </a:cubicBezTo>
                  <a:cubicBezTo>
                    <a:pt x="16329" y="13397"/>
                    <a:pt x="16020" y="12997"/>
                    <a:pt x="15642" y="12628"/>
                  </a:cubicBezTo>
                  <a:cubicBezTo>
                    <a:pt x="15092" y="12083"/>
                    <a:pt x="14535" y="11537"/>
                    <a:pt x="13958" y="11013"/>
                  </a:cubicBezTo>
                  <a:cubicBezTo>
                    <a:pt x="13944" y="10997"/>
                    <a:pt x="13930" y="10982"/>
                    <a:pt x="13910" y="10971"/>
                  </a:cubicBezTo>
                  <a:cubicBezTo>
                    <a:pt x="13738" y="10883"/>
                    <a:pt x="13766" y="10821"/>
                    <a:pt x="13889" y="10691"/>
                  </a:cubicBezTo>
                  <a:cubicBezTo>
                    <a:pt x="14116" y="10457"/>
                    <a:pt x="14247" y="10177"/>
                    <a:pt x="14363" y="9901"/>
                  </a:cubicBezTo>
                  <a:cubicBezTo>
                    <a:pt x="14480" y="9611"/>
                    <a:pt x="14673" y="9340"/>
                    <a:pt x="14762" y="9039"/>
                  </a:cubicBezTo>
                  <a:cubicBezTo>
                    <a:pt x="14790" y="8951"/>
                    <a:pt x="14838" y="8863"/>
                    <a:pt x="14948" y="8795"/>
                  </a:cubicBezTo>
                  <a:cubicBezTo>
                    <a:pt x="15030" y="8743"/>
                    <a:pt x="15099" y="8660"/>
                    <a:pt x="15030" y="8567"/>
                  </a:cubicBezTo>
                  <a:cubicBezTo>
                    <a:pt x="14996" y="8515"/>
                    <a:pt x="15030" y="8473"/>
                    <a:pt x="15051" y="8432"/>
                  </a:cubicBezTo>
                  <a:cubicBezTo>
                    <a:pt x="15243" y="8016"/>
                    <a:pt x="15422" y="7601"/>
                    <a:pt x="15573" y="7175"/>
                  </a:cubicBezTo>
                  <a:cubicBezTo>
                    <a:pt x="15600" y="7097"/>
                    <a:pt x="15649" y="7029"/>
                    <a:pt x="15717" y="6962"/>
                  </a:cubicBezTo>
                  <a:cubicBezTo>
                    <a:pt x="15786" y="6899"/>
                    <a:pt x="15827" y="6827"/>
                    <a:pt x="15807" y="6718"/>
                  </a:cubicBezTo>
                  <a:cubicBezTo>
                    <a:pt x="15779" y="6598"/>
                    <a:pt x="15875" y="6468"/>
                    <a:pt x="15958" y="6354"/>
                  </a:cubicBezTo>
                  <a:cubicBezTo>
                    <a:pt x="15985" y="6318"/>
                    <a:pt x="16020" y="6318"/>
                    <a:pt x="16061" y="6349"/>
                  </a:cubicBezTo>
                  <a:cubicBezTo>
                    <a:pt x="16384" y="6593"/>
                    <a:pt x="16796" y="6666"/>
                    <a:pt x="17236" y="6671"/>
                  </a:cubicBezTo>
                  <a:lnTo>
                    <a:pt x="17380" y="6666"/>
                  </a:lnTo>
                  <a:cubicBezTo>
                    <a:pt x="17539" y="6603"/>
                    <a:pt x="17717" y="6598"/>
                    <a:pt x="17889" y="6577"/>
                  </a:cubicBezTo>
                  <a:cubicBezTo>
                    <a:pt x="18885" y="6442"/>
                    <a:pt x="19889" y="6344"/>
                    <a:pt x="20878" y="6188"/>
                  </a:cubicBezTo>
                  <a:cubicBezTo>
                    <a:pt x="21023" y="6167"/>
                    <a:pt x="21057" y="6126"/>
                    <a:pt x="21023" y="6032"/>
                  </a:cubicBezTo>
                  <a:cubicBezTo>
                    <a:pt x="20975" y="5907"/>
                    <a:pt x="21037" y="5871"/>
                    <a:pt x="21202" y="5897"/>
                  </a:cubicBezTo>
                  <a:cubicBezTo>
                    <a:pt x="21463" y="5933"/>
                    <a:pt x="21449" y="5923"/>
                    <a:pt x="21490" y="5721"/>
                  </a:cubicBezTo>
                  <a:cubicBezTo>
                    <a:pt x="21552" y="5414"/>
                    <a:pt x="21531" y="5108"/>
                    <a:pt x="21525" y="4806"/>
                  </a:cubicBezTo>
                  <a:cubicBezTo>
                    <a:pt x="21518" y="4640"/>
                    <a:pt x="21456" y="4458"/>
                    <a:pt x="21263" y="4334"/>
                  </a:cubicBezTo>
                  <a:cubicBezTo>
                    <a:pt x="21153" y="4287"/>
                    <a:pt x="21037" y="4297"/>
                    <a:pt x="20920" y="4297"/>
                  </a:cubicBezTo>
                  <a:cubicBezTo>
                    <a:pt x="20624" y="4282"/>
                    <a:pt x="20329" y="4282"/>
                    <a:pt x="20040" y="4240"/>
                  </a:cubicBezTo>
                  <a:cubicBezTo>
                    <a:pt x="19985" y="4235"/>
                    <a:pt x="19923" y="4220"/>
                    <a:pt x="19875" y="4230"/>
                  </a:cubicBezTo>
                  <a:cubicBezTo>
                    <a:pt x="19518" y="4318"/>
                    <a:pt x="19181" y="4235"/>
                    <a:pt x="18837" y="4162"/>
                  </a:cubicBezTo>
                  <a:cubicBezTo>
                    <a:pt x="18528" y="4095"/>
                    <a:pt x="18226" y="4001"/>
                    <a:pt x="17916" y="3960"/>
                  </a:cubicBezTo>
                  <a:cubicBezTo>
                    <a:pt x="17600" y="3918"/>
                    <a:pt x="17422" y="3742"/>
                    <a:pt x="17195" y="3612"/>
                  </a:cubicBezTo>
                  <a:cubicBezTo>
                    <a:pt x="17167" y="3596"/>
                    <a:pt x="17147" y="3565"/>
                    <a:pt x="17140" y="3539"/>
                  </a:cubicBezTo>
                </a:path>
              </a:pathLst>
            </a:custGeom>
            <a:solidFill>
              <a:srgbClr val="060708"/>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2" name="Shape">
              <a:extLst>
                <a:ext uri="{FF2B5EF4-FFF2-40B4-BE49-F238E27FC236}">
                  <a16:creationId xmlns="" xmlns:a16="http://schemas.microsoft.com/office/drawing/2014/main" id="{4FF73096-F967-9EB5-B741-8BAE822997FB}"/>
                </a:ext>
              </a:extLst>
            </p:cNvPr>
            <p:cNvSpPr/>
            <p:nvPr/>
          </p:nvSpPr>
          <p:spPr>
            <a:xfrm>
              <a:off x="1580768" y="2942211"/>
              <a:ext cx="360225" cy="405841"/>
            </a:xfrm>
            <a:custGeom>
              <a:avLst/>
              <a:gdLst/>
              <a:ahLst/>
              <a:cxnLst>
                <a:cxn ang="0">
                  <a:pos x="wd2" y="hd2"/>
                </a:cxn>
                <a:cxn ang="5400000">
                  <a:pos x="wd2" y="hd2"/>
                </a:cxn>
                <a:cxn ang="10800000">
                  <a:pos x="wd2" y="hd2"/>
                </a:cxn>
                <a:cxn ang="16200000">
                  <a:pos x="wd2" y="hd2"/>
                </a:cxn>
              </a:cxnLst>
              <a:rect l="0" t="0" r="r" b="b"/>
              <a:pathLst>
                <a:path w="21388" h="21426" extrusionOk="0">
                  <a:moveTo>
                    <a:pt x="19749" y="7066"/>
                  </a:moveTo>
                  <a:cubicBezTo>
                    <a:pt x="20018" y="6617"/>
                    <a:pt x="19884" y="6168"/>
                    <a:pt x="19817" y="5720"/>
                  </a:cubicBezTo>
                  <a:cubicBezTo>
                    <a:pt x="19615" y="4463"/>
                    <a:pt x="19346" y="3236"/>
                    <a:pt x="18975" y="2010"/>
                  </a:cubicBezTo>
                  <a:cubicBezTo>
                    <a:pt x="17932" y="1471"/>
                    <a:pt x="16890" y="963"/>
                    <a:pt x="15846" y="424"/>
                  </a:cubicBezTo>
                  <a:cubicBezTo>
                    <a:pt x="14904" y="-54"/>
                    <a:pt x="13761" y="-174"/>
                    <a:pt x="12919" y="305"/>
                  </a:cubicBezTo>
                  <a:cubicBezTo>
                    <a:pt x="12045" y="813"/>
                    <a:pt x="12280" y="1830"/>
                    <a:pt x="12549" y="2668"/>
                  </a:cubicBezTo>
                  <a:cubicBezTo>
                    <a:pt x="12583" y="2818"/>
                    <a:pt x="12650" y="2997"/>
                    <a:pt x="12751" y="3147"/>
                  </a:cubicBezTo>
                  <a:cubicBezTo>
                    <a:pt x="13222" y="4074"/>
                    <a:pt x="13626" y="4942"/>
                    <a:pt x="12415" y="5750"/>
                  </a:cubicBezTo>
                  <a:cubicBezTo>
                    <a:pt x="12146" y="5929"/>
                    <a:pt x="11977" y="6408"/>
                    <a:pt x="12011" y="6737"/>
                  </a:cubicBezTo>
                  <a:cubicBezTo>
                    <a:pt x="12045" y="7515"/>
                    <a:pt x="11304" y="7754"/>
                    <a:pt x="10867" y="8173"/>
                  </a:cubicBezTo>
                  <a:cubicBezTo>
                    <a:pt x="10564" y="8472"/>
                    <a:pt x="10161" y="8532"/>
                    <a:pt x="9858" y="8023"/>
                  </a:cubicBezTo>
                  <a:cubicBezTo>
                    <a:pt x="9521" y="7425"/>
                    <a:pt x="8882" y="7066"/>
                    <a:pt x="8277" y="6677"/>
                  </a:cubicBezTo>
                  <a:cubicBezTo>
                    <a:pt x="7536" y="6198"/>
                    <a:pt x="5854" y="6318"/>
                    <a:pt x="5282" y="6946"/>
                  </a:cubicBezTo>
                  <a:cubicBezTo>
                    <a:pt x="4609" y="7634"/>
                    <a:pt x="4105" y="8412"/>
                    <a:pt x="3970" y="9369"/>
                  </a:cubicBezTo>
                  <a:cubicBezTo>
                    <a:pt x="3768" y="10656"/>
                    <a:pt x="4206" y="12182"/>
                    <a:pt x="2322" y="12780"/>
                  </a:cubicBezTo>
                  <a:cubicBezTo>
                    <a:pt x="2288" y="12780"/>
                    <a:pt x="2254" y="12900"/>
                    <a:pt x="2288" y="12930"/>
                  </a:cubicBezTo>
                  <a:cubicBezTo>
                    <a:pt x="2624" y="13647"/>
                    <a:pt x="2019" y="13707"/>
                    <a:pt x="1514" y="13917"/>
                  </a:cubicBezTo>
                  <a:cubicBezTo>
                    <a:pt x="976" y="14156"/>
                    <a:pt x="404" y="14365"/>
                    <a:pt x="0" y="14814"/>
                  </a:cubicBezTo>
                  <a:cubicBezTo>
                    <a:pt x="34" y="14934"/>
                    <a:pt x="34" y="15024"/>
                    <a:pt x="67" y="15143"/>
                  </a:cubicBezTo>
                  <a:cubicBezTo>
                    <a:pt x="639" y="14844"/>
                    <a:pt x="1211" y="14874"/>
                    <a:pt x="1783" y="15203"/>
                  </a:cubicBezTo>
                  <a:cubicBezTo>
                    <a:pt x="2355" y="15502"/>
                    <a:pt x="2961" y="15712"/>
                    <a:pt x="3566" y="15981"/>
                  </a:cubicBezTo>
                  <a:cubicBezTo>
                    <a:pt x="4778" y="16250"/>
                    <a:pt x="5619" y="17028"/>
                    <a:pt x="6628" y="17627"/>
                  </a:cubicBezTo>
                  <a:cubicBezTo>
                    <a:pt x="7873" y="18374"/>
                    <a:pt x="9219" y="19003"/>
                    <a:pt x="10026" y="20229"/>
                  </a:cubicBezTo>
                  <a:cubicBezTo>
                    <a:pt x="10262" y="20588"/>
                    <a:pt x="10464" y="21007"/>
                    <a:pt x="10699" y="21426"/>
                  </a:cubicBezTo>
                  <a:cubicBezTo>
                    <a:pt x="11036" y="20977"/>
                    <a:pt x="10531" y="20558"/>
                    <a:pt x="10901" y="20080"/>
                  </a:cubicBezTo>
                  <a:cubicBezTo>
                    <a:pt x="11708" y="18973"/>
                    <a:pt x="12684" y="18584"/>
                    <a:pt x="14097" y="18883"/>
                  </a:cubicBezTo>
                  <a:cubicBezTo>
                    <a:pt x="14736" y="19033"/>
                    <a:pt x="15443" y="18973"/>
                    <a:pt x="16116" y="18973"/>
                  </a:cubicBezTo>
                  <a:cubicBezTo>
                    <a:pt x="17293" y="18943"/>
                    <a:pt x="17731" y="18614"/>
                    <a:pt x="17865" y="17567"/>
                  </a:cubicBezTo>
                  <a:cubicBezTo>
                    <a:pt x="17899" y="17267"/>
                    <a:pt x="17966" y="17028"/>
                    <a:pt x="18236" y="16849"/>
                  </a:cubicBezTo>
                  <a:cubicBezTo>
                    <a:pt x="18673" y="16520"/>
                    <a:pt x="18942" y="16161"/>
                    <a:pt x="18740" y="15622"/>
                  </a:cubicBezTo>
                  <a:cubicBezTo>
                    <a:pt x="18707" y="15502"/>
                    <a:pt x="18740" y="15263"/>
                    <a:pt x="18807" y="15233"/>
                  </a:cubicBezTo>
                  <a:cubicBezTo>
                    <a:pt x="19682" y="14934"/>
                    <a:pt x="19480" y="14216"/>
                    <a:pt x="19649" y="13618"/>
                  </a:cubicBezTo>
                  <a:cubicBezTo>
                    <a:pt x="19750" y="13319"/>
                    <a:pt x="20120" y="13259"/>
                    <a:pt x="20490" y="13169"/>
                  </a:cubicBezTo>
                  <a:cubicBezTo>
                    <a:pt x="21365" y="12959"/>
                    <a:pt x="21600" y="12541"/>
                    <a:pt x="21196" y="11823"/>
                  </a:cubicBezTo>
                  <a:cubicBezTo>
                    <a:pt x="20826" y="11105"/>
                    <a:pt x="20523" y="10387"/>
                    <a:pt x="20019" y="9699"/>
                  </a:cubicBezTo>
                  <a:cubicBezTo>
                    <a:pt x="20019" y="9699"/>
                    <a:pt x="19480" y="8681"/>
                    <a:pt x="19480" y="8292"/>
                  </a:cubicBezTo>
                  <a:cubicBezTo>
                    <a:pt x="19447" y="7844"/>
                    <a:pt x="19749" y="7066"/>
                    <a:pt x="19749" y="7066"/>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3" name="Shape">
              <a:extLst>
                <a:ext uri="{FF2B5EF4-FFF2-40B4-BE49-F238E27FC236}">
                  <a16:creationId xmlns="" xmlns:a16="http://schemas.microsoft.com/office/drawing/2014/main" id="{693ED674-1AF2-CE02-9A21-9B55E9E8EB35}"/>
                </a:ext>
              </a:extLst>
            </p:cNvPr>
            <p:cNvSpPr/>
            <p:nvPr/>
          </p:nvSpPr>
          <p:spPr>
            <a:xfrm>
              <a:off x="1546768" y="2885545"/>
              <a:ext cx="364974" cy="337349"/>
            </a:xfrm>
            <a:custGeom>
              <a:avLst/>
              <a:gdLst/>
              <a:ahLst/>
              <a:cxnLst>
                <a:cxn ang="0">
                  <a:pos x="wd2" y="hd2"/>
                </a:cxn>
                <a:cxn ang="5400000">
                  <a:pos x="wd2" y="hd2"/>
                </a:cxn>
                <a:cxn ang="10800000">
                  <a:pos x="wd2" y="hd2"/>
                </a:cxn>
                <a:cxn ang="16200000">
                  <a:pos x="wd2" y="hd2"/>
                </a:cxn>
              </a:cxnLst>
              <a:rect l="0" t="0" r="r" b="b"/>
              <a:pathLst>
                <a:path w="21240" h="21467" extrusionOk="0">
                  <a:moveTo>
                    <a:pt x="1747" y="21467"/>
                  </a:moveTo>
                  <a:cubicBezTo>
                    <a:pt x="2143" y="20926"/>
                    <a:pt x="2703" y="20674"/>
                    <a:pt x="3231" y="20385"/>
                  </a:cubicBezTo>
                  <a:cubicBezTo>
                    <a:pt x="3725" y="20097"/>
                    <a:pt x="4319" y="20025"/>
                    <a:pt x="3989" y="19195"/>
                  </a:cubicBezTo>
                  <a:cubicBezTo>
                    <a:pt x="3956" y="19159"/>
                    <a:pt x="3989" y="19015"/>
                    <a:pt x="4022" y="19015"/>
                  </a:cubicBezTo>
                  <a:cubicBezTo>
                    <a:pt x="5869" y="18258"/>
                    <a:pt x="5473" y="16419"/>
                    <a:pt x="5638" y="14904"/>
                  </a:cubicBezTo>
                  <a:cubicBezTo>
                    <a:pt x="5770" y="13750"/>
                    <a:pt x="6265" y="12849"/>
                    <a:pt x="6924" y="11983"/>
                  </a:cubicBezTo>
                  <a:cubicBezTo>
                    <a:pt x="7485" y="11226"/>
                    <a:pt x="9134" y="11082"/>
                    <a:pt x="9859" y="11659"/>
                  </a:cubicBezTo>
                  <a:cubicBezTo>
                    <a:pt x="10453" y="12127"/>
                    <a:pt x="11079" y="12596"/>
                    <a:pt x="11409" y="13281"/>
                  </a:cubicBezTo>
                  <a:cubicBezTo>
                    <a:pt x="11706" y="13895"/>
                    <a:pt x="12102" y="13822"/>
                    <a:pt x="12398" y="13462"/>
                  </a:cubicBezTo>
                  <a:cubicBezTo>
                    <a:pt x="12827" y="12957"/>
                    <a:pt x="13553" y="12668"/>
                    <a:pt x="13520" y="11731"/>
                  </a:cubicBezTo>
                  <a:cubicBezTo>
                    <a:pt x="13487" y="11334"/>
                    <a:pt x="13651" y="10757"/>
                    <a:pt x="13915" y="10541"/>
                  </a:cubicBezTo>
                  <a:cubicBezTo>
                    <a:pt x="15069" y="9603"/>
                    <a:pt x="14674" y="8522"/>
                    <a:pt x="14245" y="7404"/>
                  </a:cubicBezTo>
                  <a:cubicBezTo>
                    <a:pt x="14179" y="7223"/>
                    <a:pt x="14113" y="7043"/>
                    <a:pt x="14047" y="6827"/>
                  </a:cubicBezTo>
                  <a:cubicBezTo>
                    <a:pt x="13783" y="5817"/>
                    <a:pt x="13552" y="4591"/>
                    <a:pt x="14410" y="3978"/>
                  </a:cubicBezTo>
                  <a:cubicBezTo>
                    <a:pt x="15234" y="3401"/>
                    <a:pt x="16323" y="3545"/>
                    <a:pt x="17279" y="4122"/>
                  </a:cubicBezTo>
                  <a:cubicBezTo>
                    <a:pt x="18301" y="4771"/>
                    <a:pt x="19323" y="5384"/>
                    <a:pt x="20346" y="6033"/>
                  </a:cubicBezTo>
                  <a:cubicBezTo>
                    <a:pt x="21467" y="5348"/>
                    <a:pt x="21368" y="4807"/>
                    <a:pt x="20939" y="3545"/>
                  </a:cubicBezTo>
                  <a:cubicBezTo>
                    <a:pt x="20544" y="2319"/>
                    <a:pt x="19653" y="2788"/>
                    <a:pt x="19027" y="2391"/>
                  </a:cubicBezTo>
                  <a:cubicBezTo>
                    <a:pt x="16092" y="552"/>
                    <a:pt x="12827" y="228"/>
                    <a:pt x="9529" y="11"/>
                  </a:cubicBezTo>
                  <a:cubicBezTo>
                    <a:pt x="7221" y="-133"/>
                    <a:pt x="5605" y="1093"/>
                    <a:pt x="3923" y="2680"/>
                  </a:cubicBezTo>
                  <a:cubicBezTo>
                    <a:pt x="1384" y="5096"/>
                    <a:pt x="560" y="8233"/>
                    <a:pt x="65" y="11587"/>
                  </a:cubicBezTo>
                  <a:cubicBezTo>
                    <a:pt x="-133" y="12993"/>
                    <a:pt x="131" y="14471"/>
                    <a:pt x="691" y="15770"/>
                  </a:cubicBezTo>
                  <a:cubicBezTo>
                    <a:pt x="1384" y="17320"/>
                    <a:pt x="1582" y="18907"/>
                    <a:pt x="1516" y="20602"/>
                  </a:cubicBezTo>
                  <a:cubicBezTo>
                    <a:pt x="1549" y="20962"/>
                    <a:pt x="1450" y="21251"/>
                    <a:pt x="1747" y="21467"/>
                  </a:cubicBezTo>
                  <a:close/>
                </a:path>
              </a:pathLst>
            </a:custGeom>
            <a:solidFill>
              <a:srgbClr val="060708"/>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4" name="Shape">
              <a:extLst>
                <a:ext uri="{FF2B5EF4-FFF2-40B4-BE49-F238E27FC236}">
                  <a16:creationId xmlns="" xmlns:a16="http://schemas.microsoft.com/office/drawing/2014/main" id="{B7994C87-F7A2-9A7E-1996-08BCC8C94110}"/>
                </a:ext>
              </a:extLst>
            </p:cNvPr>
            <p:cNvSpPr/>
            <p:nvPr/>
          </p:nvSpPr>
          <p:spPr>
            <a:xfrm>
              <a:off x="2147435" y="3457879"/>
              <a:ext cx="150512" cy="302842"/>
            </a:xfrm>
            <a:custGeom>
              <a:avLst/>
              <a:gdLst/>
              <a:ahLst/>
              <a:cxnLst>
                <a:cxn ang="0">
                  <a:pos x="wd2" y="hd2"/>
                </a:cxn>
                <a:cxn ang="5400000">
                  <a:pos x="wd2" y="hd2"/>
                </a:cxn>
                <a:cxn ang="10800000">
                  <a:pos x="wd2" y="hd2"/>
                </a:cxn>
                <a:cxn ang="16200000">
                  <a:pos x="wd2" y="hd2"/>
                </a:cxn>
              </a:cxnLst>
              <a:rect l="0" t="0" r="r" b="b"/>
              <a:pathLst>
                <a:path w="21487" h="21377" extrusionOk="0">
                  <a:moveTo>
                    <a:pt x="0" y="16482"/>
                  </a:moveTo>
                  <a:cubicBezTo>
                    <a:pt x="1375" y="16442"/>
                    <a:pt x="2750" y="16402"/>
                    <a:pt x="4045" y="16762"/>
                  </a:cubicBezTo>
                  <a:cubicBezTo>
                    <a:pt x="7362" y="16402"/>
                    <a:pt x="8575" y="16682"/>
                    <a:pt x="9627" y="18202"/>
                  </a:cubicBezTo>
                  <a:cubicBezTo>
                    <a:pt x="10193" y="19002"/>
                    <a:pt x="10679" y="19802"/>
                    <a:pt x="10679" y="20682"/>
                  </a:cubicBezTo>
                  <a:cubicBezTo>
                    <a:pt x="10679" y="21562"/>
                    <a:pt x="11569" y="21482"/>
                    <a:pt x="12620" y="21122"/>
                  </a:cubicBezTo>
                  <a:cubicBezTo>
                    <a:pt x="15128" y="20282"/>
                    <a:pt x="16503" y="19002"/>
                    <a:pt x="17879" y="17762"/>
                  </a:cubicBezTo>
                  <a:cubicBezTo>
                    <a:pt x="20144" y="15722"/>
                    <a:pt x="20063" y="13442"/>
                    <a:pt x="20548" y="11242"/>
                  </a:cubicBezTo>
                  <a:cubicBezTo>
                    <a:pt x="21196" y="8282"/>
                    <a:pt x="20710" y="5282"/>
                    <a:pt x="21438" y="2322"/>
                  </a:cubicBezTo>
                  <a:cubicBezTo>
                    <a:pt x="21600" y="1802"/>
                    <a:pt x="21357" y="1282"/>
                    <a:pt x="20791" y="842"/>
                  </a:cubicBezTo>
                  <a:cubicBezTo>
                    <a:pt x="20387" y="522"/>
                    <a:pt x="20467" y="-38"/>
                    <a:pt x="19335" y="2"/>
                  </a:cubicBezTo>
                  <a:cubicBezTo>
                    <a:pt x="18445" y="42"/>
                    <a:pt x="18040" y="442"/>
                    <a:pt x="17636" y="802"/>
                  </a:cubicBezTo>
                  <a:cubicBezTo>
                    <a:pt x="17312" y="1082"/>
                    <a:pt x="17150" y="1402"/>
                    <a:pt x="16827" y="1722"/>
                  </a:cubicBezTo>
                  <a:cubicBezTo>
                    <a:pt x="16665" y="1882"/>
                    <a:pt x="16503" y="2122"/>
                    <a:pt x="15856" y="2042"/>
                  </a:cubicBezTo>
                  <a:cubicBezTo>
                    <a:pt x="12377" y="1682"/>
                    <a:pt x="11811" y="1922"/>
                    <a:pt x="10679" y="3522"/>
                  </a:cubicBezTo>
                  <a:cubicBezTo>
                    <a:pt x="8737" y="6282"/>
                    <a:pt x="6148" y="8842"/>
                    <a:pt x="3236" y="11402"/>
                  </a:cubicBezTo>
                  <a:cubicBezTo>
                    <a:pt x="1456" y="12962"/>
                    <a:pt x="324" y="14682"/>
                    <a:pt x="0" y="16482"/>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5" name="Group 44">
            <a:extLst>
              <a:ext uri="{FF2B5EF4-FFF2-40B4-BE49-F238E27FC236}">
                <a16:creationId xmlns="" xmlns:a16="http://schemas.microsoft.com/office/drawing/2014/main" id="{26EE90A0-6644-D043-7E82-CC3563F685CF}"/>
              </a:ext>
            </a:extLst>
          </p:cNvPr>
          <p:cNvGrpSpPr/>
          <p:nvPr/>
        </p:nvGrpSpPr>
        <p:grpSpPr>
          <a:xfrm>
            <a:off x="14843617" y="3311482"/>
            <a:ext cx="2221040" cy="3474069"/>
            <a:chOff x="10012775" y="2551211"/>
            <a:chExt cx="1760125" cy="3019855"/>
          </a:xfrm>
        </p:grpSpPr>
        <p:sp>
          <p:nvSpPr>
            <p:cNvPr id="46" name="Shape">
              <a:extLst>
                <a:ext uri="{FF2B5EF4-FFF2-40B4-BE49-F238E27FC236}">
                  <a16:creationId xmlns="" xmlns:a16="http://schemas.microsoft.com/office/drawing/2014/main" id="{1EF1F953-3B89-072C-BA5F-9D58C7614BE2}"/>
                </a:ext>
              </a:extLst>
            </p:cNvPr>
            <p:cNvSpPr/>
            <p:nvPr/>
          </p:nvSpPr>
          <p:spPr>
            <a:xfrm>
              <a:off x="10959109" y="2953545"/>
              <a:ext cx="100861" cy="140642"/>
            </a:xfrm>
            <a:custGeom>
              <a:avLst/>
              <a:gdLst/>
              <a:ahLst/>
              <a:cxnLst>
                <a:cxn ang="0">
                  <a:pos x="wd2" y="hd2"/>
                </a:cxn>
                <a:cxn ang="5400000">
                  <a:pos x="wd2" y="hd2"/>
                </a:cxn>
                <a:cxn ang="10800000">
                  <a:pos x="wd2" y="hd2"/>
                </a:cxn>
                <a:cxn ang="16200000">
                  <a:pos x="wd2" y="hd2"/>
                </a:cxn>
              </a:cxnLst>
              <a:rect l="0" t="0" r="r" b="b"/>
              <a:pathLst>
                <a:path w="19032" h="20461" extrusionOk="0">
                  <a:moveTo>
                    <a:pt x="0" y="0"/>
                  </a:moveTo>
                  <a:cubicBezTo>
                    <a:pt x="0" y="0"/>
                    <a:pt x="6630" y="4617"/>
                    <a:pt x="17109" y="8162"/>
                  </a:cubicBezTo>
                  <a:cubicBezTo>
                    <a:pt x="17109" y="8162"/>
                    <a:pt x="13901" y="9151"/>
                    <a:pt x="11869" y="8162"/>
                  </a:cubicBezTo>
                  <a:cubicBezTo>
                    <a:pt x="9838" y="7172"/>
                    <a:pt x="17216" y="15169"/>
                    <a:pt x="18392" y="15994"/>
                  </a:cubicBezTo>
                  <a:cubicBezTo>
                    <a:pt x="19568" y="16818"/>
                    <a:pt x="9410" y="13191"/>
                    <a:pt x="5240" y="9811"/>
                  </a:cubicBezTo>
                  <a:cubicBezTo>
                    <a:pt x="1070" y="6430"/>
                    <a:pt x="15398" y="17972"/>
                    <a:pt x="18499" y="19786"/>
                  </a:cubicBezTo>
                  <a:cubicBezTo>
                    <a:pt x="21600" y="21600"/>
                    <a:pt x="10265" y="19374"/>
                    <a:pt x="7806" y="17643"/>
                  </a:cubicBezTo>
                  <a:cubicBezTo>
                    <a:pt x="5347" y="15911"/>
                    <a:pt x="0" y="0"/>
                    <a:pt x="0" y="0"/>
                  </a:cubicBezTo>
                  <a:close/>
                </a:path>
              </a:pathLst>
            </a:custGeom>
            <a:solidFill>
              <a:srgbClr val="C1976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7" name="Shape">
              <a:extLst>
                <a:ext uri="{FF2B5EF4-FFF2-40B4-BE49-F238E27FC236}">
                  <a16:creationId xmlns="" xmlns:a16="http://schemas.microsoft.com/office/drawing/2014/main" id="{5AA4459C-65E0-121F-6695-3206ED28D92B}"/>
                </a:ext>
              </a:extLst>
            </p:cNvPr>
            <p:cNvSpPr/>
            <p:nvPr/>
          </p:nvSpPr>
          <p:spPr>
            <a:xfrm>
              <a:off x="10069441" y="2823212"/>
              <a:ext cx="1703459" cy="2747854"/>
            </a:xfrm>
            <a:custGeom>
              <a:avLst/>
              <a:gdLst/>
              <a:ahLst/>
              <a:cxnLst>
                <a:cxn ang="0">
                  <a:pos x="wd2" y="hd2"/>
                </a:cxn>
                <a:cxn ang="5400000">
                  <a:pos x="wd2" y="hd2"/>
                </a:cxn>
                <a:cxn ang="10800000">
                  <a:pos x="wd2" y="hd2"/>
                </a:cxn>
                <a:cxn ang="16200000">
                  <a:pos x="wd2" y="hd2"/>
                </a:cxn>
              </a:cxnLst>
              <a:rect l="0" t="0" r="r" b="b"/>
              <a:pathLst>
                <a:path w="21486" h="21587" extrusionOk="0">
                  <a:moveTo>
                    <a:pt x="1020" y="0"/>
                  </a:moveTo>
                  <a:cubicBezTo>
                    <a:pt x="1527" y="191"/>
                    <a:pt x="2085" y="316"/>
                    <a:pt x="2514" y="597"/>
                  </a:cubicBezTo>
                  <a:cubicBezTo>
                    <a:pt x="2678" y="703"/>
                    <a:pt x="2985" y="721"/>
                    <a:pt x="3228" y="779"/>
                  </a:cubicBezTo>
                  <a:cubicBezTo>
                    <a:pt x="3307" y="797"/>
                    <a:pt x="3414" y="801"/>
                    <a:pt x="3457" y="837"/>
                  </a:cubicBezTo>
                  <a:cubicBezTo>
                    <a:pt x="3850" y="1171"/>
                    <a:pt x="4436" y="1184"/>
                    <a:pt x="5023" y="1229"/>
                  </a:cubicBezTo>
                  <a:cubicBezTo>
                    <a:pt x="5530" y="1269"/>
                    <a:pt x="6030" y="1353"/>
                    <a:pt x="6545" y="1273"/>
                  </a:cubicBezTo>
                  <a:cubicBezTo>
                    <a:pt x="6659" y="1255"/>
                    <a:pt x="6774" y="1251"/>
                    <a:pt x="6759" y="1162"/>
                  </a:cubicBezTo>
                  <a:cubicBezTo>
                    <a:pt x="6745" y="1086"/>
                    <a:pt x="6624" y="1126"/>
                    <a:pt x="6552" y="1122"/>
                  </a:cubicBezTo>
                  <a:cubicBezTo>
                    <a:pt x="6423" y="1117"/>
                    <a:pt x="6288" y="1122"/>
                    <a:pt x="6159" y="1122"/>
                  </a:cubicBezTo>
                  <a:cubicBezTo>
                    <a:pt x="6123" y="1095"/>
                    <a:pt x="6087" y="1086"/>
                    <a:pt x="6037" y="1100"/>
                  </a:cubicBezTo>
                  <a:cubicBezTo>
                    <a:pt x="6030" y="1091"/>
                    <a:pt x="6016" y="1086"/>
                    <a:pt x="5995" y="1086"/>
                  </a:cubicBezTo>
                  <a:cubicBezTo>
                    <a:pt x="6581" y="975"/>
                    <a:pt x="7038" y="708"/>
                    <a:pt x="7617" y="556"/>
                  </a:cubicBezTo>
                  <a:cubicBezTo>
                    <a:pt x="7581" y="739"/>
                    <a:pt x="7410" y="824"/>
                    <a:pt x="7217" y="908"/>
                  </a:cubicBezTo>
                  <a:cubicBezTo>
                    <a:pt x="6824" y="1086"/>
                    <a:pt x="6831" y="1126"/>
                    <a:pt x="7167" y="1344"/>
                  </a:cubicBezTo>
                  <a:cubicBezTo>
                    <a:pt x="7510" y="1567"/>
                    <a:pt x="7874" y="1781"/>
                    <a:pt x="8039" y="2083"/>
                  </a:cubicBezTo>
                  <a:cubicBezTo>
                    <a:pt x="8060" y="2075"/>
                    <a:pt x="8082" y="2070"/>
                    <a:pt x="8096" y="2057"/>
                  </a:cubicBezTo>
                  <a:cubicBezTo>
                    <a:pt x="8403" y="1705"/>
                    <a:pt x="8468" y="1291"/>
                    <a:pt x="8818" y="948"/>
                  </a:cubicBezTo>
                  <a:cubicBezTo>
                    <a:pt x="8846" y="917"/>
                    <a:pt x="8846" y="815"/>
                    <a:pt x="8661" y="832"/>
                  </a:cubicBezTo>
                  <a:cubicBezTo>
                    <a:pt x="8360" y="864"/>
                    <a:pt x="8418" y="757"/>
                    <a:pt x="8503" y="650"/>
                  </a:cubicBezTo>
                  <a:cubicBezTo>
                    <a:pt x="8539" y="605"/>
                    <a:pt x="8611" y="565"/>
                    <a:pt x="8582" y="507"/>
                  </a:cubicBezTo>
                  <a:cubicBezTo>
                    <a:pt x="8582" y="507"/>
                    <a:pt x="8589" y="503"/>
                    <a:pt x="8589" y="503"/>
                  </a:cubicBezTo>
                  <a:cubicBezTo>
                    <a:pt x="8646" y="463"/>
                    <a:pt x="8696" y="427"/>
                    <a:pt x="8768" y="378"/>
                  </a:cubicBezTo>
                  <a:cubicBezTo>
                    <a:pt x="8775" y="485"/>
                    <a:pt x="8811" y="574"/>
                    <a:pt x="8789" y="659"/>
                  </a:cubicBezTo>
                  <a:cubicBezTo>
                    <a:pt x="8753" y="783"/>
                    <a:pt x="8918" y="815"/>
                    <a:pt x="9018" y="855"/>
                  </a:cubicBezTo>
                  <a:cubicBezTo>
                    <a:pt x="9175" y="908"/>
                    <a:pt x="9132" y="783"/>
                    <a:pt x="9197" y="748"/>
                  </a:cubicBezTo>
                  <a:cubicBezTo>
                    <a:pt x="9268" y="712"/>
                    <a:pt x="9318" y="654"/>
                    <a:pt x="9354" y="605"/>
                  </a:cubicBezTo>
                  <a:cubicBezTo>
                    <a:pt x="9497" y="423"/>
                    <a:pt x="9740" y="401"/>
                    <a:pt x="10004" y="548"/>
                  </a:cubicBezTo>
                  <a:cubicBezTo>
                    <a:pt x="10004" y="583"/>
                    <a:pt x="10004" y="614"/>
                    <a:pt x="10083" y="628"/>
                  </a:cubicBezTo>
                  <a:cubicBezTo>
                    <a:pt x="10355" y="668"/>
                    <a:pt x="10626" y="721"/>
                    <a:pt x="10898" y="761"/>
                  </a:cubicBezTo>
                  <a:cubicBezTo>
                    <a:pt x="11076" y="788"/>
                    <a:pt x="11212" y="846"/>
                    <a:pt x="11277" y="944"/>
                  </a:cubicBezTo>
                  <a:cubicBezTo>
                    <a:pt x="11741" y="1625"/>
                    <a:pt x="12292" y="2284"/>
                    <a:pt x="12692" y="2987"/>
                  </a:cubicBezTo>
                  <a:cubicBezTo>
                    <a:pt x="13021" y="3561"/>
                    <a:pt x="13042" y="4176"/>
                    <a:pt x="13392" y="4741"/>
                  </a:cubicBezTo>
                  <a:cubicBezTo>
                    <a:pt x="13435" y="4808"/>
                    <a:pt x="13507" y="4848"/>
                    <a:pt x="13557" y="4901"/>
                  </a:cubicBezTo>
                  <a:cubicBezTo>
                    <a:pt x="13621" y="4964"/>
                    <a:pt x="13742" y="5008"/>
                    <a:pt x="13785" y="5071"/>
                  </a:cubicBezTo>
                  <a:cubicBezTo>
                    <a:pt x="14128" y="5587"/>
                    <a:pt x="14786" y="5952"/>
                    <a:pt x="15394" y="6339"/>
                  </a:cubicBezTo>
                  <a:cubicBezTo>
                    <a:pt x="15572" y="6451"/>
                    <a:pt x="15615" y="6597"/>
                    <a:pt x="15729" y="6727"/>
                  </a:cubicBezTo>
                  <a:cubicBezTo>
                    <a:pt x="16144" y="7185"/>
                    <a:pt x="16466" y="7679"/>
                    <a:pt x="16766" y="8160"/>
                  </a:cubicBezTo>
                  <a:cubicBezTo>
                    <a:pt x="17052" y="8623"/>
                    <a:pt x="17030" y="9157"/>
                    <a:pt x="16880" y="9678"/>
                  </a:cubicBezTo>
                  <a:cubicBezTo>
                    <a:pt x="16780" y="10039"/>
                    <a:pt x="16773" y="10413"/>
                    <a:pt x="16837" y="10791"/>
                  </a:cubicBezTo>
                  <a:cubicBezTo>
                    <a:pt x="16873" y="10982"/>
                    <a:pt x="17230" y="11218"/>
                    <a:pt x="16845" y="11423"/>
                  </a:cubicBezTo>
                  <a:cubicBezTo>
                    <a:pt x="16830" y="11432"/>
                    <a:pt x="16887" y="11499"/>
                    <a:pt x="16923" y="11535"/>
                  </a:cubicBezTo>
                  <a:cubicBezTo>
                    <a:pt x="17030" y="11637"/>
                    <a:pt x="17073" y="11753"/>
                    <a:pt x="17038" y="11873"/>
                  </a:cubicBezTo>
                  <a:cubicBezTo>
                    <a:pt x="17009" y="11971"/>
                    <a:pt x="17052" y="12060"/>
                    <a:pt x="17130" y="12149"/>
                  </a:cubicBezTo>
                  <a:cubicBezTo>
                    <a:pt x="17331" y="12376"/>
                    <a:pt x="17416" y="12616"/>
                    <a:pt x="17345" y="12879"/>
                  </a:cubicBezTo>
                  <a:cubicBezTo>
                    <a:pt x="17295" y="13053"/>
                    <a:pt x="17352" y="13222"/>
                    <a:pt x="17502" y="13373"/>
                  </a:cubicBezTo>
                  <a:cubicBezTo>
                    <a:pt x="17638" y="13507"/>
                    <a:pt x="17738" y="13649"/>
                    <a:pt x="17795" y="13800"/>
                  </a:cubicBezTo>
                  <a:cubicBezTo>
                    <a:pt x="17895" y="14077"/>
                    <a:pt x="18102" y="14312"/>
                    <a:pt x="18374" y="14548"/>
                  </a:cubicBezTo>
                  <a:cubicBezTo>
                    <a:pt x="18789" y="14913"/>
                    <a:pt x="19017" y="15345"/>
                    <a:pt x="19260" y="15764"/>
                  </a:cubicBezTo>
                  <a:cubicBezTo>
                    <a:pt x="19768" y="16641"/>
                    <a:pt x="20218" y="17531"/>
                    <a:pt x="20690" y="18417"/>
                  </a:cubicBezTo>
                  <a:cubicBezTo>
                    <a:pt x="20711" y="18457"/>
                    <a:pt x="20769" y="18515"/>
                    <a:pt x="20747" y="18542"/>
                  </a:cubicBezTo>
                  <a:cubicBezTo>
                    <a:pt x="20561" y="18782"/>
                    <a:pt x="20876" y="18916"/>
                    <a:pt x="21033" y="19080"/>
                  </a:cubicBezTo>
                  <a:cubicBezTo>
                    <a:pt x="21269" y="19321"/>
                    <a:pt x="21519" y="19557"/>
                    <a:pt x="21483" y="19859"/>
                  </a:cubicBezTo>
                  <a:cubicBezTo>
                    <a:pt x="21476" y="19935"/>
                    <a:pt x="21469" y="20015"/>
                    <a:pt x="21383" y="20069"/>
                  </a:cubicBezTo>
                  <a:cubicBezTo>
                    <a:pt x="21126" y="20242"/>
                    <a:pt x="21133" y="20465"/>
                    <a:pt x="21083" y="20674"/>
                  </a:cubicBezTo>
                  <a:cubicBezTo>
                    <a:pt x="21040" y="20852"/>
                    <a:pt x="21026" y="21030"/>
                    <a:pt x="21004" y="21208"/>
                  </a:cubicBezTo>
                  <a:cubicBezTo>
                    <a:pt x="20997" y="21262"/>
                    <a:pt x="20997" y="21324"/>
                    <a:pt x="20883" y="21320"/>
                  </a:cubicBezTo>
                  <a:cubicBezTo>
                    <a:pt x="20733" y="21320"/>
                    <a:pt x="20768" y="21244"/>
                    <a:pt x="20776" y="21186"/>
                  </a:cubicBezTo>
                  <a:cubicBezTo>
                    <a:pt x="20819" y="20914"/>
                    <a:pt x="20869" y="20638"/>
                    <a:pt x="20926" y="20327"/>
                  </a:cubicBezTo>
                  <a:cubicBezTo>
                    <a:pt x="20468" y="20469"/>
                    <a:pt x="20232" y="20692"/>
                    <a:pt x="20004" y="20910"/>
                  </a:cubicBezTo>
                  <a:cubicBezTo>
                    <a:pt x="19832" y="21075"/>
                    <a:pt x="19696" y="21257"/>
                    <a:pt x="19532" y="21426"/>
                  </a:cubicBezTo>
                  <a:cubicBezTo>
                    <a:pt x="19439" y="21515"/>
                    <a:pt x="19303" y="21573"/>
                    <a:pt x="19117" y="21578"/>
                  </a:cubicBezTo>
                  <a:cubicBezTo>
                    <a:pt x="18324" y="21600"/>
                    <a:pt x="17538" y="21591"/>
                    <a:pt x="16766" y="21466"/>
                  </a:cubicBezTo>
                  <a:cubicBezTo>
                    <a:pt x="16673" y="21453"/>
                    <a:pt x="16566" y="21440"/>
                    <a:pt x="16544" y="21377"/>
                  </a:cubicBezTo>
                  <a:cubicBezTo>
                    <a:pt x="16523" y="21320"/>
                    <a:pt x="16609" y="21284"/>
                    <a:pt x="16694" y="21275"/>
                  </a:cubicBezTo>
                  <a:cubicBezTo>
                    <a:pt x="17037" y="21226"/>
                    <a:pt x="17288" y="21084"/>
                    <a:pt x="17566" y="20968"/>
                  </a:cubicBezTo>
                  <a:cubicBezTo>
                    <a:pt x="17666" y="20928"/>
                    <a:pt x="17738" y="20865"/>
                    <a:pt x="17881" y="20874"/>
                  </a:cubicBezTo>
                  <a:cubicBezTo>
                    <a:pt x="18002" y="21079"/>
                    <a:pt x="18317" y="21075"/>
                    <a:pt x="18574" y="21124"/>
                  </a:cubicBezTo>
                  <a:cubicBezTo>
                    <a:pt x="18310" y="21244"/>
                    <a:pt x="17988" y="21239"/>
                    <a:pt x="17652" y="21257"/>
                  </a:cubicBezTo>
                  <a:cubicBezTo>
                    <a:pt x="18460" y="21511"/>
                    <a:pt x="19718" y="20968"/>
                    <a:pt x="20061" y="20233"/>
                  </a:cubicBezTo>
                  <a:cubicBezTo>
                    <a:pt x="19918" y="20207"/>
                    <a:pt x="19782" y="20238"/>
                    <a:pt x="19639" y="20238"/>
                  </a:cubicBezTo>
                  <a:cubicBezTo>
                    <a:pt x="19296" y="20242"/>
                    <a:pt x="18946" y="20291"/>
                    <a:pt x="18631" y="20162"/>
                  </a:cubicBezTo>
                  <a:cubicBezTo>
                    <a:pt x="18438" y="19913"/>
                    <a:pt x="18646" y="19681"/>
                    <a:pt x="18731" y="19450"/>
                  </a:cubicBezTo>
                  <a:cubicBezTo>
                    <a:pt x="18760" y="19365"/>
                    <a:pt x="18782" y="19298"/>
                    <a:pt x="18653" y="19263"/>
                  </a:cubicBezTo>
                  <a:cubicBezTo>
                    <a:pt x="17852" y="19058"/>
                    <a:pt x="17688" y="18586"/>
                    <a:pt x="17402" y="18154"/>
                  </a:cubicBezTo>
                  <a:cubicBezTo>
                    <a:pt x="16723" y="17126"/>
                    <a:pt x="16130" y="16075"/>
                    <a:pt x="15408" y="15060"/>
                  </a:cubicBezTo>
                  <a:cubicBezTo>
                    <a:pt x="14586" y="13907"/>
                    <a:pt x="13814" y="12741"/>
                    <a:pt x="12878" y="11601"/>
                  </a:cubicBezTo>
                  <a:cubicBezTo>
                    <a:pt x="12692" y="11739"/>
                    <a:pt x="12577" y="11917"/>
                    <a:pt x="12449" y="12082"/>
                  </a:cubicBezTo>
                  <a:cubicBezTo>
                    <a:pt x="12177" y="12438"/>
                    <a:pt x="11913" y="12794"/>
                    <a:pt x="11663" y="13159"/>
                  </a:cubicBezTo>
                  <a:cubicBezTo>
                    <a:pt x="11563" y="13306"/>
                    <a:pt x="11405" y="13413"/>
                    <a:pt x="11191" y="13480"/>
                  </a:cubicBezTo>
                  <a:cubicBezTo>
                    <a:pt x="10855" y="13582"/>
                    <a:pt x="10698" y="13743"/>
                    <a:pt x="10905" y="13938"/>
                  </a:cubicBezTo>
                  <a:cubicBezTo>
                    <a:pt x="11312" y="14321"/>
                    <a:pt x="11248" y="14753"/>
                    <a:pt x="11291" y="15167"/>
                  </a:cubicBezTo>
                  <a:cubicBezTo>
                    <a:pt x="11362" y="15813"/>
                    <a:pt x="11591" y="16445"/>
                    <a:pt x="11691" y="17090"/>
                  </a:cubicBezTo>
                  <a:cubicBezTo>
                    <a:pt x="11705" y="17179"/>
                    <a:pt x="11727" y="17268"/>
                    <a:pt x="11741" y="17357"/>
                  </a:cubicBezTo>
                  <a:cubicBezTo>
                    <a:pt x="11784" y="17593"/>
                    <a:pt x="11863" y="17816"/>
                    <a:pt x="12127" y="18012"/>
                  </a:cubicBezTo>
                  <a:cubicBezTo>
                    <a:pt x="12313" y="18150"/>
                    <a:pt x="12363" y="18350"/>
                    <a:pt x="12363" y="18537"/>
                  </a:cubicBezTo>
                  <a:cubicBezTo>
                    <a:pt x="12363" y="18635"/>
                    <a:pt x="12370" y="18706"/>
                    <a:pt x="12577" y="18653"/>
                  </a:cubicBezTo>
                  <a:cubicBezTo>
                    <a:pt x="12763" y="18604"/>
                    <a:pt x="12742" y="18724"/>
                    <a:pt x="12813" y="18773"/>
                  </a:cubicBezTo>
                  <a:cubicBezTo>
                    <a:pt x="13185" y="19018"/>
                    <a:pt x="13242" y="19276"/>
                    <a:pt x="13049" y="19606"/>
                  </a:cubicBezTo>
                  <a:cubicBezTo>
                    <a:pt x="12870" y="19913"/>
                    <a:pt x="12863" y="20247"/>
                    <a:pt x="12878" y="20576"/>
                  </a:cubicBezTo>
                  <a:cubicBezTo>
                    <a:pt x="12878" y="20634"/>
                    <a:pt x="12878" y="20696"/>
                    <a:pt x="12870" y="20754"/>
                  </a:cubicBezTo>
                  <a:cubicBezTo>
                    <a:pt x="12870" y="20803"/>
                    <a:pt x="12842" y="20843"/>
                    <a:pt x="12749" y="20839"/>
                  </a:cubicBezTo>
                  <a:cubicBezTo>
                    <a:pt x="12642" y="20834"/>
                    <a:pt x="12649" y="20785"/>
                    <a:pt x="12649" y="20741"/>
                  </a:cubicBezTo>
                  <a:cubicBezTo>
                    <a:pt x="12663" y="20487"/>
                    <a:pt x="12685" y="20233"/>
                    <a:pt x="12706" y="19980"/>
                  </a:cubicBezTo>
                  <a:cubicBezTo>
                    <a:pt x="12713" y="19904"/>
                    <a:pt x="12778" y="19793"/>
                    <a:pt x="12599" y="19775"/>
                  </a:cubicBezTo>
                  <a:cubicBezTo>
                    <a:pt x="12456" y="19761"/>
                    <a:pt x="12292" y="19779"/>
                    <a:pt x="12156" y="19855"/>
                  </a:cubicBezTo>
                  <a:cubicBezTo>
                    <a:pt x="11713" y="20113"/>
                    <a:pt x="11470" y="20456"/>
                    <a:pt x="11155" y="20768"/>
                  </a:cubicBezTo>
                  <a:cubicBezTo>
                    <a:pt x="11005" y="20914"/>
                    <a:pt x="10798" y="21003"/>
                    <a:pt x="10555" y="21012"/>
                  </a:cubicBezTo>
                  <a:cubicBezTo>
                    <a:pt x="9933" y="21035"/>
                    <a:pt x="9311" y="21052"/>
                    <a:pt x="8703" y="20941"/>
                  </a:cubicBezTo>
                  <a:cubicBezTo>
                    <a:pt x="8582" y="20919"/>
                    <a:pt x="8403" y="20932"/>
                    <a:pt x="8382" y="20839"/>
                  </a:cubicBezTo>
                  <a:cubicBezTo>
                    <a:pt x="8360" y="20732"/>
                    <a:pt x="8539" y="20705"/>
                    <a:pt x="8675" y="20670"/>
                  </a:cubicBezTo>
                  <a:cubicBezTo>
                    <a:pt x="8732" y="20656"/>
                    <a:pt x="8789" y="20647"/>
                    <a:pt x="8846" y="20638"/>
                  </a:cubicBezTo>
                  <a:cubicBezTo>
                    <a:pt x="9175" y="20652"/>
                    <a:pt x="9490" y="20634"/>
                    <a:pt x="9761" y="20505"/>
                  </a:cubicBezTo>
                  <a:cubicBezTo>
                    <a:pt x="9854" y="20460"/>
                    <a:pt x="9969" y="20465"/>
                    <a:pt x="10026" y="20492"/>
                  </a:cubicBezTo>
                  <a:cubicBezTo>
                    <a:pt x="10154" y="20549"/>
                    <a:pt x="10240" y="20509"/>
                    <a:pt x="10347" y="20483"/>
                  </a:cubicBezTo>
                  <a:cubicBezTo>
                    <a:pt x="10712" y="20394"/>
                    <a:pt x="11219" y="19957"/>
                    <a:pt x="11377" y="19574"/>
                  </a:cubicBezTo>
                  <a:cubicBezTo>
                    <a:pt x="10983" y="19704"/>
                    <a:pt x="10576" y="19717"/>
                    <a:pt x="10154" y="19717"/>
                  </a:cubicBezTo>
                  <a:cubicBezTo>
                    <a:pt x="10026" y="19677"/>
                    <a:pt x="9940" y="19623"/>
                    <a:pt x="9911" y="19521"/>
                  </a:cubicBezTo>
                  <a:cubicBezTo>
                    <a:pt x="9804" y="19094"/>
                    <a:pt x="9640" y="18671"/>
                    <a:pt x="9454" y="18257"/>
                  </a:cubicBezTo>
                  <a:cubicBezTo>
                    <a:pt x="9168" y="17633"/>
                    <a:pt x="8889" y="17010"/>
                    <a:pt x="8675" y="16378"/>
                  </a:cubicBezTo>
                  <a:cubicBezTo>
                    <a:pt x="8382" y="15506"/>
                    <a:pt x="8074" y="14633"/>
                    <a:pt x="7867" y="13752"/>
                  </a:cubicBezTo>
                  <a:cubicBezTo>
                    <a:pt x="7824" y="13551"/>
                    <a:pt x="7903" y="13364"/>
                    <a:pt x="7996" y="13182"/>
                  </a:cubicBezTo>
                  <a:cubicBezTo>
                    <a:pt x="8332" y="12514"/>
                    <a:pt x="8368" y="11806"/>
                    <a:pt x="8718" y="11138"/>
                  </a:cubicBezTo>
                  <a:cubicBezTo>
                    <a:pt x="8946" y="10702"/>
                    <a:pt x="9147" y="10252"/>
                    <a:pt x="9432" y="9830"/>
                  </a:cubicBezTo>
                  <a:cubicBezTo>
                    <a:pt x="9633" y="9536"/>
                    <a:pt x="9926" y="9260"/>
                    <a:pt x="10226" y="8993"/>
                  </a:cubicBezTo>
                  <a:cubicBezTo>
                    <a:pt x="10383" y="8855"/>
                    <a:pt x="10390" y="8743"/>
                    <a:pt x="10283" y="8605"/>
                  </a:cubicBezTo>
                  <a:cubicBezTo>
                    <a:pt x="10204" y="8498"/>
                    <a:pt x="10140" y="8392"/>
                    <a:pt x="10054" y="8258"/>
                  </a:cubicBezTo>
                  <a:cubicBezTo>
                    <a:pt x="9983" y="8392"/>
                    <a:pt x="9919" y="8498"/>
                    <a:pt x="9868" y="8610"/>
                  </a:cubicBezTo>
                  <a:cubicBezTo>
                    <a:pt x="9840" y="8672"/>
                    <a:pt x="9804" y="8734"/>
                    <a:pt x="9690" y="8726"/>
                  </a:cubicBezTo>
                  <a:cubicBezTo>
                    <a:pt x="9604" y="8717"/>
                    <a:pt x="9583" y="8650"/>
                    <a:pt x="9568" y="8601"/>
                  </a:cubicBezTo>
                  <a:cubicBezTo>
                    <a:pt x="9447" y="8209"/>
                    <a:pt x="9325" y="7813"/>
                    <a:pt x="9204" y="7421"/>
                  </a:cubicBezTo>
                  <a:cubicBezTo>
                    <a:pt x="9104" y="7118"/>
                    <a:pt x="9011" y="6811"/>
                    <a:pt x="8889" y="6513"/>
                  </a:cubicBezTo>
                  <a:cubicBezTo>
                    <a:pt x="8846" y="6402"/>
                    <a:pt x="8761" y="6281"/>
                    <a:pt x="8496" y="6317"/>
                  </a:cubicBezTo>
                  <a:cubicBezTo>
                    <a:pt x="8332" y="6339"/>
                    <a:pt x="8310" y="6246"/>
                    <a:pt x="8267" y="6184"/>
                  </a:cubicBezTo>
                  <a:cubicBezTo>
                    <a:pt x="8103" y="5952"/>
                    <a:pt x="7939" y="5721"/>
                    <a:pt x="7717" y="5507"/>
                  </a:cubicBezTo>
                  <a:cubicBezTo>
                    <a:pt x="7617" y="5413"/>
                    <a:pt x="7531" y="5400"/>
                    <a:pt x="7410" y="5467"/>
                  </a:cubicBezTo>
                  <a:cubicBezTo>
                    <a:pt x="6738" y="5836"/>
                    <a:pt x="5944" y="5832"/>
                    <a:pt x="5115" y="5796"/>
                  </a:cubicBezTo>
                  <a:cubicBezTo>
                    <a:pt x="3886" y="5747"/>
                    <a:pt x="2649" y="5721"/>
                    <a:pt x="1420" y="5725"/>
                  </a:cubicBezTo>
                  <a:cubicBezTo>
                    <a:pt x="927" y="5729"/>
                    <a:pt x="913" y="5707"/>
                    <a:pt x="870" y="5391"/>
                  </a:cubicBezTo>
                  <a:cubicBezTo>
                    <a:pt x="848" y="5222"/>
                    <a:pt x="848" y="5048"/>
                    <a:pt x="841" y="4879"/>
                  </a:cubicBezTo>
                  <a:cubicBezTo>
                    <a:pt x="884" y="4683"/>
                    <a:pt x="848" y="4483"/>
                    <a:pt x="948" y="4296"/>
                  </a:cubicBezTo>
                  <a:cubicBezTo>
                    <a:pt x="1692" y="4394"/>
                    <a:pt x="2471" y="4376"/>
                    <a:pt x="3193" y="4545"/>
                  </a:cubicBezTo>
                  <a:cubicBezTo>
                    <a:pt x="3357" y="4585"/>
                    <a:pt x="3464" y="4532"/>
                    <a:pt x="3586" y="4483"/>
                  </a:cubicBezTo>
                  <a:cubicBezTo>
                    <a:pt x="3764" y="4412"/>
                    <a:pt x="3979" y="4385"/>
                    <a:pt x="4122" y="4474"/>
                  </a:cubicBezTo>
                  <a:cubicBezTo>
                    <a:pt x="4443" y="4683"/>
                    <a:pt x="4794" y="4625"/>
                    <a:pt x="5144" y="4559"/>
                  </a:cubicBezTo>
                  <a:cubicBezTo>
                    <a:pt x="5523" y="4487"/>
                    <a:pt x="5944" y="4496"/>
                    <a:pt x="6295" y="4354"/>
                  </a:cubicBezTo>
                  <a:cubicBezTo>
                    <a:pt x="6402" y="4309"/>
                    <a:pt x="6573" y="4296"/>
                    <a:pt x="6473" y="4185"/>
                  </a:cubicBezTo>
                  <a:cubicBezTo>
                    <a:pt x="6073" y="3748"/>
                    <a:pt x="6309" y="3281"/>
                    <a:pt x="6287" y="2827"/>
                  </a:cubicBezTo>
                  <a:cubicBezTo>
                    <a:pt x="6280" y="2725"/>
                    <a:pt x="6280" y="2702"/>
                    <a:pt x="6116" y="2671"/>
                  </a:cubicBezTo>
                  <a:cubicBezTo>
                    <a:pt x="5251" y="2511"/>
                    <a:pt x="4372" y="2377"/>
                    <a:pt x="3478" y="2284"/>
                  </a:cubicBezTo>
                  <a:cubicBezTo>
                    <a:pt x="3378" y="2275"/>
                    <a:pt x="3300" y="2248"/>
                    <a:pt x="3243" y="2195"/>
                  </a:cubicBezTo>
                  <a:cubicBezTo>
                    <a:pt x="3021" y="1990"/>
                    <a:pt x="2678" y="1856"/>
                    <a:pt x="2342" y="1767"/>
                  </a:cubicBezTo>
                  <a:cubicBezTo>
                    <a:pt x="1606" y="1576"/>
                    <a:pt x="984" y="1273"/>
                    <a:pt x="291" y="1037"/>
                  </a:cubicBezTo>
                  <a:cubicBezTo>
                    <a:pt x="-67" y="917"/>
                    <a:pt x="-81" y="828"/>
                    <a:pt x="176" y="623"/>
                  </a:cubicBezTo>
                  <a:cubicBezTo>
                    <a:pt x="255" y="561"/>
                    <a:pt x="341" y="499"/>
                    <a:pt x="426" y="436"/>
                  </a:cubicBezTo>
                  <a:cubicBezTo>
                    <a:pt x="548" y="472"/>
                    <a:pt x="655" y="481"/>
                    <a:pt x="741" y="387"/>
                  </a:cubicBezTo>
                  <a:cubicBezTo>
                    <a:pt x="863" y="272"/>
                    <a:pt x="984" y="147"/>
                    <a:pt x="1020" y="0"/>
                  </a:cubicBezTo>
                  <a:close/>
                  <a:moveTo>
                    <a:pt x="20325" y="19957"/>
                  </a:moveTo>
                  <a:cubicBezTo>
                    <a:pt x="20611" y="19744"/>
                    <a:pt x="20611" y="19744"/>
                    <a:pt x="20325" y="19637"/>
                  </a:cubicBezTo>
                  <a:cubicBezTo>
                    <a:pt x="20325" y="19730"/>
                    <a:pt x="20325" y="19824"/>
                    <a:pt x="20325" y="19957"/>
                  </a:cubicBezTo>
                  <a:close/>
                </a:path>
              </a:pathLst>
            </a:custGeom>
            <a:solidFill>
              <a:srgbClr val="060708"/>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8" name="Shape">
              <a:extLst>
                <a:ext uri="{FF2B5EF4-FFF2-40B4-BE49-F238E27FC236}">
                  <a16:creationId xmlns="" xmlns:a16="http://schemas.microsoft.com/office/drawing/2014/main" id="{DB71C564-E1CC-5B1B-570D-BC8A0222ECE2}"/>
                </a:ext>
              </a:extLst>
            </p:cNvPr>
            <p:cNvSpPr/>
            <p:nvPr/>
          </p:nvSpPr>
          <p:spPr>
            <a:xfrm>
              <a:off x="10477442" y="2568212"/>
              <a:ext cx="421298" cy="523214"/>
            </a:xfrm>
            <a:custGeom>
              <a:avLst/>
              <a:gdLst/>
              <a:ahLst/>
              <a:cxnLst>
                <a:cxn ang="0">
                  <a:pos x="wd2" y="hd2"/>
                </a:cxn>
                <a:cxn ang="5400000">
                  <a:pos x="wd2" y="hd2"/>
                </a:cxn>
                <a:cxn ang="10800000">
                  <a:pos x="wd2" y="hd2"/>
                </a:cxn>
                <a:cxn ang="16200000">
                  <a:pos x="wd2" y="hd2"/>
                </a:cxn>
              </a:cxnLst>
              <a:rect l="0" t="0" r="r" b="b"/>
              <a:pathLst>
                <a:path w="21075" h="21422" extrusionOk="0">
                  <a:moveTo>
                    <a:pt x="21020" y="9474"/>
                  </a:moveTo>
                  <a:cubicBezTo>
                    <a:pt x="20538" y="7014"/>
                    <a:pt x="19886" y="4578"/>
                    <a:pt x="18327" y="2397"/>
                  </a:cubicBezTo>
                  <a:cubicBezTo>
                    <a:pt x="17646" y="1446"/>
                    <a:pt x="16739" y="611"/>
                    <a:pt x="15350" y="379"/>
                  </a:cubicBezTo>
                  <a:cubicBezTo>
                    <a:pt x="12912" y="-39"/>
                    <a:pt x="10474" y="-178"/>
                    <a:pt x="8037" y="309"/>
                  </a:cubicBezTo>
                  <a:cubicBezTo>
                    <a:pt x="3303" y="1237"/>
                    <a:pt x="1602" y="3372"/>
                    <a:pt x="1545" y="7037"/>
                  </a:cubicBezTo>
                  <a:lnTo>
                    <a:pt x="1460" y="7455"/>
                  </a:lnTo>
                  <a:cubicBezTo>
                    <a:pt x="2084" y="8662"/>
                    <a:pt x="1092" y="9497"/>
                    <a:pt x="383" y="10378"/>
                  </a:cubicBezTo>
                  <a:cubicBezTo>
                    <a:pt x="-14" y="10866"/>
                    <a:pt x="-297" y="11376"/>
                    <a:pt x="553" y="11585"/>
                  </a:cubicBezTo>
                  <a:cubicBezTo>
                    <a:pt x="1517" y="11840"/>
                    <a:pt x="1716" y="12536"/>
                    <a:pt x="1687" y="13000"/>
                  </a:cubicBezTo>
                  <a:cubicBezTo>
                    <a:pt x="1631" y="13882"/>
                    <a:pt x="2311" y="14578"/>
                    <a:pt x="2283" y="15436"/>
                  </a:cubicBezTo>
                  <a:cubicBezTo>
                    <a:pt x="2254" y="16109"/>
                    <a:pt x="2736" y="16318"/>
                    <a:pt x="3473" y="16225"/>
                  </a:cubicBezTo>
                  <a:cubicBezTo>
                    <a:pt x="5798" y="15645"/>
                    <a:pt x="7612" y="14253"/>
                    <a:pt x="9908" y="13464"/>
                  </a:cubicBezTo>
                  <a:cubicBezTo>
                    <a:pt x="9766" y="14415"/>
                    <a:pt x="9086" y="14856"/>
                    <a:pt x="8321" y="15297"/>
                  </a:cubicBezTo>
                  <a:cubicBezTo>
                    <a:pt x="6761" y="16225"/>
                    <a:pt x="6790" y="16434"/>
                    <a:pt x="8122" y="17571"/>
                  </a:cubicBezTo>
                  <a:cubicBezTo>
                    <a:pt x="9483" y="18731"/>
                    <a:pt x="10928" y="19844"/>
                    <a:pt x="11580" y="21422"/>
                  </a:cubicBezTo>
                  <a:cubicBezTo>
                    <a:pt x="11665" y="21376"/>
                    <a:pt x="11751" y="21352"/>
                    <a:pt x="11807" y="21283"/>
                  </a:cubicBezTo>
                  <a:cubicBezTo>
                    <a:pt x="13026" y="19450"/>
                    <a:pt x="13281" y="17292"/>
                    <a:pt x="14670" y="15506"/>
                  </a:cubicBezTo>
                  <a:lnTo>
                    <a:pt x="15436" y="15019"/>
                  </a:lnTo>
                  <a:cubicBezTo>
                    <a:pt x="16059" y="15297"/>
                    <a:pt x="15889" y="14647"/>
                    <a:pt x="16144" y="14462"/>
                  </a:cubicBezTo>
                  <a:cubicBezTo>
                    <a:pt x="16428" y="14276"/>
                    <a:pt x="16626" y="13975"/>
                    <a:pt x="16768" y="13719"/>
                  </a:cubicBezTo>
                  <a:cubicBezTo>
                    <a:pt x="17335" y="12768"/>
                    <a:pt x="18299" y="12652"/>
                    <a:pt x="19348" y="13418"/>
                  </a:cubicBezTo>
                  <a:cubicBezTo>
                    <a:pt x="20453" y="12258"/>
                    <a:pt x="21303" y="10959"/>
                    <a:pt x="21020" y="9474"/>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9" name="Shape">
              <a:extLst>
                <a:ext uri="{FF2B5EF4-FFF2-40B4-BE49-F238E27FC236}">
                  <a16:creationId xmlns="" xmlns:a16="http://schemas.microsoft.com/office/drawing/2014/main" id="{25B0360F-658C-346B-806C-F81370C1EF8E}"/>
                </a:ext>
              </a:extLst>
            </p:cNvPr>
            <p:cNvSpPr/>
            <p:nvPr/>
          </p:nvSpPr>
          <p:spPr>
            <a:xfrm>
              <a:off x="10018442" y="3134879"/>
              <a:ext cx="129597" cy="313678"/>
            </a:xfrm>
            <a:custGeom>
              <a:avLst/>
              <a:gdLst/>
              <a:ahLst/>
              <a:cxnLst>
                <a:cxn ang="0">
                  <a:pos x="wd2" y="hd2"/>
                </a:cxn>
                <a:cxn ang="5400000">
                  <a:pos x="wd2" y="hd2"/>
                </a:cxn>
                <a:cxn ang="10800000">
                  <a:pos x="wd2" y="hd2"/>
                </a:cxn>
                <a:cxn ang="16200000">
                  <a:pos x="wd2" y="hd2"/>
                </a:cxn>
              </a:cxnLst>
              <a:rect l="0" t="0" r="r" b="b"/>
              <a:pathLst>
                <a:path w="21385" h="21013" extrusionOk="0">
                  <a:moveTo>
                    <a:pt x="21385" y="15964"/>
                  </a:moveTo>
                  <a:cubicBezTo>
                    <a:pt x="20076" y="17597"/>
                    <a:pt x="20544" y="19305"/>
                    <a:pt x="19982" y="20937"/>
                  </a:cubicBezTo>
                  <a:cubicBezTo>
                    <a:pt x="15494" y="21317"/>
                    <a:pt x="12689" y="20216"/>
                    <a:pt x="11099" y="18850"/>
                  </a:cubicBezTo>
                  <a:cubicBezTo>
                    <a:pt x="7452" y="15813"/>
                    <a:pt x="3431" y="12814"/>
                    <a:pt x="4273" y="9207"/>
                  </a:cubicBezTo>
                  <a:cubicBezTo>
                    <a:pt x="4647" y="7461"/>
                    <a:pt x="2403" y="5905"/>
                    <a:pt x="1655" y="4234"/>
                  </a:cubicBezTo>
                  <a:cubicBezTo>
                    <a:pt x="1281" y="3361"/>
                    <a:pt x="907" y="2488"/>
                    <a:pt x="253" y="1615"/>
                  </a:cubicBezTo>
                  <a:cubicBezTo>
                    <a:pt x="-215" y="970"/>
                    <a:pt x="-121" y="400"/>
                    <a:pt x="1281" y="97"/>
                  </a:cubicBezTo>
                  <a:cubicBezTo>
                    <a:pt x="3058" y="-283"/>
                    <a:pt x="3245" y="552"/>
                    <a:pt x="4180" y="894"/>
                  </a:cubicBezTo>
                  <a:cubicBezTo>
                    <a:pt x="6518" y="1729"/>
                    <a:pt x="7640" y="2564"/>
                    <a:pt x="6424" y="3817"/>
                  </a:cubicBezTo>
                  <a:cubicBezTo>
                    <a:pt x="6331" y="3931"/>
                    <a:pt x="6331" y="4159"/>
                    <a:pt x="6424" y="4159"/>
                  </a:cubicBezTo>
                  <a:cubicBezTo>
                    <a:pt x="11847" y="4956"/>
                    <a:pt x="10352" y="7044"/>
                    <a:pt x="11100" y="8600"/>
                  </a:cubicBezTo>
                  <a:cubicBezTo>
                    <a:pt x="12035" y="10650"/>
                    <a:pt x="15120" y="12093"/>
                    <a:pt x="17832" y="13687"/>
                  </a:cubicBezTo>
                  <a:cubicBezTo>
                    <a:pt x="19234" y="14446"/>
                    <a:pt x="21104" y="15015"/>
                    <a:pt x="21385" y="15964"/>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0" name="Shape">
              <a:extLst>
                <a:ext uri="{FF2B5EF4-FFF2-40B4-BE49-F238E27FC236}">
                  <a16:creationId xmlns="" xmlns:a16="http://schemas.microsoft.com/office/drawing/2014/main" id="{8E7ED5C8-C8B7-7270-4415-6BB864BC66CA}"/>
                </a:ext>
              </a:extLst>
            </p:cNvPr>
            <p:cNvSpPr/>
            <p:nvPr/>
          </p:nvSpPr>
          <p:spPr>
            <a:xfrm>
              <a:off x="11469110" y="5395881"/>
              <a:ext cx="190968" cy="147459"/>
            </a:xfrm>
            <a:custGeom>
              <a:avLst/>
              <a:gdLst/>
              <a:ahLst/>
              <a:cxnLst>
                <a:cxn ang="0">
                  <a:pos x="wd2" y="hd2"/>
                </a:cxn>
                <a:cxn ang="5400000">
                  <a:pos x="wd2" y="hd2"/>
                </a:cxn>
                <a:cxn ang="10800000">
                  <a:pos x="wd2" y="hd2"/>
                </a:cxn>
                <a:cxn ang="16200000">
                  <a:pos x="wd2" y="hd2"/>
                </a:cxn>
              </a:cxnLst>
              <a:rect l="0" t="0" r="r" b="b"/>
              <a:pathLst>
                <a:path w="21600" h="18550" extrusionOk="0">
                  <a:moveTo>
                    <a:pt x="8781" y="0"/>
                  </a:moveTo>
                  <a:cubicBezTo>
                    <a:pt x="11601" y="2067"/>
                    <a:pt x="14742" y="1283"/>
                    <a:pt x="17818" y="1212"/>
                  </a:cubicBezTo>
                  <a:cubicBezTo>
                    <a:pt x="19036" y="1141"/>
                    <a:pt x="20318" y="713"/>
                    <a:pt x="21600" y="1141"/>
                  </a:cubicBezTo>
                  <a:cubicBezTo>
                    <a:pt x="18459" y="12903"/>
                    <a:pt x="7243" y="21600"/>
                    <a:pt x="0" y="17537"/>
                  </a:cubicBezTo>
                  <a:cubicBezTo>
                    <a:pt x="3076" y="17251"/>
                    <a:pt x="5897" y="17251"/>
                    <a:pt x="8268" y="15398"/>
                  </a:cubicBezTo>
                  <a:cubicBezTo>
                    <a:pt x="5961" y="14614"/>
                    <a:pt x="3141" y="14685"/>
                    <a:pt x="2051" y="11406"/>
                  </a:cubicBezTo>
                  <a:cubicBezTo>
                    <a:pt x="4615" y="9481"/>
                    <a:pt x="6153" y="6844"/>
                    <a:pt x="6666" y="3422"/>
                  </a:cubicBezTo>
                  <a:cubicBezTo>
                    <a:pt x="6858" y="1996"/>
                    <a:pt x="7563" y="784"/>
                    <a:pt x="8781" y="0"/>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1" name="Shape">
              <a:extLst>
                <a:ext uri="{FF2B5EF4-FFF2-40B4-BE49-F238E27FC236}">
                  <a16:creationId xmlns="" xmlns:a16="http://schemas.microsoft.com/office/drawing/2014/main" id="{D4839114-CC0B-4EE5-4646-617549518410}"/>
                </a:ext>
              </a:extLst>
            </p:cNvPr>
            <p:cNvSpPr/>
            <p:nvPr/>
          </p:nvSpPr>
          <p:spPr>
            <a:xfrm>
              <a:off x="10772109" y="5322214"/>
              <a:ext cx="200600" cy="136168"/>
            </a:xfrm>
            <a:custGeom>
              <a:avLst/>
              <a:gdLst/>
              <a:ahLst/>
              <a:cxnLst>
                <a:cxn ang="0">
                  <a:pos x="wd2" y="hd2"/>
                </a:cxn>
                <a:cxn ang="5400000">
                  <a:pos x="wd2" y="hd2"/>
                </a:cxn>
                <a:cxn ang="10800000">
                  <a:pos x="wd2" y="hd2"/>
                </a:cxn>
                <a:cxn ang="16200000">
                  <a:pos x="wd2" y="hd2"/>
                </a:cxn>
              </a:cxnLst>
              <a:rect l="0" t="0" r="r" b="b"/>
              <a:pathLst>
                <a:path w="21600" h="21360" extrusionOk="0">
                  <a:moveTo>
                    <a:pt x="11166" y="2845"/>
                  </a:moveTo>
                  <a:cubicBezTo>
                    <a:pt x="14705" y="2845"/>
                    <a:pt x="18244" y="2489"/>
                    <a:pt x="21600" y="0"/>
                  </a:cubicBezTo>
                  <a:cubicBezTo>
                    <a:pt x="20258" y="7556"/>
                    <a:pt x="15986" y="16267"/>
                    <a:pt x="12814" y="18133"/>
                  </a:cubicBezTo>
                  <a:cubicBezTo>
                    <a:pt x="11898" y="18667"/>
                    <a:pt x="11166" y="19467"/>
                    <a:pt x="10068" y="18311"/>
                  </a:cubicBezTo>
                  <a:cubicBezTo>
                    <a:pt x="9580" y="17778"/>
                    <a:pt x="8603" y="17689"/>
                    <a:pt x="7810" y="18578"/>
                  </a:cubicBezTo>
                  <a:cubicBezTo>
                    <a:pt x="5492" y="21245"/>
                    <a:pt x="2807" y="21600"/>
                    <a:pt x="0" y="21245"/>
                  </a:cubicBezTo>
                  <a:cubicBezTo>
                    <a:pt x="1892" y="18578"/>
                    <a:pt x="4515" y="18222"/>
                    <a:pt x="6834" y="17067"/>
                  </a:cubicBezTo>
                  <a:cubicBezTo>
                    <a:pt x="8909" y="16089"/>
                    <a:pt x="10007" y="14311"/>
                    <a:pt x="10312" y="11200"/>
                  </a:cubicBezTo>
                  <a:cubicBezTo>
                    <a:pt x="10556" y="8356"/>
                    <a:pt x="10922" y="5600"/>
                    <a:pt x="11166" y="2845"/>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2" name="Shape">
              <a:extLst>
                <a:ext uri="{FF2B5EF4-FFF2-40B4-BE49-F238E27FC236}">
                  <a16:creationId xmlns="" xmlns:a16="http://schemas.microsoft.com/office/drawing/2014/main" id="{EAB8ABF6-1461-A669-3E33-AF9893B8876B}"/>
                </a:ext>
              </a:extLst>
            </p:cNvPr>
            <p:cNvSpPr/>
            <p:nvPr/>
          </p:nvSpPr>
          <p:spPr>
            <a:xfrm>
              <a:off x="10012775" y="2551211"/>
              <a:ext cx="137517" cy="335572"/>
            </a:xfrm>
            <a:custGeom>
              <a:avLst/>
              <a:gdLst/>
              <a:ahLst/>
              <a:cxnLst>
                <a:cxn ang="0">
                  <a:pos x="wd2" y="hd2"/>
                </a:cxn>
                <a:cxn ang="5400000">
                  <a:pos x="wd2" y="hd2"/>
                </a:cxn>
                <a:cxn ang="10800000">
                  <a:pos x="wd2" y="hd2"/>
                </a:cxn>
                <a:cxn ang="16200000">
                  <a:pos x="wd2" y="hd2"/>
                </a:cxn>
              </a:cxnLst>
              <a:rect l="0" t="0" r="r" b="b"/>
              <a:pathLst>
                <a:path w="21136" h="21283" extrusionOk="0">
                  <a:moveTo>
                    <a:pt x="20526" y="16876"/>
                  </a:moveTo>
                  <a:cubicBezTo>
                    <a:pt x="18959" y="15258"/>
                    <a:pt x="13820" y="15294"/>
                    <a:pt x="12078" y="13749"/>
                  </a:cubicBezTo>
                  <a:cubicBezTo>
                    <a:pt x="9465" y="11449"/>
                    <a:pt x="6852" y="9184"/>
                    <a:pt x="7200" y="6561"/>
                  </a:cubicBezTo>
                  <a:cubicBezTo>
                    <a:pt x="7200" y="5554"/>
                    <a:pt x="7200" y="4548"/>
                    <a:pt x="7287" y="3578"/>
                  </a:cubicBezTo>
                  <a:cubicBezTo>
                    <a:pt x="8333" y="3075"/>
                    <a:pt x="8158" y="2428"/>
                    <a:pt x="8071" y="1853"/>
                  </a:cubicBezTo>
                  <a:cubicBezTo>
                    <a:pt x="7984" y="1206"/>
                    <a:pt x="9290" y="199"/>
                    <a:pt x="6939" y="20"/>
                  </a:cubicBezTo>
                  <a:cubicBezTo>
                    <a:pt x="4501" y="-160"/>
                    <a:pt x="4762" y="954"/>
                    <a:pt x="4413" y="1565"/>
                  </a:cubicBezTo>
                  <a:cubicBezTo>
                    <a:pt x="3542" y="3362"/>
                    <a:pt x="2846" y="5195"/>
                    <a:pt x="1888" y="7028"/>
                  </a:cubicBezTo>
                  <a:cubicBezTo>
                    <a:pt x="494" y="9759"/>
                    <a:pt x="-464" y="12527"/>
                    <a:pt x="233" y="15330"/>
                  </a:cubicBezTo>
                  <a:cubicBezTo>
                    <a:pt x="843" y="17666"/>
                    <a:pt x="2062" y="18205"/>
                    <a:pt x="7723" y="18277"/>
                  </a:cubicBezTo>
                  <a:cubicBezTo>
                    <a:pt x="8333" y="18421"/>
                    <a:pt x="8943" y="18601"/>
                    <a:pt x="9552" y="18744"/>
                  </a:cubicBezTo>
                  <a:cubicBezTo>
                    <a:pt x="10162" y="19823"/>
                    <a:pt x="12949" y="20182"/>
                    <a:pt x="13994" y="21081"/>
                  </a:cubicBezTo>
                  <a:cubicBezTo>
                    <a:pt x="15475" y="21368"/>
                    <a:pt x="16782" y="21440"/>
                    <a:pt x="17827" y="20685"/>
                  </a:cubicBezTo>
                  <a:cubicBezTo>
                    <a:pt x="19220" y="19679"/>
                    <a:pt x="20701" y="18673"/>
                    <a:pt x="21136" y="17451"/>
                  </a:cubicBezTo>
                  <a:cubicBezTo>
                    <a:pt x="21048" y="17307"/>
                    <a:pt x="20787" y="17091"/>
                    <a:pt x="20526" y="16876"/>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3" name="Shape">
              <a:extLst>
                <a:ext uri="{FF2B5EF4-FFF2-40B4-BE49-F238E27FC236}">
                  <a16:creationId xmlns="" xmlns:a16="http://schemas.microsoft.com/office/drawing/2014/main" id="{951AAAD0-D87D-1202-72A5-384F3DCB2550}"/>
                </a:ext>
              </a:extLst>
            </p:cNvPr>
            <p:cNvSpPr/>
            <p:nvPr/>
          </p:nvSpPr>
          <p:spPr>
            <a:xfrm>
              <a:off x="10551109" y="2964878"/>
              <a:ext cx="9635" cy="3866"/>
            </a:xfrm>
            <a:custGeom>
              <a:avLst/>
              <a:gdLst/>
              <a:ahLst/>
              <a:cxnLst>
                <a:cxn ang="0">
                  <a:pos x="wd2" y="hd2"/>
                </a:cxn>
                <a:cxn ang="5400000">
                  <a:pos x="wd2" y="hd2"/>
                </a:cxn>
                <a:cxn ang="10800000">
                  <a:pos x="wd2" y="hd2"/>
                </a:cxn>
                <a:cxn ang="16200000">
                  <a:pos x="wd2" y="hd2"/>
                </a:cxn>
              </a:cxnLst>
              <a:rect l="0" t="0" r="r" b="b"/>
              <a:pathLst>
                <a:path w="21600" h="16372" extrusionOk="0">
                  <a:moveTo>
                    <a:pt x="0" y="4371"/>
                  </a:moveTo>
                  <a:cubicBezTo>
                    <a:pt x="8896" y="-5228"/>
                    <a:pt x="15248" y="1968"/>
                    <a:pt x="21600" y="16372"/>
                  </a:cubicBezTo>
                  <a:cubicBezTo>
                    <a:pt x="13976" y="11567"/>
                    <a:pt x="7624" y="6762"/>
                    <a:pt x="0" y="4371"/>
                  </a:cubicBezTo>
                  <a:close/>
                </a:path>
              </a:pathLst>
            </a:cu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4" name="Line">
              <a:extLst>
                <a:ext uri="{FF2B5EF4-FFF2-40B4-BE49-F238E27FC236}">
                  <a16:creationId xmlns="" xmlns:a16="http://schemas.microsoft.com/office/drawing/2014/main" id="{E7954DEC-2AA4-F3F4-DAE8-CA41F3449D7B}"/>
                </a:ext>
              </a:extLst>
            </p:cNvPr>
            <p:cNvSpPr/>
            <p:nvPr/>
          </p:nvSpPr>
          <p:spPr>
            <a:xfrm>
              <a:off x="11684443" y="5327881"/>
              <a:ext cx="0" cy="40801"/>
            </a:xfrm>
            <a:prstGeom prst="line">
              <a:avLst/>
            </a:prstGeom>
            <a:solidFill>
              <a:srgbClr val="F1CCA7"/>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5" name="Shape">
              <a:extLst>
                <a:ext uri="{FF2B5EF4-FFF2-40B4-BE49-F238E27FC236}">
                  <a16:creationId xmlns="" xmlns:a16="http://schemas.microsoft.com/office/drawing/2014/main" id="{3685D5BC-A51D-2D32-9F0A-08FBAED89709}"/>
                </a:ext>
              </a:extLst>
            </p:cNvPr>
            <p:cNvSpPr/>
            <p:nvPr/>
          </p:nvSpPr>
          <p:spPr>
            <a:xfrm>
              <a:off x="10534109" y="2562545"/>
              <a:ext cx="413670" cy="401973"/>
            </a:xfrm>
            <a:custGeom>
              <a:avLst/>
              <a:gdLst/>
              <a:ahLst/>
              <a:cxnLst>
                <a:cxn ang="0">
                  <a:pos x="wd2" y="hd2"/>
                </a:cxn>
                <a:cxn ang="5400000">
                  <a:pos x="wd2" y="hd2"/>
                </a:cxn>
                <a:cxn ang="10800000">
                  <a:pos x="wd2" y="hd2"/>
                </a:cxn>
                <a:cxn ang="16200000">
                  <a:pos x="wd2" y="hd2"/>
                </a:cxn>
              </a:cxnLst>
              <a:rect l="0" t="0" r="r" b="b"/>
              <a:pathLst>
                <a:path w="21600" h="21340" extrusionOk="0">
                  <a:moveTo>
                    <a:pt x="7486" y="20708"/>
                  </a:moveTo>
                  <a:cubicBezTo>
                    <a:pt x="7486" y="20708"/>
                    <a:pt x="10563" y="18121"/>
                    <a:pt x="11125" y="14782"/>
                  </a:cubicBezTo>
                  <a:cubicBezTo>
                    <a:pt x="11125" y="14782"/>
                    <a:pt x="11836" y="10540"/>
                    <a:pt x="11125" y="10299"/>
                  </a:cubicBezTo>
                  <a:cubicBezTo>
                    <a:pt x="10415" y="10089"/>
                    <a:pt x="9261" y="9848"/>
                    <a:pt x="8255" y="10690"/>
                  </a:cubicBezTo>
                  <a:cubicBezTo>
                    <a:pt x="8255" y="10690"/>
                    <a:pt x="7279" y="9908"/>
                    <a:pt x="6154" y="9728"/>
                  </a:cubicBezTo>
                  <a:cubicBezTo>
                    <a:pt x="5060" y="9547"/>
                    <a:pt x="4172" y="7772"/>
                    <a:pt x="4438" y="7201"/>
                  </a:cubicBezTo>
                  <a:cubicBezTo>
                    <a:pt x="4705" y="6629"/>
                    <a:pt x="5415" y="5516"/>
                    <a:pt x="5000" y="5005"/>
                  </a:cubicBezTo>
                  <a:cubicBezTo>
                    <a:pt x="4557" y="4493"/>
                    <a:pt x="1746" y="3651"/>
                    <a:pt x="0" y="4222"/>
                  </a:cubicBezTo>
                  <a:cubicBezTo>
                    <a:pt x="0" y="4222"/>
                    <a:pt x="592" y="2026"/>
                    <a:pt x="4142" y="913"/>
                  </a:cubicBezTo>
                  <a:cubicBezTo>
                    <a:pt x="7663" y="-200"/>
                    <a:pt x="12250" y="-200"/>
                    <a:pt x="13818" y="402"/>
                  </a:cubicBezTo>
                  <a:cubicBezTo>
                    <a:pt x="15416" y="1003"/>
                    <a:pt x="17842" y="4252"/>
                    <a:pt x="18730" y="7501"/>
                  </a:cubicBezTo>
                  <a:cubicBezTo>
                    <a:pt x="19617" y="10750"/>
                    <a:pt x="18907" y="16226"/>
                    <a:pt x="21600" y="19264"/>
                  </a:cubicBezTo>
                  <a:cubicBezTo>
                    <a:pt x="21600" y="19264"/>
                    <a:pt x="19174" y="18542"/>
                    <a:pt x="18197" y="18362"/>
                  </a:cubicBezTo>
                  <a:cubicBezTo>
                    <a:pt x="17221" y="18181"/>
                    <a:pt x="15446" y="17971"/>
                    <a:pt x="15179" y="18873"/>
                  </a:cubicBezTo>
                  <a:cubicBezTo>
                    <a:pt x="14913" y="19776"/>
                    <a:pt x="15179" y="21069"/>
                    <a:pt x="15830" y="21340"/>
                  </a:cubicBezTo>
                  <a:cubicBezTo>
                    <a:pt x="15830" y="21340"/>
                    <a:pt x="13966" y="20558"/>
                    <a:pt x="13493" y="19144"/>
                  </a:cubicBezTo>
                  <a:cubicBezTo>
                    <a:pt x="13019" y="17730"/>
                    <a:pt x="12901" y="16527"/>
                    <a:pt x="12901" y="16527"/>
                  </a:cubicBezTo>
                  <a:cubicBezTo>
                    <a:pt x="12901" y="16527"/>
                    <a:pt x="12339" y="18813"/>
                    <a:pt x="10859" y="20106"/>
                  </a:cubicBezTo>
                  <a:cubicBezTo>
                    <a:pt x="9380" y="21400"/>
                    <a:pt x="10859" y="19114"/>
                    <a:pt x="10859" y="19114"/>
                  </a:cubicBezTo>
                  <a:cubicBezTo>
                    <a:pt x="10859" y="19114"/>
                    <a:pt x="9261" y="20588"/>
                    <a:pt x="7486" y="20708"/>
                  </a:cubicBezTo>
                  <a:close/>
                </a:path>
              </a:pathLst>
            </a:custGeom>
            <a:solidFill>
              <a:srgbClr val="C1976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
        <p:nvSpPr>
          <p:cNvPr id="56" name="Shape">
            <a:extLst>
              <a:ext uri="{FF2B5EF4-FFF2-40B4-BE49-F238E27FC236}">
                <a16:creationId xmlns="" xmlns:a16="http://schemas.microsoft.com/office/drawing/2014/main" id="{B83C72A6-71DA-C0A2-171E-B3B59B719296}"/>
              </a:ext>
            </a:extLst>
          </p:cNvPr>
          <p:cNvSpPr/>
          <p:nvPr/>
        </p:nvSpPr>
        <p:spPr>
          <a:xfrm>
            <a:off x="10493320" y="1358441"/>
            <a:ext cx="4350297" cy="5496579"/>
          </a:xfrm>
          <a:custGeom>
            <a:avLst/>
            <a:gdLst/>
            <a:ahLst/>
            <a:cxnLst>
              <a:cxn ang="0">
                <a:pos x="wd2" y="hd2"/>
              </a:cxn>
              <a:cxn ang="5400000">
                <a:pos x="wd2" y="hd2"/>
              </a:cxn>
              <a:cxn ang="10800000">
                <a:pos x="wd2" y="hd2"/>
              </a:cxn>
              <a:cxn ang="16200000">
                <a:pos x="wd2" y="hd2"/>
              </a:cxn>
            </a:cxnLst>
            <a:rect l="0" t="0" r="r" b="b"/>
            <a:pathLst>
              <a:path w="21596" h="21591" extrusionOk="0">
                <a:moveTo>
                  <a:pt x="21454" y="5768"/>
                </a:moveTo>
                <a:lnTo>
                  <a:pt x="13825" y="5805"/>
                </a:lnTo>
                <a:cubicBezTo>
                  <a:pt x="12938" y="5782"/>
                  <a:pt x="12422" y="4910"/>
                  <a:pt x="13147" y="4316"/>
                </a:cubicBezTo>
                <a:cubicBezTo>
                  <a:pt x="13773" y="3854"/>
                  <a:pt x="14160" y="3216"/>
                  <a:pt x="14152" y="2514"/>
                </a:cubicBezTo>
                <a:cubicBezTo>
                  <a:pt x="14140" y="1117"/>
                  <a:pt x="12583" y="-9"/>
                  <a:pt x="10676" y="0"/>
                </a:cubicBezTo>
                <a:cubicBezTo>
                  <a:pt x="8768" y="8"/>
                  <a:pt x="7232" y="1149"/>
                  <a:pt x="7243" y="2546"/>
                </a:cubicBezTo>
                <a:cubicBezTo>
                  <a:pt x="7251" y="3247"/>
                  <a:pt x="7645" y="3883"/>
                  <a:pt x="8284" y="4339"/>
                </a:cubicBezTo>
                <a:cubicBezTo>
                  <a:pt x="9021" y="4925"/>
                  <a:pt x="8520" y="5805"/>
                  <a:pt x="7630" y="5834"/>
                </a:cubicBezTo>
                <a:lnTo>
                  <a:pt x="0" y="5872"/>
                </a:lnTo>
                <a:lnTo>
                  <a:pt x="51" y="11461"/>
                </a:lnTo>
                <a:cubicBezTo>
                  <a:pt x="95" y="12110"/>
                  <a:pt x="1293" y="12477"/>
                  <a:pt x="2093" y="11940"/>
                </a:cubicBezTo>
                <a:cubicBezTo>
                  <a:pt x="2715" y="11475"/>
                  <a:pt x="3578" y="11184"/>
                  <a:pt x="4540" y="11181"/>
                </a:cubicBezTo>
                <a:cubicBezTo>
                  <a:pt x="6447" y="11172"/>
                  <a:pt x="8004" y="12298"/>
                  <a:pt x="8016" y="13695"/>
                </a:cubicBezTo>
                <a:cubicBezTo>
                  <a:pt x="8028" y="15093"/>
                  <a:pt x="6491" y="16233"/>
                  <a:pt x="4583" y="16242"/>
                </a:cubicBezTo>
                <a:cubicBezTo>
                  <a:pt x="3626" y="16247"/>
                  <a:pt x="2755" y="15964"/>
                  <a:pt x="2124" y="15505"/>
                </a:cubicBezTo>
                <a:cubicBezTo>
                  <a:pt x="1312" y="14974"/>
                  <a:pt x="122" y="15352"/>
                  <a:pt x="91" y="16002"/>
                </a:cubicBezTo>
                <a:lnTo>
                  <a:pt x="142" y="21591"/>
                </a:lnTo>
                <a:lnTo>
                  <a:pt x="21025" y="21490"/>
                </a:lnTo>
                <a:cubicBezTo>
                  <a:pt x="21344" y="21487"/>
                  <a:pt x="21600" y="21299"/>
                  <a:pt x="21596" y="21066"/>
                </a:cubicBezTo>
                <a:lnTo>
                  <a:pt x="21454" y="5768"/>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7" name="TextBox 56">
            <a:extLst>
              <a:ext uri="{FF2B5EF4-FFF2-40B4-BE49-F238E27FC236}">
                <a16:creationId xmlns="" xmlns:a16="http://schemas.microsoft.com/office/drawing/2014/main" id="{1C7A6DE6-F453-DF82-6F9F-C1F2421D8BE3}"/>
              </a:ext>
            </a:extLst>
          </p:cNvPr>
          <p:cNvSpPr txBox="1"/>
          <p:nvPr/>
        </p:nvSpPr>
        <p:spPr>
          <a:xfrm>
            <a:off x="12115969" y="4305205"/>
            <a:ext cx="2406207" cy="338554"/>
          </a:xfrm>
          <a:prstGeom prst="rect">
            <a:avLst/>
          </a:prstGeom>
          <a:noFill/>
        </p:spPr>
        <p:txBody>
          <a:bodyPr wrap="square" lIns="0" rIns="0" rtlCol="0" anchor="b">
            <a:spAutoFit/>
          </a:bodyPr>
          <a:lstStyle/>
          <a:p>
            <a:pPr algn="ctr"/>
            <a:r>
              <a:rPr lang="en-US" sz="1600" b="1" noProof="1">
                <a:solidFill>
                  <a:srgbClr val="003399"/>
                </a:solidFill>
              </a:rPr>
              <a:t>Result </a:t>
            </a:r>
            <a:r>
              <a:rPr lang="en-US" sz="1600" b="1" noProof="1" smtClean="0">
                <a:solidFill>
                  <a:srgbClr val="003399"/>
                </a:solidFill>
              </a:rPr>
              <a:t>indicator</a:t>
            </a:r>
            <a:endParaRPr lang="en-US" sz="1600" b="1" noProof="1">
              <a:solidFill>
                <a:srgbClr val="003399"/>
              </a:solidFill>
            </a:endParaRPr>
          </a:p>
        </p:txBody>
      </p:sp>
      <p:sp>
        <p:nvSpPr>
          <p:cNvPr id="58" name="TextBox 57">
            <a:extLst>
              <a:ext uri="{FF2B5EF4-FFF2-40B4-BE49-F238E27FC236}">
                <a16:creationId xmlns="" xmlns:a16="http://schemas.microsoft.com/office/drawing/2014/main" id="{3B566774-4B70-B66E-5DAC-632A58E0EF56}"/>
              </a:ext>
            </a:extLst>
          </p:cNvPr>
          <p:cNvSpPr txBox="1"/>
          <p:nvPr/>
        </p:nvSpPr>
        <p:spPr>
          <a:xfrm>
            <a:off x="12224363" y="4789473"/>
            <a:ext cx="2406207" cy="830997"/>
          </a:xfrm>
          <a:prstGeom prst="rect">
            <a:avLst/>
          </a:prstGeom>
          <a:noFill/>
        </p:spPr>
        <p:txBody>
          <a:bodyPr wrap="square" lIns="0" rIns="0" rtlCol="0" anchor="t">
            <a:spAutoFit/>
          </a:bodyPr>
          <a:lstStyle/>
          <a:p>
            <a:r>
              <a:rPr lang="en-GB" sz="1600" b="1" dirty="0">
                <a:solidFill>
                  <a:srgbClr val="003399"/>
                </a:solidFill>
              </a:rPr>
              <a:t>RCR 79 Joint strategies and action plans taken up by organisations</a:t>
            </a:r>
            <a:endParaRPr lang="hu-HU" sz="1600" b="1" dirty="0">
              <a:solidFill>
                <a:srgbClr val="003399"/>
              </a:solidFill>
            </a:endParaRPr>
          </a:p>
        </p:txBody>
      </p:sp>
      <p:pic>
        <p:nvPicPr>
          <p:cNvPr id="59" name="Graphic 32" descr="Lights On with solid fill">
            <a:extLst>
              <a:ext uri="{FF2B5EF4-FFF2-40B4-BE49-F238E27FC236}">
                <a16:creationId xmlns="" xmlns:a16="http://schemas.microsoft.com/office/drawing/2014/main" id="{EB54745C-1356-047E-72D7-AEC010BCB46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2115969" y="1487484"/>
            <a:ext cx="1104997" cy="1104997"/>
          </a:xfrm>
          <a:prstGeom prst="rect">
            <a:avLst/>
          </a:prstGeom>
        </p:spPr>
      </p:pic>
      <p:sp>
        <p:nvSpPr>
          <p:cNvPr id="64" name="TextBox 63">
            <a:extLst>
              <a:ext uri="{FF2B5EF4-FFF2-40B4-BE49-F238E27FC236}">
                <a16:creationId xmlns="" xmlns:a16="http://schemas.microsoft.com/office/drawing/2014/main" id="{B74BCAB1-FFC9-E837-32A9-FC145A12AAD7}"/>
              </a:ext>
            </a:extLst>
          </p:cNvPr>
          <p:cNvSpPr txBox="1"/>
          <p:nvPr/>
        </p:nvSpPr>
        <p:spPr>
          <a:xfrm>
            <a:off x="6347910" y="4309853"/>
            <a:ext cx="1861398" cy="338554"/>
          </a:xfrm>
          <a:prstGeom prst="rect">
            <a:avLst/>
          </a:prstGeom>
          <a:noFill/>
        </p:spPr>
        <p:txBody>
          <a:bodyPr wrap="square" lIns="0" rIns="0" rtlCol="0" anchor="b">
            <a:spAutoFit/>
          </a:bodyPr>
          <a:lstStyle/>
          <a:p>
            <a:pPr algn="ctr"/>
            <a:r>
              <a:rPr lang="en-US" sz="1600" b="1" dirty="0">
                <a:solidFill>
                  <a:srgbClr val="003399"/>
                </a:solidFill>
              </a:rPr>
              <a:t>Output indicator</a:t>
            </a:r>
            <a:endParaRPr lang="en-US" sz="1600" b="1" noProof="1"/>
          </a:p>
        </p:txBody>
      </p:sp>
    </p:spTree>
    <p:extLst>
      <p:ext uri="{BB962C8B-B14F-4D97-AF65-F5344CB8AC3E}">
        <p14:creationId xmlns:p14="http://schemas.microsoft.com/office/powerpoint/2010/main" val="383964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smtClean="0"/>
              <a:t>How to report on indicators - </a:t>
            </a:r>
            <a:r>
              <a:rPr lang="en-US" sz="2800" dirty="0"/>
              <a:t>Programme </a:t>
            </a:r>
            <a:r>
              <a:rPr lang="en-US" sz="2800" dirty="0" smtClean="0"/>
              <a:t>output indicator </a:t>
            </a:r>
            <a:r>
              <a:rPr lang="en-US" sz="2800" dirty="0"/>
              <a:t>RCO 83 Strategies and action </a:t>
            </a:r>
            <a:r>
              <a:rPr lang="en-US" sz="2800" dirty="0" smtClean="0"/>
              <a:t>plans </a:t>
            </a:r>
            <a:r>
              <a:rPr lang="en-US" sz="2800" dirty="0"/>
              <a:t>jointly developed</a:t>
            </a:r>
            <a:r>
              <a:rPr lang="en-US" sz="2800" dirty="0" smtClean="0"/>
              <a:t> </a:t>
            </a:r>
            <a:endParaRPr lang="en-US" sz="1800" dirty="0">
              <a:latin typeface="Open Sans" panose="020B0606030504020204" pitchFamily="34" charset="0"/>
              <a:ea typeface="+mn-ea"/>
              <a:cs typeface="+mn-cs"/>
            </a:endParaRPr>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grpSp>
        <p:nvGrpSpPr>
          <p:cNvPr id="31" name="Group 30"/>
          <p:cNvGrpSpPr/>
          <p:nvPr/>
        </p:nvGrpSpPr>
        <p:grpSpPr>
          <a:xfrm rot="700566">
            <a:off x="14865384" y="1890539"/>
            <a:ext cx="1804635" cy="490469"/>
            <a:chOff x="280139" y="2811256"/>
            <a:chExt cx="2406180" cy="653958"/>
          </a:xfrm>
        </p:grpSpPr>
        <p:sp>
          <p:nvSpPr>
            <p:cNvPr id="34" name="Freeform: Shape 56"/>
            <p:cNvSpPr/>
            <p:nvPr/>
          </p:nvSpPr>
          <p:spPr>
            <a:xfrm flipH="1" flipV="1">
              <a:off x="280139" y="2811256"/>
              <a:ext cx="2406180" cy="653958"/>
            </a:xfrm>
            <a:custGeom>
              <a:avLst/>
              <a:gdLst>
                <a:gd name="connsiteX0" fmla="*/ 2053383 w 2406180"/>
                <a:gd name="connsiteY0" fmla="*/ 653958 h 653958"/>
                <a:gd name="connsiteX1" fmla="*/ 653957 w 2406180"/>
                <a:gd name="connsiteY1" fmla="*/ 653958 h 653958"/>
                <a:gd name="connsiteX2" fmla="*/ 0 w 2406180"/>
                <a:gd name="connsiteY2" fmla="*/ 0 h 653958"/>
                <a:gd name="connsiteX3" fmla="*/ 2053383 w 2406180"/>
                <a:gd name="connsiteY3" fmla="*/ 0 h 653958"/>
                <a:gd name="connsiteX4" fmla="*/ 2406180 w 2406180"/>
                <a:gd name="connsiteY4" fmla="*/ 326979 h 65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6180" h="653958">
                  <a:moveTo>
                    <a:pt x="2053383" y="653958"/>
                  </a:moveTo>
                  <a:lnTo>
                    <a:pt x="653957" y="653958"/>
                  </a:lnTo>
                  <a:lnTo>
                    <a:pt x="0" y="0"/>
                  </a:lnTo>
                  <a:lnTo>
                    <a:pt x="2053383" y="0"/>
                  </a:lnTo>
                  <a:lnTo>
                    <a:pt x="2406180" y="326979"/>
                  </a:lnTo>
                  <a:close/>
                </a:path>
              </a:pathLst>
            </a:custGeom>
            <a:gradFill flip="none" rotWithShape="1">
              <a:gsLst>
                <a:gs pos="0">
                  <a:schemeClr val="accent2">
                    <a:lumMod val="50000"/>
                  </a:schemeClr>
                </a:gs>
                <a:gs pos="35000">
                  <a:schemeClr val="accent2"/>
                </a:gs>
                <a:gs pos="100000">
                  <a:schemeClr val="accent2"/>
                </a:gs>
              </a:gsLst>
              <a:lin ang="19200000" scaled="0"/>
              <a:tileRect/>
            </a:gradFill>
            <a:ln w="25400" cap="flat" cmpd="sng" algn="ctr">
              <a:noFill/>
              <a:prstDash val="solid"/>
            </a:ln>
            <a:effectLst/>
          </p:spPr>
          <p:txBody>
            <a:bodyPr wrap="square" rtlCol="0" anchor="ctr">
              <a:noAutofit/>
            </a:bodyPr>
            <a:lstStyle/>
            <a:p>
              <a:pPr algn="ctr" defTabSz="685800">
                <a:defRPr/>
              </a:pPr>
              <a:endParaRPr lang="en-US" sz="1350" kern="0">
                <a:solidFill>
                  <a:sysClr val="window" lastClr="FFFFFF"/>
                </a:solidFill>
                <a:latin typeface="Calibri"/>
              </a:endParaRPr>
            </a:p>
          </p:txBody>
        </p:sp>
        <p:sp>
          <p:nvSpPr>
            <p:cNvPr id="35" name="Freeform: Shape 57"/>
            <p:cNvSpPr/>
            <p:nvPr/>
          </p:nvSpPr>
          <p:spPr>
            <a:xfrm flipH="1" flipV="1">
              <a:off x="280139" y="3122928"/>
              <a:ext cx="2406180" cy="342286"/>
            </a:xfrm>
            <a:custGeom>
              <a:avLst/>
              <a:gdLst>
                <a:gd name="connsiteX0" fmla="*/ 342285 w 2406180"/>
                <a:gd name="connsiteY0" fmla="*/ 342286 h 342286"/>
                <a:gd name="connsiteX1" fmla="*/ 0 w 2406180"/>
                <a:gd name="connsiteY1" fmla="*/ 0 h 342286"/>
                <a:gd name="connsiteX2" fmla="*/ 2053383 w 2406180"/>
                <a:gd name="connsiteY2" fmla="*/ 0 h 342286"/>
                <a:gd name="connsiteX3" fmla="*/ 2406180 w 2406180"/>
                <a:gd name="connsiteY3" fmla="*/ 326980 h 342286"/>
              </a:gdLst>
              <a:ahLst/>
              <a:cxnLst>
                <a:cxn ang="0">
                  <a:pos x="connsiteX0" y="connsiteY0"/>
                </a:cxn>
                <a:cxn ang="0">
                  <a:pos x="connsiteX1" y="connsiteY1"/>
                </a:cxn>
                <a:cxn ang="0">
                  <a:pos x="connsiteX2" y="connsiteY2"/>
                </a:cxn>
                <a:cxn ang="0">
                  <a:pos x="connsiteX3" y="connsiteY3"/>
                </a:cxn>
              </a:cxnLst>
              <a:rect l="l" t="t" r="r" b="b"/>
              <a:pathLst>
                <a:path w="2406180" h="342286">
                  <a:moveTo>
                    <a:pt x="342285" y="342286"/>
                  </a:moveTo>
                  <a:lnTo>
                    <a:pt x="0" y="0"/>
                  </a:lnTo>
                  <a:lnTo>
                    <a:pt x="2053383" y="0"/>
                  </a:lnTo>
                  <a:lnTo>
                    <a:pt x="2406180" y="326980"/>
                  </a:lnTo>
                  <a:close/>
                </a:path>
              </a:pathLst>
            </a:custGeom>
            <a:gradFill flip="none" rotWithShape="1">
              <a:gsLst>
                <a:gs pos="0">
                  <a:sysClr val="window" lastClr="FFFFFF">
                    <a:alpha val="56000"/>
                  </a:sysClr>
                </a:gs>
                <a:gs pos="100000">
                  <a:srgbClr val="FFFFFF">
                    <a:shade val="100000"/>
                    <a:satMod val="115000"/>
                    <a:alpha val="0"/>
                  </a:srgbClr>
                </a:gs>
              </a:gsLst>
              <a:lin ang="10800000" scaled="1"/>
              <a:tileRect/>
            </a:gradFill>
            <a:ln w="25400" cap="flat" cmpd="sng" algn="ctr">
              <a:noFill/>
              <a:prstDash val="solid"/>
            </a:ln>
            <a:effectLst/>
          </p:spPr>
          <p:txBody>
            <a:bodyPr wrap="square" rtlCol="0" anchor="ctr">
              <a:noAutofit/>
            </a:bodyPr>
            <a:lstStyle/>
            <a:p>
              <a:pPr algn="ctr" defTabSz="685800">
                <a:defRPr/>
              </a:pPr>
              <a:endParaRPr lang="en-US" sz="1350" kern="0">
                <a:solidFill>
                  <a:sysClr val="window" lastClr="FFFFFF"/>
                </a:solidFill>
                <a:latin typeface="Calibri"/>
              </a:endParaRPr>
            </a:p>
          </p:txBody>
        </p:sp>
      </p:grpSp>
      <p:grpSp>
        <p:nvGrpSpPr>
          <p:cNvPr id="63" name="Group 62"/>
          <p:cNvGrpSpPr/>
          <p:nvPr/>
        </p:nvGrpSpPr>
        <p:grpSpPr>
          <a:xfrm rot="17180646">
            <a:off x="14865385" y="3456916"/>
            <a:ext cx="1804635" cy="490469"/>
            <a:chOff x="280139" y="2811256"/>
            <a:chExt cx="2406180" cy="653958"/>
          </a:xfrm>
        </p:grpSpPr>
        <p:sp>
          <p:nvSpPr>
            <p:cNvPr id="65" name="Freeform: Shape 66"/>
            <p:cNvSpPr/>
            <p:nvPr/>
          </p:nvSpPr>
          <p:spPr>
            <a:xfrm flipH="1" flipV="1">
              <a:off x="280139" y="2811256"/>
              <a:ext cx="2406180" cy="653958"/>
            </a:xfrm>
            <a:custGeom>
              <a:avLst/>
              <a:gdLst>
                <a:gd name="connsiteX0" fmla="*/ 2053383 w 2406180"/>
                <a:gd name="connsiteY0" fmla="*/ 653958 h 653958"/>
                <a:gd name="connsiteX1" fmla="*/ 653957 w 2406180"/>
                <a:gd name="connsiteY1" fmla="*/ 653958 h 653958"/>
                <a:gd name="connsiteX2" fmla="*/ 0 w 2406180"/>
                <a:gd name="connsiteY2" fmla="*/ 0 h 653958"/>
                <a:gd name="connsiteX3" fmla="*/ 2053383 w 2406180"/>
                <a:gd name="connsiteY3" fmla="*/ 0 h 653958"/>
                <a:gd name="connsiteX4" fmla="*/ 2406180 w 2406180"/>
                <a:gd name="connsiteY4" fmla="*/ 326979 h 653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6180" h="653958">
                  <a:moveTo>
                    <a:pt x="2053383" y="653958"/>
                  </a:moveTo>
                  <a:lnTo>
                    <a:pt x="653957" y="653958"/>
                  </a:lnTo>
                  <a:lnTo>
                    <a:pt x="0" y="0"/>
                  </a:lnTo>
                  <a:lnTo>
                    <a:pt x="2053383" y="0"/>
                  </a:lnTo>
                  <a:lnTo>
                    <a:pt x="2406180" y="326979"/>
                  </a:lnTo>
                  <a:close/>
                </a:path>
              </a:pathLst>
            </a:custGeom>
            <a:gradFill>
              <a:gsLst>
                <a:gs pos="0">
                  <a:schemeClr val="accent4">
                    <a:lumMod val="50000"/>
                  </a:schemeClr>
                </a:gs>
                <a:gs pos="35000">
                  <a:schemeClr val="accent4"/>
                </a:gs>
                <a:gs pos="100000">
                  <a:schemeClr val="accent4"/>
                </a:gs>
              </a:gsLst>
              <a:lin ang="19200000" scaled="0"/>
            </a:gradFill>
            <a:ln w="25400" cap="flat" cmpd="sng" algn="ctr">
              <a:noFill/>
              <a:prstDash val="solid"/>
            </a:ln>
            <a:effectLst/>
          </p:spPr>
          <p:txBody>
            <a:bodyPr wrap="square" rtlCol="0" anchor="ctr">
              <a:noAutofit/>
            </a:bodyPr>
            <a:lstStyle/>
            <a:p>
              <a:pPr algn="ctr" defTabSz="685800">
                <a:defRPr/>
              </a:pPr>
              <a:endParaRPr lang="en-US" sz="1350" kern="0">
                <a:solidFill>
                  <a:sysClr val="window" lastClr="FFFFFF"/>
                </a:solidFill>
                <a:latin typeface="Calibri"/>
              </a:endParaRPr>
            </a:p>
          </p:txBody>
        </p:sp>
        <p:sp>
          <p:nvSpPr>
            <p:cNvPr id="66" name="Freeform: Shape 67"/>
            <p:cNvSpPr/>
            <p:nvPr/>
          </p:nvSpPr>
          <p:spPr>
            <a:xfrm flipH="1" flipV="1">
              <a:off x="280139" y="3122928"/>
              <a:ext cx="2406180" cy="342286"/>
            </a:xfrm>
            <a:custGeom>
              <a:avLst/>
              <a:gdLst>
                <a:gd name="connsiteX0" fmla="*/ 342285 w 2406180"/>
                <a:gd name="connsiteY0" fmla="*/ 342286 h 342286"/>
                <a:gd name="connsiteX1" fmla="*/ 0 w 2406180"/>
                <a:gd name="connsiteY1" fmla="*/ 0 h 342286"/>
                <a:gd name="connsiteX2" fmla="*/ 2053383 w 2406180"/>
                <a:gd name="connsiteY2" fmla="*/ 0 h 342286"/>
                <a:gd name="connsiteX3" fmla="*/ 2406180 w 2406180"/>
                <a:gd name="connsiteY3" fmla="*/ 326980 h 342286"/>
              </a:gdLst>
              <a:ahLst/>
              <a:cxnLst>
                <a:cxn ang="0">
                  <a:pos x="connsiteX0" y="connsiteY0"/>
                </a:cxn>
                <a:cxn ang="0">
                  <a:pos x="connsiteX1" y="connsiteY1"/>
                </a:cxn>
                <a:cxn ang="0">
                  <a:pos x="connsiteX2" y="connsiteY2"/>
                </a:cxn>
                <a:cxn ang="0">
                  <a:pos x="connsiteX3" y="connsiteY3"/>
                </a:cxn>
              </a:cxnLst>
              <a:rect l="l" t="t" r="r" b="b"/>
              <a:pathLst>
                <a:path w="2406180" h="342286">
                  <a:moveTo>
                    <a:pt x="342285" y="342286"/>
                  </a:moveTo>
                  <a:lnTo>
                    <a:pt x="0" y="0"/>
                  </a:lnTo>
                  <a:lnTo>
                    <a:pt x="2053383" y="0"/>
                  </a:lnTo>
                  <a:lnTo>
                    <a:pt x="2406180" y="326980"/>
                  </a:lnTo>
                  <a:close/>
                </a:path>
              </a:pathLst>
            </a:custGeom>
            <a:gradFill flip="none" rotWithShape="1">
              <a:gsLst>
                <a:gs pos="0">
                  <a:sysClr val="window" lastClr="FFFFFF">
                    <a:alpha val="56000"/>
                  </a:sysClr>
                </a:gs>
                <a:gs pos="100000">
                  <a:srgbClr val="FFFFFF">
                    <a:shade val="100000"/>
                    <a:satMod val="115000"/>
                    <a:alpha val="0"/>
                  </a:srgbClr>
                </a:gs>
              </a:gsLst>
              <a:lin ang="10800000" scaled="1"/>
              <a:tileRect/>
            </a:gradFill>
            <a:ln w="25400" cap="flat" cmpd="sng" algn="ctr">
              <a:noFill/>
              <a:prstDash val="solid"/>
            </a:ln>
            <a:effectLst/>
          </p:spPr>
          <p:txBody>
            <a:bodyPr wrap="square" rtlCol="0" anchor="ctr">
              <a:noAutofit/>
            </a:bodyPr>
            <a:lstStyle/>
            <a:p>
              <a:pPr algn="ctr" defTabSz="685800">
                <a:defRPr/>
              </a:pPr>
              <a:endParaRPr lang="en-US" sz="1350" kern="0">
                <a:solidFill>
                  <a:sysClr val="window" lastClr="FFFFFF"/>
                </a:solidFill>
                <a:latin typeface="Calibri"/>
              </a:endParaRPr>
            </a:p>
          </p:txBody>
        </p:sp>
      </p:grpSp>
      <p:grpSp>
        <p:nvGrpSpPr>
          <p:cNvPr id="71" name="Group 70"/>
          <p:cNvGrpSpPr/>
          <p:nvPr/>
        </p:nvGrpSpPr>
        <p:grpSpPr>
          <a:xfrm rot="873348">
            <a:off x="15235330" y="1263265"/>
            <a:ext cx="2793867" cy="2793867"/>
            <a:chOff x="529089" y="1361588"/>
            <a:chExt cx="3725156" cy="3725156"/>
          </a:xfrm>
        </p:grpSpPr>
        <p:cxnSp>
          <p:nvCxnSpPr>
            <p:cNvPr id="72" name="Straight Connector 71"/>
            <p:cNvCxnSpPr/>
            <p:nvPr/>
          </p:nvCxnSpPr>
          <p:spPr>
            <a:xfrm>
              <a:off x="529089" y="1361588"/>
              <a:ext cx="3725156" cy="372515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612567" y="1445066"/>
              <a:ext cx="3558201" cy="355820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3803006" y="2168046"/>
            <a:ext cx="3395683" cy="1620041"/>
            <a:chOff x="136719" y="2786343"/>
            <a:chExt cx="3151362" cy="1746598"/>
          </a:xfrm>
        </p:grpSpPr>
        <p:sp>
          <p:nvSpPr>
            <p:cNvPr id="75" name="TextBox 74"/>
            <p:cNvSpPr txBox="1"/>
            <p:nvPr/>
          </p:nvSpPr>
          <p:spPr>
            <a:xfrm>
              <a:off x="136719" y="2786343"/>
              <a:ext cx="2937088" cy="468190"/>
            </a:xfrm>
            <a:prstGeom prst="rect">
              <a:avLst/>
            </a:prstGeom>
            <a:noFill/>
          </p:spPr>
          <p:txBody>
            <a:bodyPr wrap="square" lIns="0" rtlCol="0" anchor="ctr">
              <a:spAutoFit/>
            </a:bodyPr>
            <a:lstStyle/>
            <a:p>
              <a:r>
                <a:rPr lang="en-US" b="1" dirty="0">
                  <a:solidFill>
                    <a:srgbClr val="003399"/>
                  </a:solidFill>
                  <a:latin typeface="Open Sans" panose="020B0606030504020204" pitchFamily="34" charset="0"/>
                </a:rPr>
                <a:t>What it measures?</a:t>
              </a:r>
            </a:p>
          </p:txBody>
        </p:sp>
        <p:sp>
          <p:nvSpPr>
            <p:cNvPr id="76" name="TextBox 75"/>
            <p:cNvSpPr txBox="1"/>
            <p:nvPr/>
          </p:nvSpPr>
          <p:spPr>
            <a:xfrm>
              <a:off x="136720" y="3238843"/>
              <a:ext cx="3151361" cy="1294098"/>
            </a:xfrm>
            <a:prstGeom prst="rect">
              <a:avLst/>
            </a:prstGeom>
            <a:noFill/>
          </p:spPr>
          <p:txBody>
            <a:bodyPr wrap="square" lIns="0" rIns="0" rtlCol="0" anchor="ctr">
              <a:spAutoFit/>
            </a:bodyPr>
            <a:lstStyle/>
            <a:p>
              <a:r>
                <a:rPr lang="en-US" b="1" dirty="0" smtClean="0">
                  <a:solidFill>
                    <a:srgbClr val="003399"/>
                  </a:solidFill>
                  <a:latin typeface="Open Sans" panose="020B0606030504020204" pitchFamily="34" charset="0"/>
                </a:rPr>
                <a:t>The </a:t>
              </a:r>
              <a:r>
                <a:rPr lang="en-US" b="1" dirty="0">
                  <a:solidFill>
                    <a:srgbClr val="003399"/>
                  </a:solidFill>
                  <a:latin typeface="Open Sans" panose="020B0606030504020204" pitchFamily="34" charset="0"/>
                </a:rPr>
                <a:t>indicator counts the number of joint strategies or action plans developed by supported projects. </a:t>
              </a:r>
            </a:p>
          </p:txBody>
        </p:sp>
      </p:grpSp>
      <p:sp>
        <p:nvSpPr>
          <p:cNvPr id="82" name="TextBox 81"/>
          <p:cNvSpPr txBox="1"/>
          <p:nvPr/>
        </p:nvSpPr>
        <p:spPr>
          <a:xfrm>
            <a:off x="3836393" y="4832837"/>
            <a:ext cx="12061961" cy="3970318"/>
          </a:xfrm>
          <a:prstGeom prst="rect">
            <a:avLst/>
          </a:prstGeom>
          <a:noFill/>
        </p:spPr>
        <p:txBody>
          <a:bodyPr wrap="square" lIns="0" rIns="0" rtlCol="0" anchor="ctr">
            <a:spAutoFit/>
          </a:bodyPr>
          <a:lstStyle/>
          <a:p>
            <a:pPr algn="just"/>
            <a:r>
              <a:rPr lang="en-US" dirty="0" smtClean="0">
                <a:solidFill>
                  <a:srgbClr val="003399"/>
                </a:solidFill>
                <a:latin typeface="Open Sans" panose="020B0606030504020204" pitchFamily="34" charset="0"/>
              </a:rPr>
              <a:t>A </a:t>
            </a:r>
            <a:r>
              <a:rPr lang="en-US" dirty="0">
                <a:solidFill>
                  <a:srgbClr val="003399"/>
                </a:solidFill>
                <a:latin typeface="Open Sans" panose="020B0606030504020204" pitchFamily="34" charset="0"/>
              </a:rPr>
              <a:t>joint strategy/action plan is to be counted if it is </a:t>
            </a:r>
            <a:r>
              <a:rPr lang="en-US" b="1" dirty="0">
                <a:solidFill>
                  <a:srgbClr val="003399"/>
                </a:solidFill>
                <a:latin typeface="Open Sans" panose="020B0606030504020204" pitchFamily="34" charset="0"/>
              </a:rPr>
              <a:t>developed by the project</a:t>
            </a:r>
            <a:r>
              <a:rPr lang="en-US" dirty="0">
                <a:solidFill>
                  <a:srgbClr val="003399"/>
                </a:solidFill>
                <a:latin typeface="Open Sans" panose="020B0606030504020204" pitchFamily="34" charset="0"/>
              </a:rPr>
              <a:t>, while </a:t>
            </a:r>
            <a:r>
              <a:rPr lang="en-US" dirty="0">
                <a:solidFill>
                  <a:srgbClr val="FF0000"/>
                </a:solidFill>
                <a:latin typeface="Open Sans" panose="020B0606030504020204" pitchFamily="34" charset="0"/>
              </a:rPr>
              <a:t>revision or update of existing strategies/action plans cannot be counted </a:t>
            </a:r>
            <a:r>
              <a:rPr lang="en-US" dirty="0">
                <a:solidFill>
                  <a:srgbClr val="003399"/>
                </a:solidFill>
                <a:latin typeface="Open Sans" panose="020B0606030504020204" pitchFamily="34" charset="0"/>
              </a:rPr>
              <a:t>under this indicator.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Each </a:t>
            </a:r>
            <a:r>
              <a:rPr lang="en-US" dirty="0">
                <a:solidFill>
                  <a:srgbClr val="003399"/>
                </a:solidFill>
                <a:latin typeface="Open Sans" panose="020B0606030504020204" pitchFamily="34" charset="0"/>
              </a:rPr>
              <a:t>developed </a:t>
            </a:r>
            <a:r>
              <a:rPr lang="en-US" b="1" dirty="0">
                <a:solidFill>
                  <a:srgbClr val="003399"/>
                </a:solidFill>
                <a:latin typeface="Open Sans" panose="020B0606030504020204" pitchFamily="34" charset="0"/>
              </a:rPr>
              <a:t>strategy/action plan</a:t>
            </a:r>
            <a:r>
              <a:rPr lang="en-US" dirty="0">
                <a:solidFill>
                  <a:srgbClr val="003399"/>
                </a:solidFill>
                <a:latin typeface="Open Sans" panose="020B0606030504020204" pitchFamily="34" charset="0"/>
              </a:rPr>
              <a:t> of the project </a:t>
            </a:r>
            <a:r>
              <a:rPr lang="en-US" b="1" dirty="0">
                <a:solidFill>
                  <a:srgbClr val="003399"/>
                </a:solidFill>
                <a:latin typeface="Open Sans" panose="020B0606030504020204" pitchFamily="34" charset="0"/>
              </a:rPr>
              <a:t>shall be counted only once </a:t>
            </a:r>
            <a:r>
              <a:rPr lang="en-US" dirty="0">
                <a:solidFill>
                  <a:srgbClr val="003399"/>
                </a:solidFill>
                <a:latin typeface="Open Sans" panose="020B0606030504020204" pitchFamily="34" charset="0"/>
              </a:rPr>
              <a:t>under the respective output indicator.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In </a:t>
            </a:r>
            <a:r>
              <a:rPr lang="en-US" dirty="0">
                <a:solidFill>
                  <a:srgbClr val="003399"/>
                </a:solidFill>
                <a:latin typeface="Open Sans" panose="020B0606030504020204" pitchFamily="34" charset="0"/>
              </a:rPr>
              <a:t>case a </a:t>
            </a:r>
            <a:r>
              <a:rPr lang="en-US" b="1" dirty="0">
                <a:solidFill>
                  <a:srgbClr val="003399"/>
                </a:solidFill>
                <a:latin typeface="Open Sans" panose="020B0606030504020204" pitchFamily="34" charset="0"/>
              </a:rPr>
              <a:t>strategy </a:t>
            </a:r>
            <a:r>
              <a:rPr lang="en-US" dirty="0">
                <a:solidFill>
                  <a:srgbClr val="003399"/>
                </a:solidFill>
                <a:latin typeface="Open Sans" panose="020B0606030504020204" pitchFamily="34" charset="0"/>
              </a:rPr>
              <a:t>is developed by the project and based on that also </a:t>
            </a:r>
            <a:r>
              <a:rPr lang="en-US" b="1" dirty="0">
                <a:solidFill>
                  <a:srgbClr val="003399"/>
                </a:solidFill>
                <a:latin typeface="Open Sans" panose="020B0606030504020204" pitchFamily="34" charset="0"/>
              </a:rPr>
              <a:t>action plan(s) </a:t>
            </a:r>
            <a:r>
              <a:rPr lang="en-US" dirty="0">
                <a:solidFill>
                  <a:srgbClr val="003399"/>
                </a:solidFill>
                <a:latin typeface="Open Sans" panose="020B0606030504020204" pitchFamily="34" charset="0"/>
              </a:rPr>
              <a:t>are developed within the same project, these are to be </a:t>
            </a:r>
            <a:r>
              <a:rPr lang="en-US" b="1" dirty="0">
                <a:solidFill>
                  <a:srgbClr val="003399"/>
                </a:solidFill>
                <a:latin typeface="Open Sans" panose="020B0606030504020204" pitchFamily="34" charset="0"/>
              </a:rPr>
              <a:t>counted separately </a:t>
            </a:r>
            <a:r>
              <a:rPr lang="en-US" dirty="0">
                <a:solidFill>
                  <a:srgbClr val="003399"/>
                </a:solidFill>
                <a:latin typeface="Open Sans" panose="020B0606030504020204" pitchFamily="34" charset="0"/>
              </a:rPr>
              <a:t>for this indicator.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b="1" dirty="0" smtClean="0">
                <a:solidFill>
                  <a:srgbClr val="003399"/>
                </a:solidFill>
                <a:latin typeface="Open Sans" panose="020B0606030504020204" pitchFamily="34" charset="0"/>
              </a:rPr>
              <a:t>Project </a:t>
            </a:r>
            <a:r>
              <a:rPr lang="en-US" b="1" dirty="0">
                <a:solidFill>
                  <a:srgbClr val="003399"/>
                </a:solidFill>
                <a:latin typeface="Open Sans" panose="020B0606030504020204" pitchFamily="34" charset="0"/>
              </a:rPr>
              <a:t>management and communication-related strategies</a:t>
            </a:r>
            <a:r>
              <a:rPr lang="en-US" dirty="0">
                <a:solidFill>
                  <a:srgbClr val="003399"/>
                </a:solidFill>
                <a:latin typeface="Open Sans" panose="020B0606030504020204" pitchFamily="34" charset="0"/>
              </a:rPr>
              <a:t> such as e.g. the project communication strategy, </a:t>
            </a:r>
            <a:r>
              <a:rPr lang="en-US" dirty="0">
                <a:solidFill>
                  <a:srgbClr val="FF0000"/>
                </a:solidFill>
                <a:latin typeface="Open Sans" panose="020B0606030504020204" pitchFamily="34" charset="0"/>
              </a:rPr>
              <a:t>should not be considered </a:t>
            </a:r>
            <a:r>
              <a:rPr lang="en-US" dirty="0">
                <a:solidFill>
                  <a:srgbClr val="003399"/>
                </a:solidFill>
                <a:latin typeface="Open Sans" panose="020B0606030504020204" pitchFamily="34" charset="0"/>
              </a:rPr>
              <a:t>under this output indicator.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b="1" dirty="0" smtClean="0">
                <a:solidFill>
                  <a:srgbClr val="003399"/>
                </a:solidFill>
                <a:latin typeface="Open Sans" panose="020B0606030504020204" pitchFamily="34" charset="0"/>
              </a:rPr>
              <a:t>Guidelines</a:t>
            </a:r>
            <a:r>
              <a:rPr lang="en-US" b="1" dirty="0">
                <a:solidFill>
                  <a:srgbClr val="003399"/>
                </a:solidFill>
                <a:latin typeface="Open Sans" panose="020B0606030504020204" pitchFamily="34" charset="0"/>
              </a:rPr>
              <a:t>, policy recommendations </a:t>
            </a:r>
            <a:r>
              <a:rPr lang="en-US" dirty="0">
                <a:solidFill>
                  <a:srgbClr val="003399"/>
                </a:solidFill>
                <a:latin typeface="Open Sans" panose="020B0606030504020204" pitchFamily="34" charset="0"/>
              </a:rPr>
              <a:t>and other similar documents of strategic relevance, but not being strategy/action plan </a:t>
            </a:r>
            <a:r>
              <a:rPr lang="en-US" dirty="0">
                <a:solidFill>
                  <a:srgbClr val="FF0000"/>
                </a:solidFill>
                <a:latin typeface="Open Sans" panose="020B0606030504020204" pitchFamily="34" charset="0"/>
              </a:rPr>
              <a:t>shall not be counted </a:t>
            </a:r>
            <a:r>
              <a:rPr lang="en-US" dirty="0">
                <a:solidFill>
                  <a:srgbClr val="003399"/>
                </a:solidFill>
                <a:latin typeface="Open Sans" panose="020B0606030504020204" pitchFamily="34" charset="0"/>
              </a:rPr>
              <a:t>under this output indicator.</a:t>
            </a:r>
          </a:p>
        </p:txBody>
      </p:sp>
      <p:sp>
        <p:nvSpPr>
          <p:cNvPr id="85" name="TextBox 84"/>
          <p:cNvSpPr txBox="1"/>
          <p:nvPr/>
        </p:nvSpPr>
        <p:spPr>
          <a:xfrm>
            <a:off x="7422997" y="2112593"/>
            <a:ext cx="6484806" cy="2031325"/>
          </a:xfrm>
          <a:prstGeom prst="rect">
            <a:avLst/>
          </a:prstGeom>
          <a:noFill/>
        </p:spPr>
        <p:txBody>
          <a:bodyPr wrap="square" lIns="0" rIns="0" rtlCol="0" anchor="ctr">
            <a:spAutoFit/>
          </a:bodyPr>
          <a:lstStyle/>
          <a:p>
            <a:pPr algn="just"/>
            <a:r>
              <a:rPr lang="en-US" dirty="0">
                <a:solidFill>
                  <a:srgbClr val="003399"/>
                </a:solidFill>
                <a:latin typeface="Open Sans" panose="020B0606030504020204" pitchFamily="34" charset="0"/>
              </a:rPr>
              <a:t>A jointly developed strategy or action plan implies the involvement of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from the partnership in the drafting process of the strategy or action plan. The involvement of the relevant stakeholders is also crucial, since the strategy, or action plan shall reflect the needs of these stakeholder groups and ensure its sustainability and future implementation. </a:t>
            </a:r>
          </a:p>
        </p:txBody>
      </p:sp>
    </p:spTree>
    <p:extLst>
      <p:ext uri="{BB962C8B-B14F-4D97-AF65-F5344CB8AC3E}">
        <p14:creationId xmlns:p14="http://schemas.microsoft.com/office/powerpoint/2010/main" val="3127285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smtClean="0"/>
              <a:t>How to report on indicators - </a:t>
            </a:r>
            <a:r>
              <a:rPr lang="en-US" sz="2800" dirty="0"/>
              <a:t>Programme indicator RCR 79 </a:t>
            </a:r>
            <a:r>
              <a:rPr lang="en-US" sz="2800" dirty="0" smtClean="0"/>
              <a:t/>
            </a:r>
            <a:br>
              <a:rPr lang="en-US" sz="2800" dirty="0" smtClean="0"/>
            </a:br>
            <a:r>
              <a:rPr lang="en-US" sz="2800" dirty="0" smtClean="0"/>
              <a:t>Joint strategies </a:t>
            </a:r>
            <a:r>
              <a:rPr lang="en-US" sz="2800" dirty="0"/>
              <a:t>and action plans taken up by </a:t>
            </a:r>
            <a:r>
              <a:rPr lang="en-US" sz="2800" dirty="0" err="1"/>
              <a:t>organisations</a:t>
            </a:r>
            <a:endParaRPr lang="en-US" sz="1800" dirty="0">
              <a:latin typeface="Open Sans" panose="020B0606030504020204" pitchFamily="34" charset="0"/>
              <a:ea typeface="+mn-ea"/>
              <a:cs typeface="+mn-cs"/>
            </a:endParaRPr>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grpSp>
        <p:nvGrpSpPr>
          <p:cNvPr id="74" name="Group 73"/>
          <p:cNvGrpSpPr/>
          <p:nvPr/>
        </p:nvGrpSpPr>
        <p:grpSpPr>
          <a:xfrm>
            <a:off x="3030584" y="2168044"/>
            <a:ext cx="4168106" cy="2072098"/>
            <a:chOff x="136719" y="2786343"/>
            <a:chExt cx="3151362" cy="1708650"/>
          </a:xfrm>
        </p:grpSpPr>
        <p:sp>
          <p:nvSpPr>
            <p:cNvPr id="75" name="TextBox 74"/>
            <p:cNvSpPr txBox="1"/>
            <p:nvPr/>
          </p:nvSpPr>
          <p:spPr>
            <a:xfrm>
              <a:off x="136719" y="2786343"/>
              <a:ext cx="2937088" cy="468190"/>
            </a:xfrm>
            <a:prstGeom prst="rect">
              <a:avLst/>
            </a:prstGeom>
            <a:noFill/>
          </p:spPr>
          <p:txBody>
            <a:bodyPr wrap="square" lIns="0" rtlCol="0" anchor="ctr">
              <a:spAutoFit/>
            </a:bodyPr>
            <a:lstStyle/>
            <a:p>
              <a:r>
                <a:rPr lang="en-US" b="1" dirty="0">
                  <a:solidFill>
                    <a:srgbClr val="003399"/>
                  </a:solidFill>
                  <a:latin typeface="Open Sans" panose="020B0606030504020204" pitchFamily="34" charset="0"/>
                </a:rPr>
                <a:t>What it measures?</a:t>
              </a:r>
            </a:p>
          </p:txBody>
        </p:sp>
        <p:sp>
          <p:nvSpPr>
            <p:cNvPr id="76" name="TextBox 75"/>
            <p:cNvSpPr txBox="1"/>
            <p:nvPr/>
          </p:nvSpPr>
          <p:spPr>
            <a:xfrm>
              <a:off x="136720" y="3276790"/>
              <a:ext cx="3151361" cy="1218203"/>
            </a:xfrm>
            <a:prstGeom prst="rect">
              <a:avLst/>
            </a:prstGeom>
            <a:noFill/>
          </p:spPr>
          <p:txBody>
            <a:bodyPr wrap="square" lIns="0" rIns="0" rtlCol="0" anchor="ctr">
              <a:spAutoFit/>
            </a:bodyPr>
            <a:lstStyle/>
            <a:p>
              <a:r>
                <a:rPr lang="en-US" dirty="0">
                  <a:solidFill>
                    <a:srgbClr val="003399"/>
                  </a:solidFill>
                  <a:latin typeface="Open Sans" panose="020B0606030504020204" pitchFamily="34" charset="0"/>
                </a:rPr>
                <a:t>The indicator counts the number of joint strategies and action plans (not individual actions) adopted and implemented by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during or after the project completion. </a:t>
              </a:r>
            </a:p>
          </p:txBody>
        </p:sp>
      </p:grpSp>
      <p:sp>
        <p:nvSpPr>
          <p:cNvPr id="82" name="TextBox 81"/>
          <p:cNvSpPr txBox="1"/>
          <p:nvPr/>
        </p:nvSpPr>
        <p:spPr>
          <a:xfrm>
            <a:off x="10071100" y="2659690"/>
            <a:ext cx="7367451" cy="3139321"/>
          </a:xfrm>
          <a:prstGeom prst="rect">
            <a:avLst/>
          </a:prstGeom>
          <a:noFill/>
        </p:spPr>
        <p:txBody>
          <a:bodyPr wrap="square" lIns="0" rIns="0" rtlCol="0" anchor="ctr">
            <a:spAutoFit/>
          </a:bodyPr>
          <a:lstStyle/>
          <a:p>
            <a:pPr algn="just"/>
            <a:r>
              <a:rPr lang="en-US" dirty="0">
                <a:solidFill>
                  <a:srgbClr val="003399"/>
                </a:solidFill>
                <a:latin typeface="Open Sans" panose="020B0606030504020204" pitchFamily="34" charset="0"/>
              </a:rPr>
              <a:t>At the time of reporting this indicator, </a:t>
            </a:r>
            <a:r>
              <a:rPr lang="en-US" b="1" dirty="0">
                <a:solidFill>
                  <a:srgbClr val="003399"/>
                </a:solidFill>
                <a:latin typeface="Open Sans" panose="020B0606030504020204" pitchFamily="34" charset="0"/>
              </a:rPr>
              <a:t>the implementation </a:t>
            </a:r>
            <a:r>
              <a:rPr lang="en-US" dirty="0">
                <a:solidFill>
                  <a:srgbClr val="003399"/>
                </a:solidFill>
                <a:latin typeface="Open Sans" panose="020B0606030504020204" pitchFamily="34" charset="0"/>
              </a:rPr>
              <a:t>of the joint strategy or action plan does not need to be completed but </a:t>
            </a:r>
            <a:r>
              <a:rPr lang="en-US" b="1" dirty="0">
                <a:solidFill>
                  <a:srgbClr val="003399"/>
                </a:solidFill>
                <a:latin typeface="Open Sans" panose="020B0606030504020204" pitchFamily="34" charset="0"/>
              </a:rPr>
              <a:t>effectively started</a:t>
            </a:r>
            <a:r>
              <a:rPr lang="en-US" dirty="0">
                <a:solidFill>
                  <a:srgbClr val="003399"/>
                </a:solidFill>
                <a:latin typeface="Open Sans" panose="020B0606030504020204" pitchFamily="34" charset="0"/>
              </a:rPr>
              <a:t>.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It </a:t>
            </a:r>
            <a:r>
              <a:rPr lang="en-US" dirty="0">
                <a:solidFill>
                  <a:srgbClr val="003399"/>
                </a:solidFill>
                <a:latin typeface="Open Sans" panose="020B0606030504020204" pitchFamily="34" charset="0"/>
              </a:rPr>
              <a:t>is </a:t>
            </a:r>
            <a:r>
              <a:rPr lang="en-US" b="1" dirty="0">
                <a:solidFill>
                  <a:srgbClr val="003399"/>
                </a:solidFill>
                <a:latin typeface="Open Sans" panose="020B0606030504020204" pitchFamily="34" charset="0"/>
              </a:rPr>
              <a:t>not necessary </a:t>
            </a:r>
            <a:r>
              <a:rPr lang="en-US" dirty="0">
                <a:solidFill>
                  <a:srgbClr val="003399"/>
                </a:solidFill>
                <a:latin typeface="Open Sans" panose="020B0606030504020204" pitchFamily="34" charset="0"/>
              </a:rPr>
              <a:t>that the implementation of the strategy/ action plan is </a:t>
            </a:r>
            <a:r>
              <a:rPr lang="en-US" b="1" dirty="0">
                <a:solidFill>
                  <a:srgbClr val="003399"/>
                </a:solidFill>
                <a:latin typeface="Open Sans" panose="020B0606030504020204" pitchFamily="34" charset="0"/>
              </a:rPr>
              <a:t>fully </a:t>
            </a:r>
            <a:r>
              <a:rPr lang="en-US" b="1" dirty="0" err="1">
                <a:solidFill>
                  <a:srgbClr val="003399"/>
                </a:solidFill>
                <a:latin typeface="Open Sans" panose="020B0606030504020204" pitchFamily="34" charset="0"/>
              </a:rPr>
              <a:t>finalised</a:t>
            </a:r>
            <a:r>
              <a:rPr lang="en-US" b="1" dirty="0">
                <a:solidFill>
                  <a:srgbClr val="003399"/>
                </a:solidFill>
                <a:latin typeface="Open Sans" panose="020B0606030504020204" pitchFamily="34" charset="0"/>
              </a:rPr>
              <a:t> </a:t>
            </a:r>
            <a:r>
              <a:rPr lang="en-US" dirty="0">
                <a:solidFill>
                  <a:srgbClr val="003399"/>
                </a:solidFill>
                <a:latin typeface="Open Sans" panose="020B0606030504020204" pitchFamily="34" charset="0"/>
              </a:rPr>
              <a:t>in order to count the indicator.  </a:t>
            </a:r>
            <a:endParaRPr lang="en-US" dirty="0" smtClean="0">
              <a:solidFill>
                <a:srgbClr val="003399"/>
              </a:solidFill>
              <a:latin typeface="Open Sans" panose="020B0606030504020204" pitchFamily="34" charset="0"/>
            </a:endParaRPr>
          </a:p>
          <a:p>
            <a:pPr algn="just"/>
            <a:endParaRPr lang="en-US" dirty="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Together </a:t>
            </a:r>
            <a:r>
              <a:rPr lang="en-US" dirty="0">
                <a:solidFill>
                  <a:srgbClr val="003399"/>
                </a:solidFill>
                <a:latin typeface="Open Sans" panose="020B0606030504020204" pitchFamily="34" charset="0"/>
              </a:rPr>
              <a:t>with the </a:t>
            </a:r>
            <a:r>
              <a:rPr lang="en-US" b="1" dirty="0">
                <a:solidFill>
                  <a:srgbClr val="003399"/>
                </a:solidFill>
                <a:latin typeface="Open Sans" panose="020B0606030504020204" pitchFamily="34" charset="0"/>
              </a:rPr>
              <a:t>final progress report </a:t>
            </a:r>
            <a:r>
              <a:rPr lang="en-US" dirty="0">
                <a:solidFill>
                  <a:srgbClr val="003399"/>
                </a:solidFill>
                <a:latin typeface="Open Sans" panose="020B0606030504020204" pitchFamily="34" charset="0"/>
              </a:rPr>
              <a:t>the lead partner shall </a:t>
            </a:r>
            <a:r>
              <a:rPr lang="en-US" b="1" dirty="0">
                <a:solidFill>
                  <a:srgbClr val="003399"/>
                </a:solidFill>
                <a:latin typeface="Open Sans" panose="020B0606030504020204" pitchFamily="34" charset="0"/>
              </a:rPr>
              <a:t>provide</a:t>
            </a:r>
            <a:r>
              <a:rPr lang="en-US" dirty="0">
                <a:solidFill>
                  <a:srgbClr val="003399"/>
                </a:solidFill>
                <a:latin typeface="Open Sans" panose="020B0606030504020204" pitchFamily="34" charset="0"/>
              </a:rPr>
              <a:t> the MA/JS with the </a:t>
            </a:r>
            <a:r>
              <a:rPr lang="en-US" b="1" dirty="0">
                <a:solidFill>
                  <a:srgbClr val="003399"/>
                </a:solidFill>
                <a:latin typeface="Open Sans" panose="020B0606030504020204" pitchFamily="34" charset="0"/>
              </a:rPr>
              <a:t>timespan</a:t>
            </a:r>
            <a:r>
              <a:rPr lang="en-US" dirty="0">
                <a:solidFill>
                  <a:srgbClr val="003399"/>
                </a:solidFill>
                <a:latin typeface="Open Sans" panose="020B0606030504020204" pitchFamily="34" charset="0"/>
              </a:rPr>
              <a:t> of strategy/ action plan implementation, </a:t>
            </a:r>
            <a:r>
              <a:rPr lang="en-US" b="1" dirty="0">
                <a:solidFill>
                  <a:srgbClr val="003399"/>
                </a:solidFill>
                <a:latin typeface="Open Sans" panose="020B0606030504020204" pitchFamily="34" charset="0"/>
              </a:rPr>
              <a:t>timetable</a:t>
            </a:r>
            <a:r>
              <a:rPr lang="en-US" dirty="0">
                <a:solidFill>
                  <a:srgbClr val="003399"/>
                </a:solidFill>
                <a:latin typeface="Open Sans" panose="020B0606030504020204" pitchFamily="34" charset="0"/>
              </a:rPr>
              <a:t> that should cover </a:t>
            </a:r>
            <a:r>
              <a:rPr lang="en-US" b="1" dirty="0">
                <a:solidFill>
                  <a:srgbClr val="003399"/>
                </a:solidFill>
                <a:latin typeface="Open Sans" panose="020B0606030504020204" pitchFamily="34" charset="0"/>
              </a:rPr>
              <a:t>at least one year after the project end</a:t>
            </a:r>
          </a:p>
        </p:txBody>
      </p:sp>
      <p:sp>
        <p:nvSpPr>
          <p:cNvPr id="85" name="TextBox 84"/>
          <p:cNvSpPr txBox="1"/>
          <p:nvPr/>
        </p:nvSpPr>
        <p:spPr>
          <a:xfrm>
            <a:off x="2893838" y="6340883"/>
            <a:ext cx="10860987" cy="2308324"/>
          </a:xfrm>
          <a:prstGeom prst="rect">
            <a:avLst/>
          </a:prstGeom>
          <a:noFill/>
        </p:spPr>
        <p:txBody>
          <a:bodyPr wrap="square" lIns="0" rIns="0" rtlCol="0" anchor="ctr">
            <a:spAutoFit/>
          </a:bodyPr>
          <a:lstStyle/>
          <a:p>
            <a:pPr algn="just"/>
            <a:r>
              <a:rPr lang="en-US" dirty="0">
                <a:solidFill>
                  <a:srgbClr val="003399"/>
                </a:solidFill>
                <a:latin typeface="Open Sans" panose="020B0606030504020204" pitchFamily="34" charset="0"/>
              </a:rPr>
              <a:t>Joint strategies and action plans taken up by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a:t>
            </a:r>
            <a:r>
              <a:rPr lang="en-US" b="1" dirty="0">
                <a:solidFill>
                  <a:srgbClr val="003399"/>
                </a:solidFill>
                <a:latin typeface="Open Sans" panose="020B0606030504020204" pitchFamily="34" charset="0"/>
              </a:rPr>
              <a:t>means</a:t>
            </a:r>
            <a:r>
              <a:rPr lang="en-US" dirty="0">
                <a:solidFill>
                  <a:srgbClr val="003399"/>
                </a:solidFill>
                <a:latin typeface="Open Sans" panose="020B0606030504020204" pitchFamily="34" charset="0"/>
              </a:rPr>
              <a:t> that the </a:t>
            </a:r>
            <a:r>
              <a:rPr lang="en-US" b="1" dirty="0">
                <a:solidFill>
                  <a:srgbClr val="003399"/>
                </a:solidFill>
                <a:latin typeface="Open Sans" panose="020B0606030504020204" pitchFamily="34" charset="0"/>
              </a:rPr>
              <a:t>elaborated strategy/action plan is endorsed and applied by its target group </a:t>
            </a:r>
            <a:r>
              <a:rPr lang="en-US" dirty="0">
                <a:solidFill>
                  <a:srgbClr val="003399"/>
                </a:solidFill>
                <a:latin typeface="Open Sans" panose="020B0606030504020204" pitchFamily="34" charset="0"/>
              </a:rPr>
              <a:t>and the </a:t>
            </a:r>
            <a:r>
              <a:rPr lang="en-US" b="1" dirty="0">
                <a:solidFill>
                  <a:srgbClr val="003399"/>
                </a:solidFill>
                <a:latin typeface="Open Sans" panose="020B0606030504020204" pitchFamily="34" charset="0"/>
              </a:rPr>
              <a:t>implementation</a:t>
            </a:r>
            <a:r>
              <a:rPr lang="en-US" dirty="0">
                <a:solidFill>
                  <a:srgbClr val="003399"/>
                </a:solidFill>
                <a:latin typeface="Open Sans" panose="020B0606030504020204" pitchFamily="34" charset="0"/>
              </a:rPr>
              <a:t> of at least certain parts of the strategy/action plan already </a:t>
            </a:r>
            <a:r>
              <a:rPr lang="en-US" b="1" dirty="0">
                <a:solidFill>
                  <a:srgbClr val="003399"/>
                </a:solidFill>
                <a:latin typeface="Open Sans" panose="020B0606030504020204" pitchFamily="34" charset="0"/>
              </a:rPr>
              <a:t>starts during project implementation </a:t>
            </a:r>
            <a:r>
              <a:rPr lang="en-US" dirty="0">
                <a:solidFill>
                  <a:srgbClr val="003399"/>
                </a:solidFill>
                <a:latin typeface="Open Sans" panose="020B0606030504020204" pitchFamily="34" charset="0"/>
              </a:rPr>
              <a:t>or until the deadline of submission of the final progress report (</a:t>
            </a:r>
            <a:r>
              <a:rPr lang="en-US" b="1" dirty="0">
                <a:solidFill>
                  <a:srgbClr val="003399"/>
                </a:solidFill>
                <a:latin typeface="Open Sans" panose="020B0606030504020204" pitchFamily="34" charset="0"/>
              </a:rPr>
              <a:t>three months after the project end</a:t>
            </a:r>
            <a:r>
              <a:rPr lang="en-US" dirty="0">
                <a:solidFill>
                  <a:srgbClr val="003399"/>
                </a:solidFill>
                <a:latin typeface="Open Sans" panose="020B0606030504020204" pitchFamily="34" charset="0"/>
              </a:rPr>
              <a:t>). </a:t>
            </a:r>
            <a:r>
              <a:rPr lang="en-US" dirty="0" smtClean="0">
                <a:solidFill>
                  <a:srgbClr val="003399"/>
                </a:solidFill>
                <a:latin typeface="Open Sans" panose="020B0606030504020204" pitchFamily="34" charset="0"/>
              </a:rPr>
              <a:t></a:t>
            </a:r>
          </a:p>
          <a:p>
            <a:pPr algn="just"/>
            <a:r>
              <a:rPr lang="en-US" dirty="0" smtClean="0">
                <a:solidFill>
                  <a:srgbClr val="003399"/>
                </a:solidFill>
                <a:latin typeface="Open Sans" panose="020B0606030504020204" pitchFamily="34" charset="0"/>
              </a:rPr>
              <a:t> </a:t>
            </a:r>
          </a:p>
          <a:p>
            <a:pPr algn="just"/>
            <a:r>
              <a:rPr lang="en-US" dirty="0" smtClean="0">
                <a:solidFill>
                  <a:srgbClr val="003399"/>
                </a:solidFill>
                <a:latin typeface="Open Sans" panose="020B0606030504020204" pitchFamily="34" charset="0"/>
              </a:rPr>
              <a:t>The </a:t>
            </a:r>
            <a:r>
              <a:rPr lang="en-US" b="1"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involved in take-up means those </a:t>
            </a:r>
            <a:r>
              <a:rPr lang="en-US" b="1" dirty="0">
                <a:solidFill>
                  <a:srgbClr val="003399"/>
                </a:solidFill>
                <a:latin typeface="Open Sans" panose="020B0606030504020204" pitchFamily="34" charset="0"/>
              </a:rPr>
              <a:t>target groups </a:t>
            </a:r>
            <a:r>
              <a:rPr lang="en-US" dirty="0">
                <a:solidFill>
                  <a:srgbClr val="003399"/>
                </a:solidFill>
                <a:latin typeface="Open Sans" panose="020B0606030504020204" pitchFamily="34" charset="0"/>
              </a:rPr>
              <a:t>who are expected to </a:t>
            </a:r>
            <a:r>
              <a:rPr lang="en-US" b="1" dirty="0">
                <a:solidFill>
                  <a:srgbClr val="003399"/>
                </a:solidFill>
                <a:latin typeface="Open Sans" panose="020B0606030504020204" pitchFamily="34" charset="0"/>
              </a:rPr>
              <a:t>apply</a:t>
            </a:r>
            <a:r>
              <a:rPr lang="en-US" dirty="0">
                <a:solidFill>
                  <a:srgbClr val="003399"/>
                </a:solidFill>
                <a:latin typeface="Open Sans" panose="020B0606030504020204" pitchFamily="34" charset="0"/>
              </a:rPr>
              <a:t> and implement the elaborated strategy / action plan, which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a:t>
            </a:r>
            <a:r>
              <a:rPr lang="en-US" b="1" dirty="0">
                <a:solidFill>
                  <a:srgbClr val="003399"/>
                </a:solidFill>
                <a:latin typeface="Open Sans" panose="020B0606030504020204" pitchFamily="34" charset="0"/>
              </a:rPr>
              <a:t>may or may not be </a:t>
            </a:r>
            <a:r>
              <a:rPr lang="en-US" dirty="0">
                <a:solidFill>
                  <a:srgbClr val="003399"/>
                </a:solidFill>
                <a:latin typeface="Open Sans" panose="020B0606030504020204" pitchFamily="34" charset="0"/>
              </a:rPr>
              <a:t>direct participants (</a:t>
            </a:r>
            <a:r>
              <a:rPr lang="en-US" b="1" dirty="0">
                <a:solidFill>
                  <a:srgbClr val="003399"/>
                </a:solidFill>
                <a:latin typeface="Open Sans" panose="020B0606030504020204" pitchFamily="34" charset="0"/>
              </a:rPr>
              <a:t>PP, ASP</a:t>
            </a:r>
            <a:r>
              <a:rPr lang="en-US" dirty="0">
                <a:solidFill>
                  <a:srgbClr val="003399"/>
                </a:solidFill>
                <a:latin typeface="Open Sans" panose="020B0606030504020204" pitchFamily="34" charset="0"/>
              </a:rPr>
              <a:t>) in the supported project</a:t>
            </a:r>
          </a:p>
        </p:txBody>
      </p:sp>
      <p:sp>
        <p:nvSpPr>
          <p:cNvPr id="18" name="TextBox 17"/>
          <p:cNvSpPr txBox="1"/>
          <p:nvPr/>
        </p:nvSpPr>
        <p:spPr>
          <a:xfrm>
            <a:off x="10071100" y="2082601"/>
            <a:ext cx="3884699" cy="369332"/>
          </a:xfrm>
          <a:prstGeom prst="rect">
            <a:avLst/>
          </a:prstGeom>
          <a:noFill/>
        </p:spPr>
        <p:txBody>
          <a:bodyPr wrap="square" lIns="0" rtlCol="0" anchor="ctr">
            <a:spAutoFit/>
          </a:bodyPr>
          <a:lstStyle/>
          <a:p>
            <a:r>
              <a:rPr lang="en-US" b="1" dirty="0" smtClean="0">
                <a:solidFill>
                  <a:srgbClr val="003399"/>
                </a:solidFill>
                <a:latin typeface="Open Sans" panose="020B0606030504020204" pitchFamily="34" charset="0"/>
              </a:rPr>
              <a:t>How to report</a:t>
            </a:r>
            <a:endParaRPr lang="en-US" b="1" dirty="0">
              <a:solidFill>
                <a:srgbClr val="003399"/>
              </a:solidFill>
              <a:latin typeface="Open Sans" panose="020B0606030504020204" pitchFamily="34" charset="0"/>
            </a:endParaRPr>
          </a:p>
        </p:txBody>
      </p:sp>
    </p:spTree>
    <p:extLst>
      <p:ext uri="{BB962C8B-B14F-4D97-AF65-F5344CB8AC3E}">
        <p14:creationId xmlns:p14="http://schemas.microsoft.com/office/powerpoint/2010/main" val="3092598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pPr algn="just"/>
            <a:r>
              <a:rPr lang="en-US" sz="2800" smtClean="0"/>
              <a:t>How to report on indicators –</a:t>
            </a:r>
            <a:r>
              <a:rPr lang="hu-HU" sz="2800" smtClean="0">
                <a:solidFill>
                  <a:srgbClr val="013299"/>
                </a:solidFill>
              </a:rPr>
              <a:t>RCO82</a:t>
            </a:r>
            <a:r>
              <a:rPr lang="en-US" sz="2800" smtClean="0">
                <a:solidFill>
                  <a:srgbClr val="013299"/>
                </a:solidFill>
              </a:rPr>
              <a:t> - </a:t>
            </a:r>
            <a:r>
              <a:rPr lang="en-GB" sz="2800" smtClean="0">
                <a:solidFill>
                  <a:srgbClr val="013299"/>
                </a:solidFill>
              </a:rPr>
              <a:t>RCR85</a:t>
            </a:r>
            <a:endParaRPr lang="en-US" sz="2800" noProof="1">
              <a:solidFill>
                <a:srgbClr val="013299"/>
              </a:solidFill>
            </a:endParaRPr>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grpSp>
        <p:nvGrpSpPr>
          <p:cNvPr id="74" name="Group 73"/>
          <p:cNvGrpSpPr/>
          <p:nvPr/>
        </p:nvGrpSpPr>
        <p:grpSpPr>
          <a:xfrm>
            <a:off x="2615679" y="3482393"/>
            <a:ext cx="9081504" cy="2343640"/>
            <a:chOff x="136719" y="2378169"/>
            <a:chExt cx="3563778" cy="2590222"/>
          </a:xfrm>
        </p:grpSpPr>
        <p:sp>
          <p:nvSpPr>
            <p:cNvPr id="75" name="TextBox 74"/>
            <p:cNvSpPr txBox="1"/>
            <p:nvPr/>
          </p:nvSpPr>
          <p:spPr>
            <a:xfrm>
              <a:off x="763409" y="2378169"/>
              <a:ext cx="2937088" cy="261705"/>
            </a:xfrm>
            <a:prstGeom prst="rect">
              <a:avLst/>
            </a:prstGeom>
            <a:noFill/>
          </p:spPr>
          <p:txBody>
            <a:bodyPr wrap="square" lIns="0" rtlCol="0" anchor="ctr">
              <a:spAutoFit/>
            </a:bodyPr>
            <a:lstStyle/>
            <a:p>
              <a:r>
                <a:rPr lang="en-US" b="1" dirty="0">
                  <a:solidFill>
                    <a:srgbClr val="003399"/>
                  </a:solidFill>
                  <a:latin typeface="Open Sans" panose="020B0606030504020204" pitchFamily="34" charset="0"/>
                </a:rPr>
                <a:t>What it measures</a:t>
              </a:r>
              <a:r>
                <a:rPr lang="en-US" b="1" dirty="0" smtClean="0">
                  <a:solidFill>
                    <a:srgbClr val="003399"/>
                  </a:solidFill>
                  <a:latin typeface="Open Sans" panose="020B0606030504020204" pitchFamily="34" charset="0"/>
                </a:rPr>
                <a:t>? </a:t>
              </a:r>
              <a:endParaRPr lang="en-US" b="1" dirty="0">
                <a:solidFill>
                  <a:srgbClr val="003399"/>
                </a:solidFill>
                <a:latin typeface="Open Sans" panose="020B0606030504020204" pitchFamily="34" charset="0"/>
              </a:endParaRPr>
            </a:p>
          </p:txBody>
        </p:sp>
        <p:sp>
          <p:nvSpPr>
            <p:cNvPr id="76" name="TextBox 75"/>
            <p:cNvSpPr txBox="1"/>
            <p:nvPr/>
          </p:nvSpPr>
          <p:spPr>
            <a:xfrm>
              <a:off x="136719" y="2676716"/>
              <a:ext cx="3151361" cy="2291675"/>
            </a:xfrm>
            <a:prstGeom prst="rect">
              <a:avLst/>
            </a:prstGeom>
            <a:noFill/>
          </p:spPr>
          <p:txBody>
            <a:bodyPr wrap="square" lIns="0" rIns="0" rtlCol="0" anchor="ctr">
              <a:spAutoFit/>
            </a:bodyPr>
            <a:lstStyle/>
            <a:p>
              <a:r>
                <a:rPr lang="en-US" dirty="0">
                  <a:solidFill>
                    <a:srgbClr val="003399"/>
                  </a:solidFill>
                  <a:latin typeface="Open Sans" panose="020B0606030504020204" pitchFamily="34" charset="0"/>
                </a:rPr>
                <a:t>The indicator counts the number of participations in joint activities principally addressing horizontal principles (gender equality, equal opportunities and social inclusion) implemented in the supported projects</a:t>
              </a:r>
              <a:r>
                <a:rPr lang="en-US" dirty="0" smtClean="0">
                  <a:solidFill>
                    <a:srgbClr val="003399"/>
                  </a:solidFill>
                  <a:latin typeface="Open Sans" panose="020B0606030504020204" pitchFamily="34" charset="0"/>
                </a:rPr>
                <a:t>.</a:t>
              </a:r>
            </a:p>
            <a:p>
              <a:endParaRPr lang="en-US" dirty="0">
                <a:solidFill>
                  <a:srgbClr val="003399"/>
                </a:solidFill>
                <a:latin typeface="Open Sans" panose="020B0606030504020204" pitchFamily="34" charset="0"/>
              </a:endParaRPr>
            </a:p>
            <a:p>
              <a:r>
                <a:rPr lang="en-US" dirty="0">
                  <a:solidFill>
                    <a:srgbClr val="003399"/>
                  </a:solidFill>
                  <a:latin typeface="Open Sans" panose="020B0606030504020204" pitchFamily="34" charset="0"/>
                </a:rPr>
                <a:t>Joint actions could include, for instance, exchange activities or exchange visits.</a:t>
              </a:r>
            </a:p>
          </p:txBody>
        </p:sp>
      </p:grpSp>
      <p:sp>
        <p:nvSpPr>
          <p:cNvPr id="85" name="TextBox 84"/>
          <p:cNvSpPr txBox="1"/>
          <p:nvPr/>
        </p:nvSpPr>
        <p:spPr>
          <a:xfrm>
            <a:off x="2615679" y="5835003"/>
            <a:ext cx="8030550" cy="3139321"/>
          </a:xfrm>
          <a:prstGeom prst="rect">
            <a:avLst/>
          </a:prstGeom>
          <a:noFill/>
        </p:spPr>
        <p:txBody>
          <a:bodyPr wrap="square" lIns="0" rIns="0" rtlCol="0" anchor="ctr">
            <a:spAutoFit/>
          </a:bodyPr>
          <a:lstStyle/>
          <a:p>
            <a:pPr algn="just"/>
            <a:r>
              <a:rPr lang="en-US" b="1" dirty="0">
                <a:solidFill>
                  <a:srgbClr val="003399"/>
                </a:solidFill>
                <a:latin typeface="Open Sans" panose="020B0606030504020204" pitchFamily="34" charset="0"/>
              </a:rPr>
              <a:t>Participations</a:t>
            </a:r>
            <a:r>
              <a:rPr lang="en-US" dirty="0">
                <a:solidFill>
                  <a:srgbClr val="003399"/>
                </a:solidFill>
                <a:latin typeface="Open Sans" panose="020B0606030504020204" pitchFamily="34" charset="0"/>
              </a:rPr>
              <a:t> (i.e. number of persons attending a joint action) are counted for </a:t>
            </a:r>
            <a:r>
              <a:rPr lang="en-US" b="1" dirty="0">
                <a:solidFill>
                  <a:srgbClr val="003399"/>
                </a:solidFill>
                <a:latin typeface="Open Sans" panose="020B0606030504020204" pitchFamily="34" charset="0"/>
              </a:rPr>
              <a:t>each joint activity </a:t>
            </a:r>
            <a:r>
              <a:rPr lang="en-US" dirty="0" err="1">
                <a:solidFill>
                  <a:srgbClr val="003399"/>
                </a:solidFill>
                <a:latin typeface="Open Sans" panose="020B0606030504020204" pitchFamily="34" charset="0"/>
              </a:rPr>
              <a:t>organised</a:t>
            </a:r>
            <a:r>
              <a:rPr lang="en-US" dirty="0">
                <a:solidFill>
                  <a:srgbClr val="003399"/>
                </a:solidFill>
                <a:latin typeface="Open Sans" panose="020B0606030504020204" pitchFamily="34" charset="0"/>
              </a:rPr>
              <a:t> on the basis of </a:t>
            </a:r>
            <a:r>
              <a:rPr lang="en-US" b="1" dirty="0">
                <a:solidFill>
                  <a:srgbClr val="003399"/>
                </a:solidFill>
                <a:latin typeface="Open Sans" panose="020B0606030504020204" pitchFamily="34" charset="0"/>
              </a:rPr>
              <a:t>attendance lists</a:t>
            </a:r>
            <a:r>
              <a:rPr lang="en-US" dirty="0">
                <a:solidFill>
                  <a:srgbClr val="003399"/>
                </a:solidFill>
                <a:latin typeface="Open Sans" panose="020B0606030504020204" pitchFamily="34" charset="0"/>
              </a:rPr>
              <a:t> or other relevant means of quantification.  </a:t>
            </a:r>
            <a:endParaRPr lang="en-US" dirty="0" smtClean="0">
              <a:solidFill>
                <a:srgbClr val="003399"/>
              </a:solidFill>
              <a:latin typeface="Open Sans" panose="020B0606030504020204" pitchFamily="34" charset="0"/>
            </a:endParaRPr>
          </a:p>
          <a:p>
            <a:pPr algn="just"/>
            <a:endParaRPr lang="en-US" dirty="0" smtClean="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A </a:t>
            </a:r>
            <a:r>
              <a:rPr lang="en-US" dirty="0">
                <a:solidFill>
                  <a:srgbClr val="003399"/>
                </a:solidFill>
                <a:latin typeface="Open Sans" panose="020B0606030504020204" pitchFamily="34" charset="0"/>
              </a:rPr>
              <a:t>joint action is considered an action </a:t>
            </a:r>
            <a:r>
              <a:rPr lang="en-US" dirty="0" err="1">
                <a:solidFill>
                  <a:srgbClr val="003399"/>
                </a:solidFill>
                <a:latin typeface="Open Sans" panose="020B0606030504020204" pitchFamily="34" charset="0"/>
              </a:rPr>
              <a:t>organised</a:t>
            </a:r>
            <a:r>
              <a:rPr lang="en-US" dirty="0">
                <a:solidFill>
                  <a:srgbClr val="003399"/>
                </a:solidFill>
                <a:latin typeface="Open Sans" panose="020B0606030504020204" pitchFamily="34" charset="0"/>
              </a:rPr>
              <a:t> with the involvement of the project partners (from the definition of the content to its practical implementation).  </a:t>
            </a:r>
            <a:endParaRPr lang="en-US" dirty="0" smtClean="0">
              <a:solidFill>
                <a:srgbClr val="003399"/>
              </a:solidFill>
              <a:latin typeface="Open Sans" panose="020B0606030504020204" pitchFamily="34" charset="0"/>
            </a:endParaRPr>
          </a:p>
          <a:p>
            <a:pPr algn="just"/>
            <a:endParaRPr lang="en-US" dirty="0" smtClean="0">
              <a:solidFill>
                <a:srgbClr val="003399"/>
              </a:solidFill>
              <a:latin typeface="Open Sans" panose="020B0606030504020204" pitchFamily="34" charset="0"/>
            </a:endParaRPr>
          </a:p>
          <a:p>
            <a:pPr algn="just"/>
            <a:r>
              <a:rPr lang="en-US" dirty="0" smtClean="0">
                <a:solidFill>
                  <a:srgbClr val="003399"/>
                </a:solidFill>
                <a:latin typeface="Open Sans" panose="020B0606030504020204" pitchFamily="34" charset="0"/>
              </a:rPr>
              <a:t>Participations </a:t>
            </a:r>
            <a:r>
              <a:rPr lang="en-US" dirty="0">
                <a:solidFill>
                  <a:srgbClr val="003399"/>
                </a:solidFill>
                <a:latin typeface="Open Sans" panose="020B0606030504020204" pitchFamily="34" charset="0"/>
              </a:rPr>
              <a:t>in </a:t>
            </a:r>
            <a:r>
              <a:rPr lang="en-US" b="1" dirty="0">
                <a:solidFill>
                  <a:srgbClr val="003399"/>
                </a:solidFill>
                <a:latin typeface="Open Sans" panose="020B0606030504020204" pitchFamily="34" charset="0"/>
              </a:rPr>
              <a:t>public events promoting gender equality, equal opportunities and social inclusion</a:t>
            </a:r>
            <a:r>
              <a:rPr lang="en-US" dirty="0">
                <a:solidFill>
                  <a:srgbClr val="003399"/>
                </a:solidFill>
                <a:latin typeface="Open Sans" panose="020B0606030504020204" pitchFamily="34" charset="0"/>
              </a:rPr>
              <a:t>, organized in supported projects, should not be counted in this indicator. </a:t>
            </a:r>
          </a:p>
        </p:txBody>
      </p:sp>
      <p:sp>
        <p:nvSpPr>
          <p:cNvPr id="3" name="Rectangle 2"/>
          <p:cNvSpPr/>
          <p:nvPr/>
        </p:nvSpPr>
        <p:spPr>
          <a:xfrm>
            <a:off x="12445627" y="1808410"/>
            <a:ext cx="2305141" cy="369332"/>
          </a:xfrm>
          <a:prstGeom prst="rect">
            <a:avLst/>
          </a:prstGeom>
        </p:spPr>
        <p:txBody>
          <a:bodyPr wrap="square">
            <a:spAutoFit/>
          </a:bodyPr>
          <a:lstStyle/>
          <a:p>
            <a:r>
              <a:rPr lang="en-GB" b="1" dirty="0" smtClean="0">
                <a:solidFill>
                  <a:srgbClr val="013299"/>
                </a:solidFill>
              </a:rPr>
              <a:t>Result </a:t>
            </a:r>
            <a:r>
              <a:rPr lang="en-GB" b="1" dirty="0">
                <a:solidFill>
                  <a:srgbClr val="013299"/>
                </a:solidFill>
              </a:rPr>
              <a:t>indicator</a:t>
            </a:r>
            <a:endParaRPr lang="en-US" dirty="0"/>
          </a:p>
        </p:txBody>
      </p:sp>
      <p:sp>
        <p:nvSpPr>
          <p:cNvPr id="11" name="TextBox 10">
            <a:extLst>
              <a:ext uri="{FF2B5EF4-FFF2-40B4-BE49-F238E27FC236}">
                <a16:creationId xmlns="" xmlns:a16="http://schemas.microsoft.com/office/drawing/2014/main" id="{5DB87344-7706-D3EA-157A-10C984593110}"/>
              </a:ext>
            </a:extLst>
          </p:cNvPr>
          <p:cNvSpPr txBox="1"/>
          <p:nvPr/>
        </p:nvSpPr>
        <p:spPr>
          <a:xfrm>
            <a:off x="2514600" y="2482032"/>
            <a:ext cx="5817920" cy="584775"/>
          </a:xfrm>
          <a:prstGeom prst="rect">
            <a:avLst/>
          </a:prstGeom>
          <a:noFill/>
        </p:spPr>
        <p:txBody>
          <a:bodyPr wrap="square" lIns="0" rIns="0" rtlCol="0" anchor="t">
            <a:spAutoFit/>
          </a:bodyPr>
          <a:lstStyle/>
          <a:p>
            <a:pPr algn="just"/>
            <a:r>
              <a:rPr lang="hu-HU" sz="1600" b="1" dirty="0">
                <a:solidFill>
                  <a:srgbClr val="013299"/>
                </a:solidFill>
                <a:latin typeface="+mj-lt"/>
                <a:ea typeface="+mj-ea"/>
                <a:cs typeface="+mj-cs"/>
              </a:rPr>
              <a:t>RCO82 Participations in joint actions promoting gender equality, equal opportunities and social inclusion</a:t>
            </a:r>
            <a:endParaRPr lang="en-US" sz="1600" b="1" noProof="1">
              <a:solidFill>
                <a:srgbClr val="013299"/>
              </a:solidFill>
              <a:latin typeface="+mj-lt"/>
              <a:ea typeface="+mj-ea"/>
              <a:cs typeface="+mj-cs"/>
            </a:endParaRPr>
          </a:p>
        </p:txBody>
      </p:sp>
      <p:sp>
        <p:nvSpPr>
          <p:cNvPr id="12" name="Rectangle 11"/>
          <p:cNvSpPr/>
          <p:nvPr/>
        </p:nvSpPr>
        <p:spPr>
          <a:xfrm>
            <a:off x="10355327" y="2432271"/>
            <a:ext cx="6208376" cy="584775"/>
          </a:xfrm>
          <a:prstGeom prst="rect">
            <a:avLst/>
          </a:prstGeom>
        </p:spPr>
        <p:txBody>
          <a:bodyPr wrap="square">
            <a:spAutoFit/>
          </a:bodyPr>
          <a:lstStyle/>
          <a:p>
            <a:r>
              <a:rPr lang="en-GB" sz="1600" b="1" dirty="0">
                <a:solidFill>
                  <a:srgbClr val="013299"/>
                </a:solidFill>
                <a:latin typeface="+mj-lt"/>
                <a:ea typeface="+mj-ea"/>
                <a:cs typeface="+mj-cs"/>
              </a:rPr>
              <a:t>RCR85 Participations in joint actions across borders after project completion</a:t>
            </a:r>
            <a:endParaRPr lang="hu-HU" sz="1600" b="1" dirty="0">
              <a:solidFill>
                <a:srgbClr val="013299"/>
              </a:solidFill>
              <a:latin typeface="+mj-lt"/>
              <a:ea typeface="+mj-ea"/>
              <a:cs typeface="+mj-cs"/>
            </a:endParaRPr>
          </a:p>
        </p:txBody>
      </p:sp>
      <p:sp>
        <p:nvSpPr>
          <p:cNvPr id="13" name="TextBox 12"/>
          <p:cNvSpPr txBox="1"/>
          <p:nvPr/>
        </p:nvSpPr>
        <p:spPr>
          <a:xfrm>
            <a:off x="6799256" y="3216887"/>
            <a:ext cx="7360539" cy="646331"/>
          </a:xfrm>
          <a:prstGeom prst="rect">
            <a:avLst/>
          </a:prstGeom>
          <a:noFill/>
        </p:spPr>
        <p:txBody>
          <a:bodyPr wrap="square" lIns="0" rtlCol="0" anchor="ctr">
            <a:spAutoFit/>
          </a:bodyPr>
          <a:lstStyle/>
          <a:p>
            <a:r>
              <a:rPr lang="en-GB" dirty="0" smtClean="0">
                <a:solidFill>
                  <a:srgbClr val="FF0000"/>
                </a:solidFill>
              </a:rPr>
              <a:t>Indicators </a:t>
            </a:r>
            <a:r>
              <a:rPr lang="en-GB" dirty="0">
                <a:solidFill>
                  <a:srgbClr val="FF0000"/>
                </a:solidFill>
              </a:rPr>
              <a:t>applicable only to Priority 3 SOs 3.1 and 3.2</a:t>
            </a:r>
          </a:p>
          <a:p>
            <a:endParaRPr lang="en-US" b="1" dirty="0">
              <a:solidFill>
                <a:srgbClr val="003399"/>
              </a:solidFill>
              <a:latin typeface="Open Sans" panose="020B0606030504020204" pitchFamily="34" charset="0"/>
            </a:endParaRPr>
          </a:p>
        </p:txBody>
      </p:sp>
      <p:grpSp>
        <p:nvGrpSpPr>
          <p:cNvPr id="14" name="Group 13"/>
          <p:cNvGrpSpPr/>
          <p:nvPr/>
        </p:nvGrpSpPr>
        <p:grpSpPr>
          <a:xfrm>
            <a:off x="11449008" y="3427215"/>
            <a:ext cx="6603520" cy="2395499"/>
            <a:chOff x="1868402" y="2951796"/>
            <a:chExt cx="1859146" cy="1841660"/>
          </a:xfrm>
        </p:grpSpPr>
        <p:sp>
          <p:nvSpPr>
            <p:cNvPr id="15" name="TextBox 14"/>
            <p:cNvSpPr txBox="1"/>
            <p:nvPr/>
          </p:nvSpPr>
          <p:spPr>
            <a:xfrm>
              <a:off x="2434437" y="2951796"/>
              <a:ext cx="1159502" cy="283943"/>
            </a:xfrm>
            <a:prstGeom prst="rect">
              <a:avLst/>
            </a:prstGeom>
            <a:noFill/>
          </p:spPr>
          <p:txBody>
            <a:bodyPr wrap="square" lIns="0" rtlCol="0" anchor="ctr">
              <a:spAutoFit/>
            </a:bodyPr>
            <a:lstStyle/>
            <a:p>
              <a:r>
                <a:rPr lang="en-US" b="1" dirty="0">
                  <a:solidFill>
                    <a:srgbClr val="003399"/>
                  </a:solidFill>
                  <a:latin typeface="Open Sans" panose="020B0606030504020204" pitchFamily="34" charset="0"/>
                </a:rPr>
                <a:t>What it measures</a:t>
              </a:r>
              <a:r>
                <a:rPr lang="en-US" b="1" dirty="0" smtClean="0">
                  <a:solidFill>
                    <a:srgbClr val="003399"/>
                  </a:solidFill>
                  <a:latin typeface="Open Sans" panose="020B0606030504020204" pitchFamily="34" charset="0"/>
                </a:rPr>
                <a:t>? </a:t>
              </a:r>
              <a:endParaRPr lang="en-US" b="1" dirty="0">
                <a:solidFill>
                  <a:srgbClr val="003399"/>
                </a:solidFill>
                <a:latin typeface="Open Sans" panose="020B0606030504020204" pitchFamily="34" charset="0"/>
              </a:endParaRPr>
            </a:p>
          </p:txBody>
        </p:sp>
        <p:sp>
          <p:nvSpPr>
            <p:cNvPr id="16" name="TextBox 15"/>
            <p:cNvSpPr txBox="1"/>
            <p:nvPr/>
          </p:nvSpPr>
          <p:spPr>
            <a:xfrm>
              <a:off x="1868402" y="3231773"/>
              <a:ext cx="1859146" cy="1561683"/>
            </a:xfrm>
            <a:prstGeom prst="rect">
              <a:avLst/>
            </a:prstGeom>
            <a:noFill/>
          </p:spPr>
          <p:txBody>
            <a:bodyPr wrap="square" lIns="0" rIns="0" rtlCol="0" anchor="ctr">
              <a:spAutoFit/>
            </a:bodyPr>
            <a:lstStyle/>
            <a:p>
              <a:r>
                <a:rPr lang="en-US" dirty="0">
                  <a:solidFill>
                    <a:srgbClr val="003399"/>
                  </a:solidFill>
                  <a:latin typeface="Open Sans" panose="020B0606030504020204" pitchFamily="34" charset="0"/>
                </a:rPr>
                <a:t>The indicator counts </a:t>
              </a:r>
              <a:r>
                <a:rPr lang="en-US" b="1" dirty="0">
                  <a:solidFill>
                    <a:srgbClr val="003399"/>
                  </a:solidFill>
                  <a:latin typeface="Open Sans" panose="020B0606030504020204" pitchFamily="34" charset="0"/>
                </a:rPr>
                <a:t>the number of participations in joint actions</a:t>
              </a:r>
              <a:r>
                <a:rPr lang="en-US" dirty="0">
                  <a:solidFill>
                    <a:srgbClr val="003399"/>
                  </a:solidFill>
                  <a:latin typeface="Open Sans" panose="020B0606030504020204" pitchFamily="34" charset="0"/>
                </a:rPr>
                <a:t> across borders after the completion of the project, </a:t>
              </a:r>
              <a:r>
                <a:rPr lang="en-US" dirty="0" err="1">
                  <a:solidFill>
                    <a:srgbClr val="003399"/>
                  </a:solidFill>
                  <a:latin typeface="Open Sans" panose="020B0606030504020204" pitchFamily="34" charset="0"/>
                </a:rPr>
                <a:t>organised</a:t>
              </a:r>
              <a:r>
                <a:rPr lang="en-US" dirty="0">
                  <a:solidFill>
                    <a:srgbClr val="003399"/>
                  </a:solidFill>
                  <a:latin typeface="Open Sans" panose="020B0606030504020204" pitchFamily="34" charset="0"/>
                </a:rPr>
                <a:t> by all or some of the former partners or associated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within the project, as a continuation of cooperation  </a:t>
              </a:r>
              <a:endParaRPr lang="en-US" dirty="0" smtClean="0">
                <a:solidFill>
                  <a:srgbClr val="003399"/>
                </a:solidFill>
                <a:latin typeface="Open Sans" panose="020B0606030504020204" pitchFamily="34" charset="0"/>
              </a:endParaRPr>
            </a:p>
            <a:p>
              <a:r>
                <a:rPr lang="en-US" b="1" dirty="0" smtClean="0">
                  <a:solidFill>
                    <a:srgbClr val="003399"/>
                  </a:solidFill>
                  <a:latin typeface="Open Sans" panose="020B0606030504020204" pitchFamily="34" charset="0"/>
                </a:rPr>
                <a:t>For </a:t>
              </a:r>
              <a:r>
                <a:rPr lang="en-US" b="1" dirty="0">
                  <a:solidFill>
                    <a:srgbClr val="003399"/>
                  </a:solidFill>
                  <a:latin typeface="Open Sans" panose="020B0606030504020204" pitchFamily="34" charset="0"/>
                </a:rPr>
                <a:t>the definition of this indicator, the joint action includes training schemes.</a:t>
              </a:r>
            </a:p>
          </p:txBody>
        </p:sp>
      </p:grpSp>
      <p:sp>
        <p:nvSpPr>
          <p:cNvPr id="17" name="TextBox 16"/>
          <p:cNvSpPr txBox="1"/>
          <p:nvPr/>
        </p:nvSpPr>
        <p:spPr>
          <a:xfrm>
            <a:off x="11456126" y="6070508"/>
            <a:ext cx="6406090" cy="2585323"/>
          </a:xfrm>
          <a:prstGeom prst="rect">
            <a:avLst/>
          </a:prstGeom>
          <a:noFill/>
        </p:spPr>
        <p:txBody>
          <a:bodyPr wrap="square" lIns="0" rIns="0" rtlCol="0" anchor="ctr">
            <a:spAutoFit/>
          </a:bodyPr>
          <a:lstStyle/>
          <a:p>
            <a:r>
              <a:rPr lang="en-US" dirty="0">
                <a:solidFill>
                  <a:srgbClr val="003399"/>
                </a:solidFill>
                <a:latin typeface="Open Sans" panose="020B0606030504020204" pitchFamily="34" charset="0"/>
              </a:rPr>
              <a:t>Joint actions across borders could include, for instance, </a:t>
            </a:r>
            <a:r>
              <a:rPr lang="en-US" b="1" dirty="0">
                <a:solidFill>
                  <a:srgbClr val="003399"/>
                </a:solidFill>
                <a:latin typeface="Open Sans" panose="020B0606030504020204" pitchFamily="34" charset="0"/>
              </a:rPr>
              <a:t>exchange activities or exchange visits </a:t>
            </a:r>
            <a:r>
              <a:rPr lang="en-US" dirty="0">
                <a:solidFill>
                  <a:srgbClr val="003399"/>
                </a:solidFill>
                <a:latin typeface="Open Sans" panose="020B0606030504020204" pitchFamily="34" charset="0"/>
              </a:rPr>
              <a:t>organized with participants </a:t>
            </a:r>
            <a:r>
              <a:rPr lang="en-US" b="1" dirty="0">
                <a:solidFill>
                  <a:srgbClr val="003399"/>
                </a:solidFill>
                <a:latin typeface="Open Sans" panose="020B0606030504020204" pitchFamily="34" charset="0"/>
              </a:rPr>
              <a:t>from at least three countries </a:t>
            </a:r>
            <a:r>
              <a:rPr lang="en-US" dirty="0">
                <a:solidFill>
                  <a:srgbClr val="003399"/>
                </a:solidFill>
                <a:latin typeface="Open Sans" panose="020B0606030504020204" pitchFamily="34" charset="0"/>
              </a:rPr>
              <a:t>of the </a:t>
            </a:r>
            <a:r>
              <a:rPr lang="en-US" dirty="0" err="1">
                <a:solidFill>
                  <a:srgbClr val="003399"/>
                </a:solidFill>
                <a:latin typeface="Open Sans" panose="020B0606030504020204" pitchFamily="34" charset="0"/>
              </a:rPr>
              <a:t>programme</a:t>
            </a:r>
            <a:r>
              <a:rPr lang="en-US" dirty="0">
                <a:solidFill>
                  <a:srgbClr val="003399"/>
                </a:solidFill>
                <a:latin typeface="Open Sans" panose="020B0606030504020204" pitchFamily="34" charset="0"/>
              </a:rPr>
              <a:t> area. </a:t>
            </a:r>
            <a:endParaRPr lang="en-US" dirty="0" smtClean="0">
              <a:solidFill>
                <a:srgbClr val="003399"/>
              </a:solidFill>
              <a:latin typeface="Open Sans" panose="020B0606030504020204" pitchFamily="34" charset="0"/>
            </a:endParaRPr>
          </a:p>
          <a:p>
            <a:endParaRPr lang="en-US" dirty="0">
              <a:solidFill>
                <a:srgbClr val="003399"/>
              </a:solidFill>
              <a:latin typeface="Open Sans" panose="020B0606030504020204" pitchFamily="34" charset="0"/>
            </a:endParaRPr>
          </a:p>
          <a:p>
            <a:r>
              <a:rPr lang="en-US" b="1" dirty="0" smtClean="0">
                <a:solidFill>
                  <a:srgbClr val="003399"/>
                </a:solidFill>
                <a:latin typeface="Open Sans" panose="020B0606030504020204" pitchFamily="34" charset="0"/>
              </a:rPr>
              <a:t>Participations</a:t>
            </a:r>
            <a:r>
              <a:rPr lang="en-US" dirty="0" smtClean="0">
                <a:solidFill>
                  <a:srgbClr val="003399"/>
                </a:solidFill>
                <a:latin typeface="Open Sans" panose="020B0606030504020204" pitchFamily="34" charset="0"/>
              </a:rPr>
              <a:t> </a:t>
            </a:r>
            <a:r>
              <a:rPr lang="en-US" dirty="0">
                <a:solidFill>
                  <a:srgbClr val="003399"/>
                </a:solidFill>
                <a:latin typeface="Open Sans" panose="020B0606030504020204" pitchFamily="34" charset="0"/>
              </a:rPr>
              <a:t>(i.e. number of persons attending a joint action across borders) </a:t>
            </a:r>
            <a:r>
              <a:rPr lang="en-US" b="1" dirty="0">
                <a:solidFill>
                  <a:srgbClr val="003399"/>
                </a:solidFill>
                <a:latin typeface="Open Sans" panose="020B0606030504020204" pitchFamily="34" charset="0"/>
              </a:rPr>
              <a:t>are counted for each joint action </a:t>
            </a:r>
            <a:r>
              <a:rPr lang="en-US" dirty="0" err="1">
                <a:solidFill>
                  <a:srgbClr val="003399"/>
                </a:solidFill>
                <a:latin typeface="Open Sans" panose="020B0606030504020204" pitchFamily="34" charset="0"/>
              </a:rPr>
              <a:t>organised</a:t>
            </a:r>
            <a:r>
              <a:rPr lang="en-US" dirty="0">
                <a:solidFill>
                  <a:srgbClr val="003399"/>
                </a:solidFill>
                <a:latin typeface="Open Sans" panose="020B0606030504020204" pitchFamily="34" charset="0"/>
              </a:rPr>
              <a:t> on the basis of attendance lists or other relevant means of </a:t>
            </a:r>
            <a:r>
              <a:rPr lang="en-US" dirty="0" smtClean="0">
                <a:solidFill>
                  <a:srgbClr val="003399"/>
                </a:solidFill>
                <a:latin typeface="Open Sans" panose="020B0606030504020204" pitchFamily="34" charset="0"/>
              </a:rPr>
              <a:t>quantification.</a:t>
            </a:r>
            <a:endParaRPr lang="en-US" dirty="0">
              <a:solidFill>
                <a:srgbClr val="003399"/>
              </a:solidFill>
              <a:latin typeface="Open Sans" panose="020B0606030504020204" pitchFamily="34" charset="0"/>
            </a:endParaRPr>
          </a:p>
        </p:txBody>
      </p:sp>
      <p:sp>
        <p:nvSpPr>
          <p:cNvPr id="19" name="TextBox 18"/>
          <p:cNvSpPr txBox="1"/>
          <p:nvPr/>
        </p:nvSpPr>
        <p:spPr>
          <a:xfrm>
            <a:off x="11456126" y="8959469"/>
            <a:ext cx="6886927" cy="923330"/>
          </a:xfrm>
          <a:prstGeom prst="rect">
            <a:avLst/>
          </a:prstGeom>
          <a:noFill/>
        </p:spPr>
        <p:txBody>
          <a:bodyPr wrap="square" lIns="0" rtlCol="0" anchor="ctr">
            <a:spAutoFit/>
          </a:bodyPr>
          <a:lstStyle/>
          <a:p>
            <a:pPr lvl="0"/>
            <a:r>
              <a:rPr lang="en-GB" i="1" u="sng" dirty="0" smtClean="0">
                <a:solidFill>
                  <a:srgbClr val="013299"/>
                </a:solidFill>
              </a:rPr>
              <a:t>Result </a:t>
            </a:r>
            <a:r>
              <a:rPr lang="en-GB" i="1" u="sng" dirty="0">
                <a:solidFill>
                  <a:srgbClr val="013299"/>
                </a:solidFill>
              </a:rPr>
              <a:t>indicator has to be realistically considered: maybe not all the participants in the study visits during project implementation will continue also after but only e.g. half or three quarters.</a:t>
            </a:r>
          </a:p>
        </p:txBody>
      </p:sp>
      <p:sp>
        <p:nvSpPr>
          <p:cNvPr id="20" name="Rectangle 19"/>
          <p:cNvSpPr/>
          <p:nvPr/>
        </p:nvSpPr>
        <p:spPr>
          <a:xfrm>
            <a:off x="4365060" y="1882396"/>
            <a:ext cx="2692563" cy="369332"/>
          </a:xfrm>
          <a:prstGeom prst="rect">
            <a:avLst/>
          </a:prstGeom>
        </p:spPr>
        <p:txBody>
          <a:bodyPr wrap="square">
            <a:spAutoFit/>
          </a:bodyPr>
          <a:lstStyle/>
          <a:p>
            <a:r>
              <a:rPr lang="en-GB" dirty="0">
                <a:solidFill>
                  <a:srgbClr val="034EA2"/>
                </a:solidFill>
                <a:latin typeface="Aileron Heavy" pitchFamily="2" charset="77"/>
              </a:rPr>
              <a:t> </a:t>
            </a:r>
            <a:r>
              <a:rPr lang="en-GB" b="1" dirty="0">
                <a:solidFill>
                  <a:srgbClr val="013299"/>
                </a:solidFill>
              </a:rPr>
              <a:t>Output </a:t>
            </a:r>
            <a:r>
              <a:rPr lang="en-GB" b="1" dirty="0" smtClean="0">
                <a:solidFill>
                  <a:srgbClr val="013299"/>
                </a:solidFill>
              </a:rPr>
              <a:t>indicator</a:t>
            </a:r>
            <a:endParaRPr lang="en-US" dirty="0"/>
          </a:p>
        </p:txBody>
      </p:sp>
    </p:spTree>
    <p:extLst>
      <p:ext uri="{BB962C8B-B14F-4D97-AF65-F5344CB8AC3E}">
        <p14:creationId xmlns:p14="http://schemas.microsoft.com/office/powerpoint/2010/main" val="2818567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sp>
        <p:nvSpPr>
          <p:cNvPr id="6" name="Freeform: Shape 22">
            <a:extLst>
              <a:ext uri="{FF2B5EF4-FFF2-40B4-BE49-F238E27FC236}">
                <a16:creationId xmlns:a16="http://schemas.microsoft.com/office/drawing/2014/main" xmlns="" id="{A74738E6-5E55-419A-9D7F-AC8D97DC9025}"/>
              </a:ext>
            </a:extLst>
          </p:cNvPr>
          <p:cNvSpPr/>
          <p:nvPr/>
        </p:nvSpPr>
        <p:spPr>
          <a:xfrm flipH="1">
            <a:off x="3201342" y="729826"/>
            <a:ext cx="13718117" cy="8192049"/>
          </a:xfrm>
          <a:custGeom>
            <a:avLst/>
            <a:gdLst>
              <a:gd name="connsiteX0" fmla="*/ 4436018 w 9144000"/>
              <a:gd name="connsiteY0" fmla="*/ 2980724 h 5460523"/>
              <a:gd name="connsiteX1" fmla="*/ 4693763 w 9144000"/>
              <a:gd name="connsiteY1" fmla="*/ 3242405 h 5460523"/>
              <a:gd name="connsiteX2" fmla="*/ 4624354 w 9144000"/>
              <a:gd name="connsiteY2" fmla="*/ 3299812 h 5460523"/>
              <a:gd name="connsiteX3" fmla="*/ 4392848 w 9144000"/>
              <a:gd name="connsiteY3" fmla="*/ 3296567 h 5460523"/>
              <a:gd name="connsiteX4" fmla="*/ 4376342 w 9144000"/>
              <a:gd name="connsiteY4" fmla="*/ 3293321 h 5460523"/>
              <a:gd name="connsiteX5" fmla="*/ 4436018 w 9144000"/>
              <a:gd name="connsiteY5" fmla="*/ 2980724 h 5460523"/>
              <a:gd name="connsiteX6" fmla="*/ 4104971 w 9144000"/>
              <a:gd name="connsiteY6" fmla="*/ 2297718 h 5460523"/>
              <a:gd name="connsiteX7" fmla="*/ 4167834 w 9144000"/>
              <a:gd name="connsiteY7" fmla="*/ 2364730 h 5460523"/>
              <a:gd name="connsiteX8" fmla="*/ 4240623 w 9144000"/>
              <a:gd name="connsiteY8" fmla="*/ 2431758 h 5460523"/>
              <a:gd name="connsiteX9" fmla="*/ 4376276 w 9144000"/>
              <a:gd name="connsiteY9" fmla="*/ 2546649 h 5460523"/>
              <a:gd name="connsiteX10" fmla="*/ 4382887 w 9144000"/>
              <a:gd name="connsiteY10" fmla="*/ 2591318 h 5460523"/>
              <a:gd name="connsiteX11" fmla="*/ 4392815 w 9144000"/>
              <a:gd name="connsiteY11" fmla="*/ 2642375 h 5460523"/>
              <a:gd name="connsiteX12" fmla="*/ 4396131 w 9144000"/>
              <a:gd name="connsiteY12" fmla="*/ 2651958 h 5460523"/>
              <a:gd name="connsiteX13" fmla="*/ 4406059 w 9144000"/>
              <a:gd name="connsiteY13" fmla="*/ 2651958 h 5460523"/>
              <a:gd name="connsiteX14" fmla="*/ 4439138 w 9144000"/>
              <a:gd name="connsiteY14" fmla="*/ 2655152 h 5460523"/>
              <a:gd name="connsiteX15" fmla="*/ 4472237 w 9144000"/>
              <a:gd name="connsiteY15" fmla="*/ 2658330 h 5460523"/>
              <a:gd name="connsiteX16" fmla="*/ 4541711 w 9144000"/>
              <a:gd name="connsiteY16" fmla="*/ 2664718 h 5460523"/>
              <a:gd name="connsiteX17" fmla="*/ 4475533 w 9144000"/>
              <a:gd name="connsiteY17" fmla="*/ 2642375 h 5460523"/>
              <a:gd name="connsiteX18" fmla="*/ 4442454 w 9144000"/>
              <a:gd name="connsiteY18" fmla="*/ 2632810 h 5460523"/>
              <a:gd name="connsiteX19" fmla="*/ 4419303 w 9144000"/>
              <a:gd name="connsiteY19" fmla="*/ 2626421 h 5460523"/>
              <a:gd name="connsiteX20" fmla="*/ 4415987 w 9144000"/>
              <a:gd name="connsiteY20" fmla="*/ 2581735 h 5460523"/>
              <a:gd name="connsiteX21" fmla="*/ 4409375 w 9144000"/>
              <a:gd name="connsiteY21" fmla="*/ 2530678 h 5460523"/>
              <a:gd name="connsiteX22" fmla="*/ 4409375 w 9144000"/>
              <a:gd name="connsiteY22" fmla="*/ 2524307 h 5460523"/>
              <a:gd name="connsiteX23" fmla="*/ 4402763 w 9144000"/>
              <a:gd name="connsiteY23" fmla="*/ 2521112 h 5460523"/>
              <a:gd name="connsiteX24" fmla="*/ 4260479 w 9144000"/>
              <a:gd name="connsiteY24" fmla="*/ 2403027 h 5460523"/>
              <a:gd name="connsiteX25" fmla="*/ 4184373 w 9144000"/>
              <a:gd name="connsiteY25" fmla="*/ 2348775 h 5460523"/>
              <a:gd name="connsiteX26" fmla="*/ 4104971 w 9144000"/>
              <a:gd name="connsiteY26" fmla="*/ 2297718 h 5460523"/>
              <a:gd name="connsiteX27" fmla="*/ 4336577 w 9144000"/>
              <a:gd name="connsiteY27" fmla="*/ 2074331 h 5460523"/>
              <a:gd name="connsiteX28" fmla="*/ 4399442 w 9144000"/>
              <a:gd name="connsiteY28" fmla="*/ 2141349 h 5460523"/>
              <a:gd name="connsiteX29" fmla="*/ 4465613 w 9144000"/>
              <a:gd name="connsiteY29" fmla="*/ 2205183 h 5460523"/>
              <a:gd name="connsiteX30" fmla="*/ 4601259 w 9144000"/>
              <a:gd name="connsiteY30" fmla="*/ 2320069 h 5460523"/>
              <a:gd name="connsiteX31" fmla="*/ 4607870 w 9144000"/>
              <a:gd name="connsiteY31" fmla="*/ 2364736 h 5460523"/>
              <a:gd name="connsiteX32" fmla="*/ 4617807 w 9144000"/>
              <a:gd name="connsiteY32" fmla="*/ 2415803 h 5460523"/>
              <a:gd name="connsiteX33" fmla="*/ 4621112 w 9144000"/>
              <a:gd name="connsiteY33" fmla="*/ 2425370 h 5460523"/>
              <a:gd name="connsiteX34" fmla="*/ 4631049 w 9144000"/>
              <a:gd name="connsiteY34" fmla="*/ 2425370 h 5460523"/>
              <a:gd name="connsiteX35" fmla="*/ 4664124 w 9144000"/>
              <a:gd name="connsiteY35" fmla="*/ 2428570 h 5460523"/>
              <a:gd name="connsiteX36" fmla="*/ 4697219 w 9144000"/>
              <a:gd name="connsiteY36" fmla="*/ 2431754 h 5460523"/>
              <a:gd name="connsiteX37" fmla="*/ 4766695 w 9144000"/>
              <a:gd name="connsiteY37" fmla="*/ 2438137 h 5460523"/>
              <a:gd name="connsiteX38" fmla="*/ 4700525 w 9144000"/>
              <a:gd name="connsiteY38" fmla="*/ 2415803 h 5460523"/>
              <a:gd name="connsiteX39" fmla="*/ 4667430 w 9144000"/>
              <a:gd name="connsiteY39" fmla="*/ 2406220 h 5460523"/>
              <a:gd name="connsiteX40" fmla="*/ 4644271 w 9144000"/>
              <a:gd name="connsiteY40" fmla="*/ 2399836 h 5460523"/>
              <a:gd name="connsiteX41" fmla="*/ 4640965 w 9144000"/>
              <a:gd name="connsiteY41" fmla="*/ 2355169 h 5460523"/>
              <a:gd name="connsiteX42" fmla="*/ 4634354 w 9144000"/>
              <a:gd name="connsiteY42" fmla="*/ 2304102 h 5460523"/>
              <a:gd name="connsiteX43" fmla="*/ 4634354 w 9144000"/>
              <a:gd name="connsiteY43" fmla="*/ 2297718 h 5460523"/>
              <a:gd name="connsiteX44" fmla="*/ 4627743 w 9144000"/>
              <a:gd name="connsiteY44" fmla="*/ 2294535 h 5460523"/>
              <a:gd name="connsiteX45" fmla="*/ 4485466 w 9144000"/>
              <a:gd name="connsiteY45" fmla="*/ 2176449 h 5460523"/>
              <a:gd name="connsiteX46" fmla="*/ 4409359 w 9144000"/>
              <a:gd name="connsiteY46" fmla="*/ 2122198 h 5460523"/>
              <a:gd name="connsiteX47" fmla="*/ 4336577 w 9144000"/>
              <a:gd name="connsiteY47" fmla="*/ 2074331 h 5460523"/>
              <a:gd name="connsiteX48" fmla="*/ 2457429 w 9144000"/>
              <a:gd name="connsiteY48" fmla="*/ 1905197 h 5460523"/>
              <a:gd name="connsiteX49" fmla="*/ 2596247 w 9144000"/>
              <a:gd name="connsiteY49" fmla="*/ 2039283 h 5460523"/>
              <a:gd name="connsiteX50" fmla="*/ 2457429 w 9144000"/>
              <a:gd name="connsiteY50" fmla="*/ 2173369 h 5460523"/>
              <a:gd name="connsiteX51" fmla="*/ 2318187 w 9144000"/>
              <a:gd name="connsiteY51" fmla="*/ 2039283 h 5460523"/>
              <a:gd name="connsiteX52" fmla="*/ 2457429 w 9144000"/>
              <a:gd name="connsiteY52" fmla="*/ 1905197 h 5460523"/>
              <a:gd name="connsiteX53" fmla="*/ 6688857 w 9144000"/>
              <a:gd name="connsiteY53" fmla="*/ 1771111 h 5460523"/>
              <a:gd name="connsiteX54" fmla="*/ 6550039 w 9144000"/>
              <a:gd name="connsiteY54" fmla="*/ 1905197 h 5460523"/>
              <a:gd name="connsiteX55" fmla="*/ 6688857 w 9144000"/>
              <a:gd name="connsiteY55" fmla="*/ 2039283 h 5460523"/>
              <a:gd name="connsiteX56" fmla="*/ 6828099 w 9144000"/>
              <a:gd name="connsiteY56" fmla="*/ 1905197 h 5460523"/>
              <a:gd name="connsiteX57" fmla="*/ 6688857 w 9144000"/>
              <a:gd name="connsiteY57" fmla="*/ 1771111 h 5460523"/>
              <a:gd name="connsiteX58" fmla="*/ 2286 w 9144000"/>
              <a:gd name="connsiteY58" fmla="*/ 0 h 5460523"/>
              <a:gd name="connsiteX59" fmla="*/ 2286 w 9144000"/>
              <a:gd name="connsiteY59" fmla="*/ 989315 h 5460523"/>
              <a:gd name="connsiteX60" fmla="*/ 2286 w 9144000"/>
              <a:gd name="connsiteY60" fmla="*/ 2032791 h 5460523"/>
              <a:gd name="connsiteX61" fmla="*/ 2286 w 9144000"/>
              <a:gd name="connsiteY61" fmla="*/ 3719687 h 5460523"/>
              <a:gd name="connsiteX62" fmla="*/ 0 w 9144000"/>
              <a:gd name="connsiteY62" fmla="*/ 3719687 h 5460523"/>
              <a:gd name="connsiteX63" fmla="*/ 0 w 9144000"/>
              <a:gd name="connsiteY63" fmla="*/ 4081545 h 5460523"/>
              <a:gd name="connsiteX64" fmla="*/ 0 w 9144000"/>
              <a:gd name="connsiteY64" fmla="*/ 5098665 h 5460523"/>
              <a:gd name="connsiteX65" fmla="*/ 0 w 9144000"/>
              <a:gd name="connsiteY65" fmla="*/ 5460523 h 5460523"/>
              <a:gd name="connsiteX66" fmla="*/ 9144000 w 9144000"/>
              <a:gd name="connsiteY66" fmla="*/ 5460523 h 5460523"/>
              <a:gd name="connsiteX67" fmla="*/ 9144000 w 9144000"/>
              <a:gd name="connsiteY67" fmla="*/ 5098665 h 5460523"/>
              <a:gd name="connsiteX68" fmla="*/ 9144000 w 9144000"/>
              <a:gd name="connsiteY68" fmla="*/ 4381628 h 5460523"/>
              <a:gd name="connsiteX69" fmla="*/ 9144000 w 9144000"/>
              <a:gd name="connsiteY69" fmla="*/ 4081545 h 5460523"/>
              <a:gd name="connsiteX70" fmla="*/ 9144000 w 9144000"/>
              <a:gd name="connsiteY70" fmla="*/ 3719687 h 5460523"/>
              <a:gd name="connsiteX71" fmla="*/ 9144000 w 9144000"/>
              <a:gd name="connsiteY71" fmla="*/ 1209410 h 5460523"/>
              <a:gd name="connsiteX72" fmla="*/ 6596170 w 9144000"/>
              <a:gd name="connsiteY72" fmla="*/ 2227530 h 5460523"/>
              <a:gd name="connsiteX73" fmla="*/ 6447617 w 9144000"/>
              <a:gd name="connsiteY73" fmla="*/ 2182903 h 5460523"/>
              <a:gd name="connsiteX74" fmla="*/ 6394714 w 9144000"/>
              <a:gd name="connsiteY74" fmla="*/ 2048817 h 5460523"/>
              <a:gd name="connsiteX75" fmla="*/ 6298641 w 9144000"/>
              <a:gd name="connsiteY75" fmla="*/ 2093444 h 5460523"/>
              <a:gd name="connsiteX76" fmla="*/ 6166171 w 9144000"/>
              <a:gd name="connsiteY76" fmla="*/ 2048817 h 5460523"/>
              <a:gd name="connsiteX77" fmla="*/ 5736172 w 9144000"/>
              <a:gd name="connsiteY77" fmla="*/ 1148960 h 5460523"/>
              <a:gd name="connsiteX78" fmla="*/ 5352305 w 9144000"/>
              <a:gd name="connsiteY78" fmla="*/ 1305157 h 5460523"/>
              <a:gd name="connsiteX79" fmla="*/ 5368810 w 9144000"/>
              <a:gd name="connsiteY79" fmla="*/ 1311648 h 5460523"/>
              <a:gd name="connsiteX80" fmla="*/ 5451763 w 9144000"/>
              <a:gd name="connsiteY80" fmla="*/ 1359522 h 5460523"/>
              <a:gd name="connsiteX81" fmla="*/ 5471232 w 9144000"/>
              <a:gd name="connsiteY81" fmla="*/ 1375547 h 5460523"/>
              <a:gd name="connsiteX82" fmla="*/ 5488161 w 9144000"/>
              <a:gd name="connsiteY82" fmla="*/ 1391370 h 5460523"/>
              <a:gd name="connsiteX83" fmla="*/ 5504666 w 9144000"/>
              <a:gd name="connsiteY83" fmla="*/ 1410641 h 5460523"/>
              <a:gd name="connsiteX84" fmla="*/ 5511015 w 9144000"/>
              <a:gd name="connsiteY84" fmla="*/ 1420175 h 5460523"/>
              <a:gd name="connsiteX85" fmla="*/ 5517787 w 9144000"/>
              <a:gd name="connsiteY85" fmla="*/ 1429709 h 5460523"/>
              <a:gd name="connsiteX86" fmla="*/ 5560956 w 9144000"/>
              <a:gd name="connsiteY86" fmla="*/ 1515921 h 5460523"/>
              <a:gd name="connsiteX87" fmla="*/ 5511015 w 9144000"/>
              <a:gd name="connsiteY87" fmla="*/ 1435997 h 5460523"/>
              <a:gd name="connsiteX88" fmla="*/ 5504666 w 9144000"/>
              <a:gd name="connsiteY88" fmla="*/ 1426463 h 5460523"/>
              <a:gd name="connsiteX89" fmla="*/ 5494509 w 9144000"/>
              <a:gd name="connsiteY89" fmla="*/ 1416929 h 5460523"/>
              <a:gd name="connsiteX90" fmla="*/ 5478004 w 9144000"/>
              <a:gd name="connsiteY90" fmla="*/ 1400904 h 5460523"/>
              <a:gd name="connsiteX91" fmla="*/ 5461498 w 9144000"/>
              <a:gd name="connsiteY91" fmla="*/ 1388124 h 5460523"/>
              <a:gd name="connsiteX92" fmla="*/ 5441606 w 9144000"/>
              <a:gd name="connsiteY92" fmla="*/ 1375344 h 5460523"/>
              <a:gd name="connsiteX93" fmla="*/ 5359076 w 9144000"/>
              <a:gd name="connsiteY93" fmla="*/ 1337208 h 5460523"/>
              <a:gd name="connsiteX94" fmla="*/ 5315907 w 9144000"/>
              <a:gd name="connsiteY94" fmla="*/ 1324428 h 5460523"/>
              <a:gd name="connsiteX95" fmla="*/ 5299401 w 9144000"/>
              <a:gd name="connsiteY95" fmla="*/ 1321182 h 5460523"/>
              <a:gd name="connsiteX96" fmla="*/ 5296016 w 9144000"/>
              <a:gd name="connsiteY96" fmla="*/ 1321182 h 5460523"/>
              <a:gd name="connsiteX97" fmla="*/ 5292630 w 9144000"/>
              <a:gd name="connsiteY97" fmla="*/ 1321182 h 5460523"/>
              <a:gd name="connsiteX98" fmla="*/ 4647631 w 9144000"/>
              <a:gd name="connsiteY98" fmla="*/ 1241461 h 5460523"/>
              <a:gd name="connsiteX99" fmla="*/ 4498655 w 9144000"/>
              <a:gd name="connsiteY99" fmla="*/ 1321182 h 5460523"/>
              <a:gd name="connsiteX100" fmla="*/ 4478764 w 9144000"/>
              <a:gd name="connsiteY100" fmla="*/ 1333962 h 5460523"/>
              <a:gd name="connsiteX101" fmla="*/ 4081776 w 9144000"/>
              <a:gd name="connsiteY101" fmla="*/ 1579617 h 5460523"/>
              <a:gd name="connsiteX102" fmla="*/ 3972583 w 9144000"/>
              <a:gd name="connsiteY102" fmla="*/ 1937045 h 5460523"/>
              <a:gd name="connsiteX103" fmla="*/ 3879896 w 9144000"/>
              <a:gd name="connsiteY103" fmla="*/ 2189191 h 5460523"/>
              <a:gd name="connsiteX104" fmla="*/ 3873548 w 9144000"/>
              <a:gd name="connsiteY104" fmla="*/ 2208462 h 5460523"/>
              <a:gd name="connsiteX105" fmla="*/ 3873548 w 9144000"/>
              <a:gd name="connsiteY105" fmla="*/ 2211505 h 5460523"/>
              <a:gd name="connsiteX106" fmla="*/ 3890054 w 9144000"/>
              <a:gd name="connsiteY106" fmla="*/ 2233819 h 5460523"/>
              <a:gd name="connsiteX107" fmla="*/ 3896402 w 9144000"/>
              <a:gd name="connsiteY107" fmla="*/ 2237064 h 5460523"/>
              <a:gd name="connsiteX108" fmla="*/ 3912908 w 9144000"/>
              <a:gd name="connsiteY108" fmla="*/ 2246598 h 5460523"/>
              <a:gd name="connsiteX109" fmla="*/ 3972583 w 9144000"/>
              <a:gd name="connsiteY109" fmla="*/ 2259378 h 5460523"/>
              <a:gd name="connsiteX110" fmla="*/ 4190969 w 9144000"/>
              <a:gd name="connsiteY110" fmla="*/ 2160589 h 5460523"/>
              <a:gd name="connsiteX111" fmla="*/ 4379728 w 9144000"/>
              <a:gd name="connsiteY111" fmla="*/ 1965850 h 5460523"/>
              <a:gd name="connsiteX112" fmla="*/ 4584570 w 9144000"/>
              <a:gd name="connsiteY112" fmla="*/ 1777602 h 5460523"/>
              <a:gd name="connsiteX113" fmla="*/ 4584570 w 9144000"/>
              <a:gd name="connsiteY113" fmla="*/ 1745551 h 5460523"/>
              <a:gd name="connsiteX114" fmla="*/ 4574836 w 9144000"/>
              <a:gd name="connsiteY114" fmla="*/ 1678610 h 5460523"/>
              <a:gd name="connsiteX115" fmla="*/ 4551559 w 9144000"/>
              <a:gd name="connsiteY115" fmla="*/ 1614711 h 5460523"/>
              <a:gd name="connsiteX116" fmla="*/ 4515161 w 9144000"/>
              <a:gd name="connsiteY116" fmla="*/ 1557303 h 5460523"/>
              <a:gd name="connsiteX117" fmla="*/ 4561716 w 9144000"/>
              <a:gd name="connsiteY117" fmla="*/ 1611668 h 5460523"/>
              <a:gd name="connsiteX118" fmla="*/ 4591342 w 9144000"/>
              <a:gd name="connsiteY118" fmla="*/ 1675364 h 5460523"/>
              <a:gd name="connsiteX119" fmla="*/ 4611234 w 9144000"/>
              <a:gd name="connsiteY119" fmla="*/ 1742508 h 5460523"/>
              <a:gd name="connsiteX120" fmla="*/ 4618005 w 9144000"/>
              <a:gd name="connsiteY120" fmla="*/ 1774356 h 5460523"/>
              <a:gd name="connsiteX121" fmla="*/ 4634511 w 9144000"/>
              <a:gd name="connsiteY121" fmla="*/ 1777602 h 5460523"/>
              <a:gd name="connsiteX122" fmla="*/ 4852897 w 9144000"/>
              <a:gd name="connsiteY122" fmla="*/ 1940290 h 5460523"/>
              <a:gd name="connsiteX123" fmla="*/ 4955318 w 9144000"/>
              <a:gd name="connsiteY123" fmla="*/ 2026503 h 5460523"/>
              <a:gd name="connsiteX124" fmla="*/ 4988329 w 9144000"/>
              <a:gd name="connsiteY124" fmla="*/ 2042325 h 5460523"/>
              <a:gd name="connsiteX125" fmla="*/ 4991715 w 9144000"/>
              <a:gd name="connsiteY125" fmla="*/ 2042325 h 5460523"/>
              <a:gd name="connsiteX126" fmla="*/ 5008221 w 9144000"/>
              <a:gd name="connsiteY126" fmla="*/ 2042325 h 5460523"/>
              <a:gd name="connsiteX127" fmla="*/ 5044618 w 9144000"/>
              <a:gd name="connsiteY127" fmla="*/ 2039283 h 5460523"/>
              <a:gd name="connsiteX128" fmla="*/ 5117413 w 9144000"/>
              <a:gd name="connsiteY128" fmla="*/ 2032791 h 5460523"/>
              <a:gd name="connsiteX129" fmla="*/ 5259618 w 9144000"/>
              <a:gd name="connsiteY129" fmla="*/ 2007232 h 5460523"/>
              <a:gd name="connsiteX130" fmla="*/ 5398436 w 9144000"/>
              <a:gd name="connsiteY130" fmla="*/ 1962604 h 5460523"/>
              <a:gd name="connsiteX131" fmla="*/ 5461498 w 9144000"/>
              <a:gd name="connsiteY131" fmla="*/ 1924265 h 5460523"/>
              <a:gd name="connsiteX132" fmla="*/ 5504666 w 9144000"/>
              <a:gd name="connsiteY132" fmla="*/ 1866857 h 5460523"/>
              <a:gd name="connsiteX133" fmla="*/ 5464883 w 9144000"/>
              <a:gd name="connsiteY133" fmla="*/ 1927510 h 5460523"/>
              <a:gd name="connsiteX134" fmla="*/ 5401823 w 9144000"/>
              <a:gd name="connsiteY134" fmla="*/ 1969095 h 5460523"/>
              <a:gd name="connsiteX135" fmla="*/ 5266390 w 9144000"/>
              <a:gd name="connsiteY135" fmla="*/ 2023257 h 5460523"/>
              <a:gd name="connsiteX136" fmla="*/ 5124185 w 9144000"/>
              <a:gd name="connsiteY136" fmla="*/ 2058351 h 5460523"/>
              <a:gd name="connsiteX137" fmla="*/ 5051390 w 9144000"/>
              <a:gd name="connsiteY137" fmla="*/ 2071130 h 5460523"/>
              <a:gd name="connsiteX138" fmla="*/ 5037847 w 9144000"/>
              <a:gd name="connsiteY138" fmla="*/ 2071130 h 5460523"/>
              <a:gd name="connsiteX139" fmla="*/ 5044618 w 9144000"/>
              <a:gd name="connsiteY139" fmla="*/ 2074376 h 5460523"/>
              <a:gd name="connsiteX140" fmla="*/ 5107680 w 9144000"/>
              <a:gd name="connsiteY140" fmla="*/ 2102978 h 5460523"/>
              <a:gd name="connsiteX141" fmla="*/ 5173703 w 9144000"/>
              <a:gd name="connsiteY141" fmla="*/ 2122250 h 5460523"/>
              <a:gd name="connsiteX142" fmla="*/ 5243112 w 9144000"/>
              <a:gd name="connsiteY142" fmla="*/ 2125495 h 5460523"/>
              <a:gd name="connsiteX143" fmla="*/ 5170317 w 9144000"/>
              <a:gd name="connsiteY143" fmla="*/ 2138072 h 5460523"/>
              <a:gd name="connsiteX144" fmla="*/ 5097522 w 9144000"/>
              <a:gd name="connsiteY144" fmla="*/ 2138072 h 5460523"/>
              <a:gd name="connsiteX145" fmla="*/ 5057738 w 9144000"/>
              <a:gd name="connsiteY145" fmla="*/ 2131784 h 5460523"/>
              <a:gd name="connsiteX146" fmla="*/ 5153811 w 9144000"/>
              <a:gd name="connsiteY146" fmla="*/ 2278649 h 5460523"/>
              <a:gd name="connsiteX147" fmla="*/ 5229992 w 9144000"/>
              <a:gd name="connsiteY147" fmla="*/ 2348837 h 5460523"/>
              <a:gd name="connsiteX148" fmla="*/ 5444991 w 9144000"/>
              <a:gd name="connsiteY148" fmla="*/ 2600983 h 5460523"/>
              <a:gd name="connsiteX149" fmla="*/ 5451763 w 9144000"/>
              <a:gd name="connsiteY149" fmla="*/ 2600983 h 5460523"/>
              <a:gd name="connsiteX150" fmla="*/ 5471232 w 9144000"/>
              <a:gd name="connsiteY150" fmla="*/ 2600983 h 5460523"/>
              <a:gd name="connsiteX151" fmla="*/ 5497895 w 9144000"/>
              <a:gd name="connsiteY151" fmla="*/ 2610517 h 5460523"/>
              <a:gd name="connsiteX152" fmla="*/ 5521172 w 9144000"/>
              <a:gd name="connsiteY152" fmla="*/ 2626340 h 5460523"/>
              <a:gd name="connsiteX153" fmla="*/ 5541064 w 9144000"/>
              <a:gd name="connsiteY153" fmla="*/ 2648857 h 5460523"/>
              <a:gd name="connsiteX154" fmla="*/ 5527521 w 9144000"/>
              <a:gd name="connsiteY154" fmla="*/ 2620051 h 5460523"/>
              <a:gd name="connsiteX155" fmla="*/ 5507630 w 9144000"/>
              <a:gd name="connsiteY155" fmla="*/ 2597738 h 5460523"/>
              <a:gd name="connsiteX156" fmla="*/ 5484775 w 9144000"/>
              <a:gd name="connsiteY156" fmla="*/ 2581712 h 5460523"/>
              <a:gd name="connsiteX157" fmla="*/ 5507630 w 9144000"/>
              <a:gd name="connsiteY157" fmla="*/ 2572178 h 5460523"/>
              <a:gd name="connsiteX158" fmla="*/ 5653219 w 9144000"/>
              <a:gd name="connsiteY158" fmla="*/ 2505237 h 5460523"/>
              <a:gd name="connsiteX159" fmla="*/ 5656606 w 9144000"/>
              <a:gd name="connsiteY159" fmla="*/ 2537084 h 5460523"/>
              <a:gd name="connsiteX160" fmla="*/ 5640099 w 9144000"/>
              <a:gd name="connsiteY160" fmla="*/ 2802011 h 5460523"/>
              <a:gd name="connsiteX161" fmla="*/ 5339185 w 9144000"/>
              <a:gd name="connsiteY161" fmla="*/ 2891266 h 5460523"/>
              <a:gd name="connsiteX162" fmla="*/ 5332413 w 9144000"/>
              <a:gd name="connsiteY162" fmla="*/ 2891266 h 5460523"/>
              <a:gd name="connsiteX163" fmla="*/ 4912148 w 9144000"/>
              <a:gd name="connsiteY163" fmla="*/ 2460406 h 5460523"/>
              <a:gd name="connsiteX164" fmla="*/ 4922306 w 9144000"/>
              <a:gd name="connsiteY164" fmla="*/ 2457363 h 5460523"/>
              <a:gd name="connsiteX165" fmla="*/ 4962089 w 9144000"/>
              <a:gd name="connsiteY165" fmla="*/ 2435049 h 5460523"/>
              <a:gd name="connsiteX166" fmla="*/ 4915534 w 9144000"/>
              <a:gd name="connsiteY166" fmla="*/ 2431804 h 5460523"/>
              <a:gd name="connsiteX167" fmla="*/ 4872365 w 9144000"/>
              <a:gd name="connsiteY167" fmla="*/ 2438092 h 5460523"/>
              <a:gd name="connsiteX168" fmla="*/ 4829619 w 9144000"/>
              <a:gd name="connsiteY168" fmla="*/ 2450872 h 5460523"/>
              <a:gd name="connsiteX169" fmla="*/ 4789836 w 9144000"/>
              <a:gd name="connsiteY169" fmla="*/ 2470143 h 5460523"/>
              <a:gd name="connsiteX170" fmla="*/ 4836391 w 9144000"/>
              <a:gd name="connsiteY170" fmla="*/ 2473186 h 5460523"/>
              <a:gd name="connsiteX171" fmla="*/ 4875751 w 9144000"/>
              <a:gd name="connsiteY171" fmla="*/ 2466897 h 5460523"/>
              <a:gd name="connsiteX172" fmla="*/ 5315907 w 9144000"/>
              <a:gd name="connsiteY172" fmla="*/ 2916826 h 5460523"/>
              <a:gd name="connsiteX173" fmla="*/ 5180474 w 9144000"/>
              <a:gd name="connsiteY173" fmla="*/ 3060446 h 5460523"/>
              <a:gd name="connsiteX174" fmla="*/ 5074244 w 9144000"/>
              <a:gd name="connsiteY174" fmla="*/ 3073225 h 5460523"/>
              <a:gd name="connsiteX175" fmla="*/ 4667523 w 9144000"/>
              <a:gd name="connsiteY175" fmla="*/ 2712552 h 5460523"/>
              <a:gd name="connsiteX176" fmla="*/ 4697149 w 9144000"/>
              <a:gd name="connsiteY176" fmla="*/ 2703018 h 5460523"/>
              <a:gd name="connsiteX177" fmla="*/ 4736932 w 9144000"/>
              <a:gd name="connsiteY177" fmla="*/ 2680704 h 5460523"/>
              <a:gd name="connsiteX178" fmla="*/ 4690800 w 9144000"/>
              <a:gd name="connsiteY178" fmla="*/ 2677459 h 5460523"/>
              <a:gd name="connsiteX179" fmla="*/ 4647631 w 9144000"/>
              <a:gd name="connsiteY179" fmla="*/ 2683950 h 5460523"/>
              <a:gd name="connsiteX180" fmla="*/ 4604462 w 9144000"/>
              <a:gd name="connsiteY180" fmla="*/ 2696730 h 5460523"/>
              <a:gd name="connsiteX181" fmla="*/ 4564679 w 9144000"/>
              <a:gd name="connsiteY181" fmla="*/ 2715798 h 5460523"/>
              <a:gd name="connsiteX182" fmla="*/ 4611234 w 9144000"/>
              <a:gd name="connsiteY182" fmla="*/ 2719044 h 5460523"/>
              <a:gd name="connsiteX183" fmla="*/ 4627740 w 9144000"/>
              <a:gd name="connsiteY183" fmla="*/ 2715798 h 5460523"/>
              <a:gd name="connsiteX184" fmla="*/ 5048004 w 9144000"/>
              <a:gd name="connsiteY184" fmla="*/ 3086005 h 5460523"/>
              <a:gd name="connsiteX185" fmla="*/ 4875751 w 9144000"/>
              <a:gd name="connsiteY185" fmla="*/ 3248693 h 5460523"/>
              <a:gd name="connsiteX186" fmla="*/ 4750052 w 9144000"/>
              <a:gd name="connsiteY186" fmla="*/ 3226379 h 5460523"/>
              <a:gd name="connsiteX187" fmla="*/ 4743704 w 9144000"/>
              <a:gd name="connsiteY187" fmla="*/ 3223134 h 5460523"/>
              <a:gd name="connsiteX188" fmla="*/ 4405968 w 9144000"/>
              <a:gd name="connsiteY188" fmla="*/ 2881732 h 5460523"/>
              <a:gd name="connsiteX189" fmla="*/ 4343331 w 9144000"/>
              <a:gd name="connsiteY189" fmla="*/ 2833859 h 5460523"/>
              <a:gd name="connsiteX190" fmla="*/ 4283656 w 9144000"/>
              <a:gd name="connsiteY190" fmla="*/ 2837104 h 5460523"/>
              <a:gd name="connsiteX191" fmla="*/ 4300162 w 9144000"/>
              <a:gd name="connsiteY191" fmla="*/ 2808299 h 5460523"/>
              <a:gd name="connsiteX192" fmla="*/ 4217632 w 9144000"/>
              <a:gd name="connsiteY192" fmla="*/ 2604026 h 5460523"/>
              <a:gd name="connsiteX193" fmla="*/ 4045378 w 9144000"/>
              <a:gd name="connsiteY193" fmla="*/ 2575424 h 5460523"/>
              <a:gd name="connsiteX194" fmla="*/ 4052150 w 9144000"/>
              <a:gd name="connsiteY194" fmla="*/ 2556153 h 5460523"/>
              <a:gd name="connsiteX195" fmla="*/ 3979355 w 9144000"/>
              <a:gd name="connsiteY195" fmla="*/ 2402999 h 5460523"/>
              <a:gd name="connsiteX196" fmla="*/ 3817259 w 9144000"/>
              <a:gd name="connsiteY196" fmla="*/ 2351880 h 5460523"/>
              <a:gd name="connsiteX197" fmla="*/ 3645005 w 9144000"/>
              <a:gd name="connsiteY197" fmla="*/ 2495500 h 5460523"/>
              <a:gd name="connsiteX198" fmla="*/ 3648391 w 9144000"/>
              <a:gd name="connsiteY198" fmla="*/ 2406244 h 5460523"/>
              <a:gd name="connsiteX199" fmla="*/ 3446511 w 9144000"/>
              <a:gd name="connsiteY199" fmla="*/ 2291429 h 5460523"/>
              <a:gd name="connsiteX200" fmla="*/ 3420271 w 9144000"/>
              <a:gd name="connsiteY200" fmla="*/ 2294472 h 5460523"/>
              <a:gd name="connsiteX201" fmla="*/ 3248018 w 9144000"/>
              <a:gd name="connsiteY201" fmla="*/ 2463652 h 5460523"/>
              <a:gd name="connsiteX202" fmla="*/ 3000006 w 9144000"/>
              <a:gd name="connsiteY202" fmla="*/ 2291429 h 5460523"/>
              <a:gd name="connsiteX203" fmla="*/ 3410114 w 9144000"/>
              <a:gd name="connsiteY203" fmla="*/ 1429709 h 5460523"/>
              <a:gd name="connsiteX204" fmla="*/ 3363982 w 9144000"/>
              <a:gd name="connsiteY204" fmla="*/ 1305157 h 5460523"/>
              <a:gd name="connsiteX205" fmla="*/ 3188342 w 9144000"/>
              <a:gd name="connsiteY205" fmla="*/ 1225436 h 5460523"/>
              <a:gd name="connsiteX206" fmla="*/ 3231512 w 9144000"/>
              <a:gd name="connsiteY206" fmla="*/ 1120155 h 5460523"/>
              <a:gd name="connsiteX207" fmla="*/ 3171837 w 9144000"/>
              <a:gd name="connsiteY207" fmla="*/ 995603 h 546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9144000" h="5460523">
                <a:moveTo>
                  <a:pt x="4436018" y="2980724"/>
                </a:moveTo>
                <a:lnTo>
                  <a:pt x="4693763" y="3242405"/>
                </a:lnTo>
                <a:cubicBezTo>
                  <a:pt x="4687415" y="3248693"/>
                  <a:pt x="4664137" y="3264719"/>
                  <a:pt x="4624354" y="3299812"/>
                </a:cubicBezTo>
                <a:cubicBezTo>
                  <a:pt x="4561716" y="3350931"/>
                  <a:pt x="4449138" y="3315838"/>
                  <a:pt x="4392848" y="3296567"/>
                </a:cubicBezTo>
                <a:lnTo>
                  <a:pt x="4376342" y="3293321"/>
                </a:lnTo>
                <a:cubicBezTo>
                  <a:pt x="4445752" y="3168972"/>
                  <a:pt x="4438980" y="2990258"/>
                  <a:pt x="4436018" y="2980724"/>
                </a:cubicBezTo>
                <a:close/>
                <a:moveTo>
                  <a:pt x="4104971" y="2297718"/>
                </a:moveTo>
                <a:cubicBezTo>
                  <a:pt x="4124827" y="2320061"/>
                  <a:pt x="4147978" y="2342404"/>
                  <a:pt x="4167834" y="2364730"/>
                </a:cubicBezTo>
                <a:cubicBezTo>
                  <a:pt x="4194301" y="2390267"/>
                  <a:pt x="4217452" y="2409415"/>
                  <a:pt x="4240623" y="2431758"/>
                </a:cubicBezTo>
                <a:cubicBezTo>
                  <a:pt x="4283630" y="2470055"/>
                  <a:pt x="4329953" y="2508352"/>
                  <a:pt x="4376276" y="2546649"/>
                </a:cubicBezTo>
                <a:cubicBezTo>
                  <a:pt x="4379592" y="2562604"/>
                  <a:pt x="4382887" y="2575364"/>
                  <a:pt x="4382887" y="2591318"/>
                </a:cubicBezTo>
                <a:cubicBezTo>
                  <a:pt x="4386203" y="2607272"/>
                  <a:pt x="4389519" y="2626421"/>
                  <a:pt x="4392815" y="2642375"/>
                </a:cubicBezTo>
                <a:lnTo>
                  <a:pt x="4396131" y="2651958"/>
                </a:lnTo>
                <a:lnTo>
                  <a:pt x="4406059" y="2651958"/>
                </a:lnTo>
                <a:cubicBezTo>
                  <a:pt x="4415987" y="2655152"/>
                  <a:pt x="4429210" y="2655152"/>
                  <a:pt x="4439138" y="2655152"/>
                </a:cubicBezTo>
                <a:cubicBezTo>
                  <a:pt x="4449066" y="2655152"/>
                  <a:pt x="4462309" y="2658330"/>
                  <a:pt x="4472237" y="2658330"/>
                </a:cubicBezTo>
                <a:cubicBezTo>
                  <a:pt x="4495388" y="2661524"/>
                  <a:pt x="4518560" y="2661524"/>
                  <a:pt x="4541711" y="2664718"/>
                </a:cubicBezTo>
                <a:cubicBezTo>
                  <a:pt x="4518560" y="2658330"/>
                  <a:pt x="4498704" y="2648764"/>
                  <a:pt x="4475533" y="2642375"/>
                </a:cubicBezTo>
                <a:cubicBezTo>
                  <a:pt x="4465605" y="2639181"/>
                  <a:pt x="4452382" y="2636004"/>
                  <a:pt x="4442454" y="2632810"/>
                </a:cubicBezTo>
                <a:cubicBezTo>
                  <a:pt x="4435842" y="2629615"/>
                  <a:pt x="4425914" y="2629615"/>
                  <a:pt x="4419303" y="2626421"/>
                </a:cubicBezTo>
                <a:cubicBezTo>
                  <a:pt x="4419303" y="2610467"/>
                  <a:pt x="4415987" y="2597707"/>
                  <a:pt x="4415987" y="2581735"/>
                </a:cubicBezTo>
                <a:cubicBezTo>
                  <a:pt x="4412671" y="2565781"/>
                  <a:pt x="4412671" y="2546632"/>
                  <a:pt x="4409375" y="2530678"/>
                </a:cubicBezTo>
                <a:lnTo>
                  <a:pt x="4409375" y="2524307"/>
                </a:lnTo>
                <a:lnTo>
                  <a:pt x="4402763" y="2521112"/>
                </a:lnTo>
                <a:cubicBezTo>
                  <a:pt x="4356440" y="2479621"/>
                  <a:pt x="4306802" y="2441324"/>
                  <a:pt x="4260479" y="2403027"/>
                </a:cubicBezTo>
                <a:cubicBezTo>
                  <a:pt x="4237328" y="2383878"/>
                  <a:pt x="4210860" y="2364730"/>
                  <a:pt x="4184373" y="2348775"/>
                </a:cubicBezTo>
                <a:cubicBezTo>
                  <a:pt x="4157906" y="2329627"/>
                  <a:pt x="4134754" y="2313672"/>
                  <a:pt x="4104971" y="2297718"/>
                </a:cubicBezTo>
                <a:close/>
                <a:moveTo>
                  <a:pt x="4336577" y="2074331"/>
                </a:moveTo>
                <a:cubicBezTo>
                  <a:pt x="4359736" y="2103048"/>
                  <a:pt x="4379589" y="2122198"/>
                  <a:pt x="4399442" y="2141349"/>
                </a:cubicBezTo>
                <a:cubicBezTo>
                  <a:pt x="4422601" y="2163682"/>
                  <a:pt x="4445760" y="2182833"/>
                  <a:pt x="4465613" y="2205183"/>
                </a:cubicBezTo>
                <a:cubicBezTo>
                  <a:pt x="4508624" y="2243467"/>
                  <a:pt x="4554942" y="2281768"/>
                  <a:pt x="4601259" y="2320069"/>
                </a:cubicBezTo>
                <a:cubicBezTo>
                  <a:pt x="4604565" y="2336019"/>
                  <a:pt x="4607870" y="2348786"/>
                  <a:pt x="4607870" y="2364736"/>
                </a:cubicBezTo>
                <a:cubicBezTo>
                  <a:pt x="4611196" y="2380703"/>
                  <a:pt x="4614501" y="2399836"/>
                  <a:pt x="4617807" y="2415803"/>
                </a:cubicBezTo>
                <a:lnTo>
                  <a:pt x="4621112" y="2425370"/>
                </a:lnTo>
                <a:lnTo>
                  <a:pt x="4631049" y="2425370"/>
                </a:lnTo>
                <a:cubicBezTo>
                  <a:pt x="4640965" y="2428570"/>
                  <a:pt x="4654207" y="2428570"/>
                  <a:pt x="4664124" y="2428570"/>
                </a:cubicBezTo>
                <a:cubicBezTo>
                  <a:pt x="4674061" y="2428570"/>
                  <a:pt x="4687283" y="2431754"/>
                  <a:pt x="4697219" y="2431754"/>
                </a:cubicBezTo>
                <a:cubicBezTo>
                  <a:pt x="4720378" y="2434937"/>
                  <a:pt x="4743537" y="2434937"/>
                  <a:pt x="4766695" y="2438137"/>
                </a:cubicBezTo>
                <a:cubicBezTo>
                  <a:pt x="4743537" y="2431754"/>
                  <a:pt x="4723683" y="2422187"/>
                  <a:pt x="4700525" y="2415803"/>
                </a:cubicBezTo>
                <a:cubicBezTo>
                  <a:pt x="4690588" y="2412603"/>
                  <a:pt x="4677366" y="2409420"/>
                  <a:pt x="4667430" y="2406220"/>
                </a:cubicBezTo>
                <a:cubicBezTo>
                  <a:pt x="4660819" y="2403037"/>
                  <a:pt x="4650902" y="2403037"/>
                  <a:pt x="4644271" y="2399836"/>
                </a:cubicBezTo>
                <a:cubicBezTo>
                  <a:pt x="4644271" y="2383886"/>
                  <a:pt x="4640965" y="2371119"/>
                  <a:pt x="4640965" y="2355169"/>
                </a:cubicBezTo>
                <a:cubicBezTo>
                  <a:pt x="4637660" y="2339202"/>
                  <a:pt x="4637660" y="2320052"/>
                  <a:pt x="4634354" y="2304102"/>
                </a:cubicBezTo>
                <a:lnTo>
                  <a:pt x="4634354" y="2297718"/>
                </a:lnTo>
                <a:lnTo>
                  <a:pt x="4627743" y="2294535"/>
                </a:lnTo>
                <a:cubicBezTo>
                  <a:pt x="4581426" y="2253051"/>
                  <a:pt x="4531783" y="2214750"/>
                  <a:pt x="4485466" y="2176449"/>
                </a:cubicBezTo>
                <a:cubicBezTo>
                  <a:pt x="4462307" y="2157299"/>
                  <a:pt x="4435843" y="2138149"/>
                  <a:pt x="4409359" y="2122198"/>
                </a:cubicBezTo>
                <a:cubicBezTo>
                  <a:pt x="4386200" y="2106248"/>
                  <a:pt x="4363041" y="2090281"/>
                  <a:pt x="4336577" y="2074331"/>
                </a:cubicBezTo>
                <a:close/>
                <a:moveTo>
                  <a:pt x="2457429" y="1905197"/>
                </a:moveTo>
                <a:cubicBezTo>
                  <a:pt x="2533186" y="1905197"/>
                  <a:pt x="2596247" y="1965850"/>
                  <a:pt x="2596247" y="2039283"/>
                </a:cubicBezTo>
                <a:cubicBezTo>
                  <a:pt x="2596247" y="2112715"/>
                  <a:pt x="2533186" y="2173369"/>
                  <a:pt x="2457429" y="2173369"/>
                </a:cubicBezTo>
                <a:cubicBezTo>
                  <a:pt x="2381248" y="2173369"/>
                  <a:pt x="2318187" y="2112715"/>
                  <a:pt x="2318187" y="2039283"/>
                </a:cubicBezTo>
                <a:cubicBezTo>
                  <a:pt x="2318187" y="1965850"/>
                  <a:pt x="2381248" y="1905197"/>
                  <a:pt x="2457429" y="1905197"/>
                </a:cubicBezTo>
                <a:close/>
                <a:moveTo>
                  <a:pt x="6688857" y="1771111"/>
                </a:moveTo>
                <a:cubicBezTo>
                  <a:pt x="6613099" y="1771111"/>
                  <a:pt x="6550039" y="1831764"/>
                  <a:pt x="6550039" y="1905197"/>
                </a:cubicBezTo>
                <a:cubicBezTo>
                  <a:pt x="6550039" y="1978629"/>
                  <a:pt x="6613099" y="2039283"/>
                  <a:pt x="6688857" y="2039283"/>
                </a:cubicBezTo>
                <a:cubicBezTo>
                  <a:pt x="6765038" y="2039283"/>
                  <a:pt x="6828099" y="1978629"/>
                  <a:pt x="6828099" y="1905197"/>
                </a:cubicBezTo>
                <a:cubicBezTo>
                  <a:pt x="6828099" y="1831764"/>
                  <a:pt x="6765038" y="1771111"/>
                  <a:pt x="6688857" y="1771111"/>
                </a:cubicBezTo>
                <a:close/>
                <a:moveTo>
                  <a:pt x="2286" y="0"/>
                </a:moveTo>
                <a:lnTo>
                  <a:pt x="2286" y="989315"/>
                </a:lnTo>
                <a:lnTo>
                  <a:pt x="2286" y="2032791"/>
                </a:lnTo>
                <a:lnTo>
                  <a:pt x="2286" y="3719687"/>
                </a:lnTo>
                <a:lnTo>
                  <a:pt x="0" y="3719687"/>
                </a:lnTo>
                <a:lnTo>
                  <a:pt x="0" y="4081545"/>
                </a:lnTo>
                <a:lnTo>
                  <a:pt x="0" y="5098665"/>
                </a:lnTo>
                <a:lnTo>
                  <a:pt x="0" y="5460523"/>
                </a:lnTo>
                <a:lnTo>
                  <a:pt x="9144000" y="5460523"/>
                </a:lnTo>
                <a:lnTo>
                  <a:pt x="9144000" y="5098665"/>
                </a:lnTo>
                <a:lnTo>
                  <a:pt x="9144000" y="4381628"/>
                </a:lnTo>
                <a:lnTo>
                  <a:pt x="9144000" y="4081545"/>
                </a:lnTo>
                <a:lnTo>
                  <a:pt x="9144000" y="3719687"/>
                </a:lnTo>
                <a:lnTo>
                  <a:pt x="9144000" y="1209410"/>
                </a:lnTo>
                <a:lnTo>
                  <a:pt x="6596170" y="2227530"/>
                </a:lnTo>
                <a:cubicBezTo>
                  <a:pt x="6523375" y="2256335"/>
                  <a:pt x="6467509" y="2233819"/>
                  <a:pt x="6447617" y="2182903"/>
                </a:cubicBezTo>
                <a:lnTo>
                  <a:pt x="6394714" y="2048817"/>
                </a:lnTo>
                <a:lnTo>
                  <a:pt x="6298641" y="2093444"/>
                </a:lnTo>
                <a:cubicBezTo>
                  <a:pt x="6249124" y="2115758"/>
                  <a:pt x="6189449" y="2096690"/>
                  <a:pt x="6166171" y="2048817"/>
                </a:cubicBezTo>
                <a:lnTo>
                  <a:pt x="5736172" y="1148960"/>
                </a:lnTo>
                <a:cubicBezTo>
                  <a:pt x="5607088" y="1209410"/>
                  <a:pt x="5425100" y="1279800"/>
                  <a:pt x="5352305" y="1305157"/>
                </a:cubicBezTo>
                <a:cubicBezTo>
                  <a:pt x="5359076" y="1308403"/>
                  <a:pt x="5365425" y="1308403"/>
                  <a:pt x="5368810" y="1311648"/>
                </a:cubicBezTo>
                <a:cubicBezTo>
                  <a:pt x="5398860" y="1324428"/>
                  <a:pt x="5428486" y="1340251"/>
                  <a:pt x="5451763" y="1359522"/>
                </a:cubicBezTo>
                <a:cubicBezTo>
                  <a:pt x="5458111" y="1365810"/>
                  <a:pt x="5464883" y="1369056"/>
                  <a:pt x="5471232" y="1375547"/>
                </a:cubicBezTo>
                <a:lnTo>
                  <a:pt x="5488161" y="1391370"/>
                </a:lnTo>
                <a:cubicBezTo>
                  <a:pt x="5494509" y="1397861"/>
                  <a:pt x="5497895" y="1404149"/>
                  <a:pt x="5504666" y="1410641"/>
                </a:cubicBezTo>
                <a:lnTo>
                  <a:pt x="5511015" y="1420175"/>
                </a:lnTo>
                <a:lnTo>
                  <a:pt x="5517787" y="1429709"/>
                </a:lnTo>
                <a:cubicBezTo>
                  <a:pt x="5537679" y="1455268"/>
                  <a:pt x="5550798" y="1483871"/>
                  <a:pt x="5560956" y="1515921"/>
                </a:cubicBezTo>
                <a:cubicBezTo>
                  <a:pt x="5547413" y="1487116"/>
                  <a:pt x="5530907" y="1458514"/>
                  <a:pt x="5511015" y="1435997"/>
                </a:cubicBezTo>
                <a:lnTo>
                  <a:pt x="5504666" y="1426463"/>
                </a:lnTo>
                <a:lnTo>
                  <a:pt x="5494509" y="1416929"/>
                </a:lnTo>
                <a:cubicBezTo>
                  <a:pt x="5488161" y="1410641"/>
                  <a:pt x="5484775" y="1407395"/>
                  <a:pt x="5478004" y="1400904"/>
                </a:cubicBezTo>
                <a:lnTo>
                  <a:pt x="5461498" y="1388124"/>
                </a:lnTo>
                <a:cubicBezTo>
                  <a:pt x="5454726" y="1381835"/>
                  <a:pt x="5448378" y="1378590"/>
                  <a:pt x="5441606" y="1375344"/>
                </a:cubicBezTo>
                <a:cubicBezTo>
                  <a:pt x="5415365" y="1359522"/>
                  <a:pt x="5388702" y="1346742"/>
                  <a:pt x="5359076" y="1337208"/>
                </a:cubicBezTo>
                <a:cubicBezTo>
                  <a:pt x="5345533" y="1333962"/>
                  <a:pt x="5329027" y="1327674"/>
                  <a:pt x="5315907" y="1324428"/>
                </a:cubicBezTo>
                <a:cubicBezTo>
                  <a:pt x="5309135" y="1324428"/>
                  <a:pt x="5306173" y="1321182"/>
                  <a:pt x="5299401" y="1321182"/>
                </a:cubicBezTo>
                <a:lnTo>
                  <a:pt x="5296016" y="1321182"/>
                </a:lnTo>
                <a:lnTo>
                  <a:pt x="5292630" y="1321182"/>
                </a:lnTo>
                <a:cubicBezTo>
                  <a:pt x="5120800" y="1295623"/>
                  <a:pt x="4690800" y="1241461"/>
                  <a:pt x="4647631" y="1241461"/>
                </a:cubicBezTo>
                <a:cubicBezTo>
                  <a:pt x="4634511" y="1244504"/>
                  <a:pt x="4574836" y="1276555"/>
                  <a:pt x="4498655" y="1321182"/>
                </a:cubicBezTo>
                <a:lnTo>
                  <a:pt x="4478764" y="1333962"/>
                </a:lnTo>
                <a:cubicBezTo>
                  <a:pt x="4359837" y="1404149"/>
                  <a:pt x="4201126" y="1506387"/>
                  <a:pt x="4081776" y="1579617"/>
                </a:cubicBezTo>
                <a:cubicBezTo>
                  <a:pt x="4072042" y="1614711"/>
                  <a:pt x="4022101" y="1777602"/>
                  <a:pt x="3972583" y="1937045"/>
                </a:cubicBezTo>
                <a:cubicBezTo>
                  <a:pt x="3972583" y="1937045"/>
                  <a:pt x="3899788" y="2144563"/>
                  <a:pt x="3879896" y="2189191"/>
                </a:cubicBezTo>
                <a:cubicBezTo>
                  <a:pt x="3876510" y="2195682"/>
                  <a:pt x="3873548" y="2201971"/>
                  <a:pt x="3873548" y="2208462"/>
                </a:cubicBezTo>
                <a:cubicBezTo>
                  <a:pt x="3873548" y="2211505"/>
                  <a:pt x="3873548" y="2211505"/>
                  <a:pt x="3873548" y="2211505"/>
                </a:cubicBezTo>
                <a:cubicBezTo>
                  <a:pt x="3876510" y="2221039"/>
                  <a:pt x="3883282" y="2227530"/>
                  <a:pt x="3890054" y="2233819"/>
                </a:cubicBezTo>
                <a:cubicBezTo>
                  <a:pt x="3890054" y="2233819"/>
                  <a:pt x="3893016" y="2233819"/>
                  <a:pt x="3896402" y="2237064"/>
                </a:cubicBezTo>
                <a:cubicBezTo>
                  <a:pt x="3903174" y="2240310"/>
                  <a:pt x="3906560" y="2243556"/>
                  <a:pt x="3912908" y="2246598"/>
                </a:cubicBezTo>
                <a:cubicBezTo>
                  <a:pt x="3926451" y="2253090"/>
                  <a:pt x="3946343" y="2256335"/>
                  <a:pt x="3972583" y="2259378"/>
                </a:cubicBezTo>
                <a:cubicBezTo>
                  <a:pt x="4048764" y="2243556"/>
                  <a:pt x="4147799" y="2201971"/>
                  <a:pt x="4190969" y="2160589"/>
                </a:cubicBezTo>
                <a:cubicBezTo>
                  <a:pt x="4256992" y="2099936"/>
                  <a:pt x="4323439" y="2029748"/>
                  <a:pt x="4379728" y="1965850"/>
                </a:cubicBezTo>
                <a:cubicBezTo>
                  <a:pt x="4462258" y="1870103"/>
                  <a:pt x="4528281" y="1796670"/>
                  <a:pt x="4584570" y="1777602"/>
                </a:cubicBezTo>
                <a:cubicBezTo>
                  <a:pt x="4584570" y="1768068"/>
                  <a:pt x="4584570" y="1755288"/>
                  <a:pt x="4584570" y="1745551"/>
                </a:cubicBezTo>
                <a:cubicBezTo>
                  <a:pt x="4581608" y="1723237"/>
                  <a:pt x="4578222" y="1700923"/>
                  <a:pt x="4574836" y="1678610"/>
                </a:cubicBezTo>
                <a:cubicBezTo>
                  <a:pt x="4568065" y="1656296"/>
                  <a:pt x="4561716" y="1633982"/>
                  <a:pt x="4551559" y="1614711"/>
                </a:cubicBezTo>
                <a:cubicBezTo>
                  <a:pt x="4541824" y="1595643"/>
                  <a:pt x="4528281" y="1573329"/>
                  <a:pt x="4515161" y="1557303"/>
                </a:cubicBezTo>
                <a:cubicBezTo>
                  <a:pt x="4531667" y="1573329"/>
                  <a:pt x="4548173" y="1589354"/>
                  <a:pt x="4561716" y="1611668"/>
                </a:cubicBezTo>
                <a:cubicBezTo>
                  <a:pt x="4574836" y="1630736"/>
                  <a:pt x="4584570" y="1653050"/>
                  <a:pt x="4591342" y="1675364"/>
                </a:cubicBezTo>
                <a:cubicBezTo>
                  <a:pt x="4601076" y="1697678"/>
                  <a:pt x="4607848" y="1720195"/>
                  <a:pt x="4611234" y="1742508"/>
                </a:cubicBezTo>
                <a:cubicBezTo>
                  <a:pt x="4614620" y="1752042"/>
                  <a:pt x="4614620" y="1764822"/>
                  <a:pt x="4618005" y="1774356"/>
                </a:cubicBezTo>
                <a:cubicBezTo>
                  <a:pt x="4624354" y="1774356"/>
                  <a:pt x="4627740" y="1774356"/>
                  <a:pt x="4634511" y="1777602"/>
                </a:cubicBezTo>
                <a:cubicBezTo>
                  <a:pt x="4684029" y="1793424"/>
                  <a:pt x="4773330" y="1873349"/>
                  <a:pt x="4852897" y="1940290"/>
                </a:cubicBezTo>
                <a:cubicBezTo>
                  <a:pt x="4889294" y="1972138"/>
                  <a:pt x="4928654" y="2007232"/>
                  <a:pt x="4955318" y="2026503"/>
                </a:cubicBezTo>
                <a:cubicBezTo>
                  <a:pt x="4968437" y="2032791"/>
                  <a:pt x="4988329" y="2039283"/>
                  <a:pt x="4988329" y="2042325"/>
                </a:cubicBezTo>
                <a:cubicBezTo>
                  <a:pt x="4988329" y="2042325"/>
                  <a:pt x="4991715" y="2042325"/>
                  <a:pt x="4991715" y="2042325"/>
                </a:cubicBezTo>
                <a:cubicBezTo>
                  <a:pt x="4998486" y="2042325"/>
                  <a:pt x="5001449" y="2042325"/>
                  <a:pt x="5008221" y="2042325"/>
                </a:cubicBezTo>
                <a:cubicBezTo>
                  <a:pt x="5021341" y="2042325"/>
                  <a:pt x="5031499" y="2042325"/>
                  <a:pt x="5044618" y="2039283"/>
                </a:cubicBezTo>
                <a:cubicBezTo>
                  <a:pt x="5067896" y="2036037"/>
                  <a:pt x="5094136" y="2036037"/>
                  <a:pt x="5117413" y="2032791"/>
                </a:cubicBezTo>
                <a:cubicBezTo>
                  <a:pt x="5163545" y="2026503"/>
                  <a:pt x="5213486" y="2016969"/>
                  <a:pt x="5259618" y="2007232"/>
                </a:cubicBezTo>
                <a:cubicBezTo>
                  <a:pt x="5306173" y="1994655"/>
                  <a:pt x="5352305" y="1981875"/>
                  <a:pt x="5398436" y="1962604"/>
                </a:cubicBezTo>
                <a:cubicBezTo>
                  <a:pt x="5421714" y="1953070"/>
                  <a:pt x="5441606" y="1940290"/>
                  <a:pt x="5461498" y="1924265"/>
                </a:cubicBezTo>
                <a:cubicBezTo>
                  <a:pt x="5481389" y="1908442"/>
                  <a:pt x="5497895" y="1889171"/>
                  <a:pt x="5504666" y="1866857"/>
                </a:cubicBezTo>
                <a:cubicBezTo>
                  <a:pt x="5501281" y="1892417"/>
                  <a:pt x="5484775" y="1911485"/>
                  <a:pt x="5464883" y="1927510"/>
                </a:cubicBezTo>
                <a:cubicBezTo>
                  <a:pt x="5444991" y="1943536"/>
                  <a:pt x="5425100" y="1956316"/>
                  <a:pt x="5401823" y="1969095"/>
                </a:cubicBezTo>
                <a:cubicBezTo>
                  <a:pt x="5359076" y="1991409"/>
                  <a:pt x="5312521" y="2010477"/>
                  <a:pt x="5266390" y="2023257"/>
                </a:cubicBezTo>
                <a:cubicBezTo>
                  <a:pt x="5219835" y="2036037"/>
                  <a:pt x="5170317" y="2048817"/>
                  <a:pt x="5124185" y="2058351"/>
                </a:cubicBezTo>
                <a:cubicBezTo>
                  <a:pt x="5100908" y="2061596"/>
                  <a:pt x="5074244" y="2067885"/>
                  <a:pt x="5051390" y="2071130"/>
                </a:cubicBezTo>
                <a:cubicBezTo>
                  <a:pt x="5048004" y="2071130"/>
                  <a:pt x="5041233" y="2071130"/>
                  <a:pt x="5037847" y="2071130"/>
                </a:cubicBezTo>
                <a:cubicBezTo>
                  <a:pt x="5041233" y="2071130"/>
                  <a:pt x="5041233" y="2074376"/>
                  <a:pt x="5044618" y="2074376"/>
                </a:cubicBezTo>
                <a:cubicBezTo>
                  <a:pt x="5064510" y="2087156"/>
                  <a:pt x="5084402" y="2096690"/>
                  <a:pt x="5107680" y="2102978"/>
                </a:cubicBezTo>
                <a:cubicBezTo>
                  <a:pt x="5130534" y="2112715"/>
                  <a:pt x="5150426" y="2115758"/>
                  <a:pt x="5173703" y="2122250"/>
                </a:cubicBezTo>
                <a:cubicBezTo>
                  <a:pt x="5196981" y="2125495"/>
                  <a:pt x="5219835" y="2128538"/>
                  <a:pt x="5243112" y="2125495"/>
                </a:cubicBezTo>
                <a:cubicBezTo>
                  <a:pt x="5219835" y="2131784"/>
                  <a:pt x="5196981" y="2138072"/>
                  <a:pt x="5170317" y="2138072"/>
                </a:cubicBezTo>
                <a:cubicBezTo>
                  <a:pt x="5147039" y="2141318"/>
                  <a:pt x="5120800" y="2138072"/>
                  <a:pt x="5097522" y="2138072"/>
                </a:cubicBezTo>
                <a:cubicBezTo>
                  <a:pt x="5084402" y="2138072"/>
                  <a:pt x="5071282" y="2135029"/>
                  <a:pt x="5057738" y="2131784"/>
                </a:cubicBezTo>
                <a:lnTo>
                  <a:pt x="5153811" y="2278649"/>
                </a:lnTo>
                <a:cubicBezTo>
                  <a:pt x="5180474" y="2304006"/>
                  <a:pt x="5206715" y="2326523"/>
                  <a:pt x="5229992" y="2348837"/>
                </a:cubicBezTo>
                <a:lnTo>
                  <a:pt x="5444991" y="2600983"/>
                </a:lnTo>
                <a:cubicBezTo>
                  <a:pt x="5448378" y="2600983"/>
                  <a:pt x="5448378" y="2600983"/>
                  <a:pt x="5451763" y="2600983"/>
                </a:cubicBezTo>
                <a:cubicBezTo>
                  <a:pt x="5458111" y="2600983"/>
                  <a:pt x="5464883" y="2600983"/>
                  <a:pt x="5471232" y="2600983"/>
                </a:cubicBezTo>
                <a:cubicBezTo>
                  <a:pt x="5481389" y="2604026"/>
                  <a:pt x="5488161" y="2607272"/>
                  <a:pt x="5497895" y="2610517"/>
                </a:cubicBezTo>
                <a:cubicBezTo>
                  <a:pt x="5507630" y="2613763"/>
                  <a:pt x="5514401" y="2620051"/>
                  <a:pt x="5521172" y="2626340"/>
                </a:cubicBezTo>
                <a:cubicBezTo>
                  <a:pt x="5527521" y="2632831"/>
                  <a:pt x="5534292" y="2639120"/>
                  <a:pt x="5541064" y="2648857"/>
                </a:cubicBezTo>
                <a:cubicBezTo>
                  <a:pt x="5537679" y="2639120"/>
                  <a:pt x="5534292" y="2629585"/>
                  <a:pt x="5527521" y="2620051"/>
                </a:cubicBezTo>
                <a:cubicBezTo>
                  <a:pt x="5521172" y="2610517"/>
                  <a:pt x="5514401" y="2604026"/>
                  <a:pt x="5507630" y="2597738"/>
                </a:cubicBezTo>
                <a:cubicBezTo>
                  <a:pt x="5501281" y="2591246"/>
                  <a:pt x="5491124" y="2584958"/>
                  <a:pt x="5484775" y="2581712"/>
                </a:cubicBezTo>
                <a:cubicBezTo>
                  <a:pt x="5491124" y="2578466"/>
                  <a:pt x="5497895" y="2575424"/>
                  <a:pt x="5507630" y="2572178"/>
                </a:cubicBezTo>
                <a:cubicBezTo>
                  <a:pt x="5560956" y="2549864"/>
                  <a:pt x="5610473" y="2530593"/>
                  <a:pt x="5653219" y="2505237"/>
                </a:cubicBezTo>
                <a:cubicBezTo>
                  <a:pt x="5653219" y="2514771"/>
                  <a:pt x="5656606" y="2524305"/>
                  <a:pt x="5656606" y="2537084"/>
                </a:cubicBezTo>
                <a:cubicBezTo>
                  <a:pt x="5663377" y="2604026"/>
                  <a:pt x="5676497" y="2715798"/>
                  <a:pt x="5640099" y="2802011"/>
                </a:cubicBezTo>
                <a:cubicBezTo>
                  <a:pt x="5590582" y="2884978"/>
                  <a:pt x="5448378" y="2904046"/>
                  <a:pt x="5339185" y="2891266"/>
                </a:cubicBezTo>
                <a:lnTo>
                  <a:pt x="5332413" y="2891266"/>
                </a:lnTo>
                <a:lnTo>
                  <a:pt x="4912148" y="2460406"/>
                </a:lnTo>
                <a:cubicBezTo>
                  <a:pt x="4915534" y="2460406"/>
                  <a:pt x="4918920" y="2457363"/>
                  <a:pt x="4922306" y="2457363"/>
                </a:cubicBezTo>
                <a:cubicBezTo>
                  <a:pt x="4935426" y="2450872"/>
                  <a:pt x="4948546" y="2444583"/>
                  <a:pt x="4962089" y="2435049"/>
                </a:cubicBezTo>
                <a:cubicBezTo>
                  <a:pt x="4945160" y="2431804"/>
                  <a:pt x="4932040" y="2431804"/>
                  <a:pt x="4915534" y="2431804"/>
                </a:cubicBezTo>
                <a:cubicBezTo>
                  <a:pt x="4899028" y="2431804"/>
                  <a:pt x="4885908" y="2435049"/>
                  <a:pt x="4872365" y="2438092"/>
                </a:cubicBezTo>
                <a:cubicBezTo>
                  <a:pt x="4859245" y="2441338"/>
                  <a:pt x="4842739" y="2444583"/>
                  <a:pt x="4829619" y="2450872"/>
                </a:cubicBezTo>
                <a:cubicBezTo>
                  <a:pt x="4816499" y="2457363"/>
                  <a:pt x="4802956" y="2463652"/>
                  <a:pt x="4789836" y="2470143"/>
                </a:cubicBezTo>
                <a:cubicBezTo>
                  <a:pt x="4806342" y="2473186"/>
                  <a:pt x="4822847" y="2473186"/>
                  <a:pt x="4836391" y="2473186"/>
                </a:cubicBezTo>
                <a:cubicBezTo>
                  <a:pt x="4849511" y="2473186"/>
                  <a:pt x="4862631" y="2470143"/>
                  <a:pt x="4875751" y="2466897"/>
                </a:cubicBezTo>
                <a:lnTo>
                  <a:pt x="5315907" y="2916826"/>
                </a:lnTo>
                <a:cubicBezTo>
                  <a:pt x="5289667" y="2990258"/>
                  <a:pt x="5229992" y="3038132"/>
                  <a:pt x="5180474" y="3060446"/>
                </a:cubicBezTo>
                <a:cubicBezTo>
                  <a:pt x="5140691" y="3079514"/>
                  <a:pt x="5100908" y="3082759"/>
                  <a:pt x="5074244" y="3073225"/>
                </a:cubicBezTo>
                <a:lnTo>
                  <a:pt x="4667523" y="2712552"/>
                </a:lnTo>
                <a:cubicBezTo>
                  <a:pt x="4677257" y="2709307"/>
                  <a:pt x="4687415" y="2706264"/>
                  <a:pt x="4697149" y="2703018"/>
                </a:cubicBezTo>
                <a:cubicBezTo>
                  <a:pt x="4710269" y="2696730"/>
                  <a:pt x="4723812" y="2690239"/>
                  <a:pt x="4736932" y="2680704"/>
                </a:cubicBezTo>
                <a:cubicBezTo>
                  <a:pt x="4720426" y="2677459"/>
                  <a:pt x="4707306" y="2677459"/>
                  <a:pt x="4690800" y="2677459"/>
                </a:cubicBezTo>
                <a:cubicBezTo>
                  <a:pt x="4673871" y="2677459"/>
                  <a:pt x="4660751" y="2680704"/>
                  <a:pt x="4647631" y="2683950"/>
                </a:cubicBezTo>
                <a:cubicBezTo>
                  <a:pt x="4634511" y="2686993"/>
                  <a:pt x="4618005" y="2690239"/>
                  <a:pt x="4604462" y="2696730"/>
                </a:cubicBezTo>
                <a:cubicBezTo>
                  <a:pt x="4591342" y="2703018"/>
                  <a:pt x="4578222" y="2709307"/>
                  <a:pt x="4564679" y="2715798"/>
                </a:cubicBezTo>
                <a:cubicBezTo>
                  <a:pt x="4581608" y="2719044"/>
                  <a:pt x="4594728" y="2719044"/>
                  <a:pt x="4611234" y="2719044"/>
                </a:cubicBezTo>
                <a:cubicBezTo>
                  <a:pt x="4618005" y="2719044"/>
                  <a:pt x="4620968" y="2719044"/>
                  <a:pt x="4627740" y="2715798"/>
                </a:cubicBezTo>
                <a:lnTo>
                  <a:pt x="5048004" y="3086005"/>
                </a:lnTo>
                <a:cubicBezTo>
                  <a:pt x="5028112" y="3159438"/>
                  <a:pt x="4945160" y="3229625"/>
                  <a:pt x="4875751" y="3248693"/>
                </a:cubicBezTo>
                <a:cubicBezTo>
                  <a:pt x="4816499" y="3264719"/>
                  <a:pt x="4766558" y="3235914"/>
                  <a:pt x="4750052" y="3226379"/>
                </a:cubicBezTo>
                <a:lnTo>
                  <a:pt x="4743704" y="3223134"/>
                </a:lnTo>
                <a:lnTo>
                  <a:pt x="4405968" y="2881732"/>
                </a:lnTo>
                <a:cubicBezTo>
                  <a:pt x="4389463" y="2859418"/>
                  <a:pt x="4369571" y="2843393"/>
                  <a:pt x="4343331" y="2833859"/>
                </a:cubicBezTo>
                <a:cubicBezTo>
                  <a:pt x="4323439" y="2827570"/>
                  <a:pt x="4303547" y="2830613"/>
                  <a:pt x="4283656" y="2837104"/>
                </a:cubicBezTo>
                <a:cubicBezTo>
                  <a:pt x="4290427" y="2827570"/>
                  <a:pt x="4296776" y="2817833"/>
                  <a:pt x="4300162" y="2808299"/>
                </a:cubicBezTo>
                <a:cubicBezTo>
                  <a:pt x="4329787" y="2760426"/>
                  <a:pt x="4290427" y="2661433"/>
                  <a:pt x="4217632" y="2604026"/>
                </a:cubicBezTo>
                <a:cubicBezTo>
                  <a:pt x="4161343" y="2559398"/>
                  <a:pt x="4101667" y="2549864"/>
                  <a:pt x="4045378" y="2575424"/>
                </a:cubicBezTo>
                <a:cubicBezTo>
                  <a:pt x="4048764" y="2568932"/>
                  <a:pt x="4048764" y="2562644"/>
                  <a:pt x="4052150" y="2556153"/>
                </a:cubicBezTo>
                <a:cubicBezTo>
                  <a:pt x="4058498" y="2514771"/>
                  <a:pt x="4028872" y="2447626"/>
                  <a:pt x="3979355" y="2402999"/>
                </a:cubicBezTo>
                <a:cubicBezTo>
                  <a:pt x="3929414" y="2358371"/>
                  <a:pt x="3873548" y="2339303"/>
                  <a:pt x="3817259" y="2351880"/>
                </a:cubicBezTo>
                <a:cubicBezTo>
                  <a:pt x="3777475" y="2361616"/>
                  <a:pt x="3717800" y="2409490"/>
                  <a:pt x="3645005" y="2495500"/>
                </a:cubicBezTo>
                <a:cubicBezTo>
                  <a:pt x="3651777" y="2463652"/>
                  <a:pt x="3655162" y="2431804"/>
                  <a:pt x="3648391" y="2406244"/>
                </a:cubicBezTo>
                <a:cubicBezTo>
                  <a:pt x="3608607" y="2265870"/>
                  <a:pt x="3509572" y="2281692"/>
                  <a:pt x="3446511" y="2291429"/>
                </a:cubicBezTo>
                <a:cubicBezTo>
                  <a:pt x="3436777" y="2291429"/>
                  <a:pt x="3426620" y="2294472"/>
                  <a:pt x="3420271" y="2294472"/>
                </a:cubicBezTo>
                <a:cubicBezTo>
                  <a:pt x="3383874" y="2297717"/>
                  <a:pt x="3314041" y="2380685"/>
                  <a:pt x="3248018" y="2463652"/>
                </a:cubicBezTo>
                <a:lnTo>
                  <a:pt x="3000006" y="2291429"/>
                </a:lnTo>
                <a:lnTo>
                  <a:pt x="3410114" y="1429709"/>
                </a:lnTo>
                <a:cubicBezTo>
                  <a:pt x="3433391" y="1381835"/>
                  <a:pt x="3410114" y="1327674"/>
                  <a:pt x="3363982" y="1305157"/>
                </a:cubicBezTo>
                <a:lnTo>
                  <a:pt x="3188342" y="1225436"/>
                </a:lnTo>
                <a:lnTo>
                  <a:pt x="3231512" y="1120155"/>
                </a:lnTo>
                <a:cubicBezTo>
                  <a:pt x="3251403" y="1069036"/>
                  <a:pt x="3224740" y="1014874"/>
                  <a:pt x="3171837" y="995603"/>
                </a:cubicBezTo>
                <a:close/>
              </a:path>
            </a:pathLst>
          </a:custGeom>
          <a:solidFill>
            <a:schemeClr val="tx2"/>
          </a:solidFill>
          <a:ln w="12700">
            <a:miter lim="400000"/>
          </a:ln>
        </p:spPr>
        <p:txBody>
          <a:bodyPr wrap="square" lIns="42869" tIns="42869" rIns="42869" bIns="42869" anchor="ctr">
            <a:noAutofit/>
          </a:bodyPr>
          <a:lstStyle/>
          <a:p>
            <a:pPr defTabSz="1371783">
              <a:defRPr sz="3000">
                <a:solidFill>
                  <a:srgbClr val="FFFFFF"/>
                </a:solidFill>
              </a:defRPr>
            </a:pPr>
            <a:endParaRPr sz="3375" dirty="0">
              <a:solidFill>
                <a:prstClr val="white">
                  <a:lumMod val="85000"/>
                </a:prstClr>
              </a:solidFill>
            </a:endParaRPr>
          </a:p>
        </p:txBody>
      </p:sp>
      <p:sp>
        <p:nvSpPr>
          <p:cNvPr id="9" name="TextBox 8">
            <a:extLst>
              <a:ext uri="{FF2B5EF4-FFF2-40B4-BE49-F238E27FC236}">
                <a16:creationId xmlns:a16="http://schemas.microsoft.com/office/drawing/2014/main" xmlns="" id="{47947862-AB39-421F-A416-B091F7F90263}"/>
              </a:ext>
            </a:extLst>
          </p:cNvPr>
          <p:cNvSpPr txBox="1"/>
          <p:nvPr/>
        </p:nvSpPr>
        <p:spPr>
          <a:xfrm>
            <a:off x="3456005" y="4459390"/>
            <a:ext cx="3464116" cy="3289362"/>
          </a:xfrm>
          <a:prstGeom prst="rect">
            <a:avLst/>
          </a:prstGeom>
          <a:noFill/>
        </p:spPr>
        <p:txBody>
          <a:bodyPr wrap="square" lIns="0" rIns="0" rtlCol="0" anchor="t">
            <a:spAutoFit/>
          </a:bodyPr>
          <a:lstStyle/>
          <a:p>
            <a:r>
              <a:rPr lang="en-GB" sz="2400" b="1" dirty="0">
                <a:solidFill>
                  <a:schemeClr val="accent5">
                    <a:lumMod val="40000"/>
                    <a:lumOff val="60000"/>
                  </a:schemeClr>
                </a:solidFill>
              </a:rPr>
              <a:t>What it counts?</a:t>
            </a:r>
            <a:endParaRPr lang="en-US" sz="2400" b="1" dirty="0">
              <a:solidFill>
                <a:schemeClr val="accent5">
                  <a:lumMod val="40000"/>
                  <a:lumOff val="60000"/>
                </a:schemeClr>
              </a:solidFill>
            </a:endParaRPr>
          </a:p>
          <a:p>
            <a:pPr lvl="0"/>
            <a:r>
              <a:rPr lang="en-GB" sz="2400" dirty="0" smtClean="0">
                <a:solidFill>
                  <a:prstClr val="white">
                    <a:lumMod val="85000"/>
                  </a:prstClr>
                </a:solidFill>
              </a:rPr>
              <a:t>The </a:t>
            </a:r>
            <a:r>
              <a:rPr lang="en-GB" sz="2400" dirty="0">
                <a:solidFill>
                  <a:prstClr val="white">
                    <a:lumMod val="85000"/>
                  </a:prstClr>
                </a:solidFill>
              </a:rPr>
              <a:t>indicator counts the number of projects which aim, as a primary objective, to enhance the cooperation across borders between urban and rural areas.</a:t>
            </a:r>
            <a:endParaRPr lang="en-US" sz="2400" dirty="0">
              <a:solidFill>
                <a:prstClr val="white">
                  <a:lumMod val="85000"/>
                </a:prstClr>
              </a:solidFill>
            </a:endParaRPr>
          </a:p>
          <a:p>
            <a:pPr algn="just" defTabSz="1371783">
              <a:spcAft>
                <a:spcPts val="1350"/>
              </a:spcAft>
            </a:pPr>
            <a:endParaRPr lang="en-US" sz="1575" noProof="1">
              <a:solidFill>
                <a:prstClr val="white">
                  <a:lumMod val="85000"/>
                </a:prstClr>
              </a:solidFill>
            </a:endParaRPr>
          </a:p>
        </p:txBody>
      </p:sp>
      <p:sp>
        <p:nvSpPr>
          <p:cNvPr id="11" name="TextBox 10">
            <a:extLst>
              <a:ext uri="{FF2B5EF4-FFF2-40B4-BE49-F238E27FC236}">
                <a16:creationId xmlns:a16="http://schemas.microsoft.com/office/drawing/2014/main" xmlns="" id="{B396F448-C867-49F9-8147-D1DB954E7BE9}"/>
              </a:ext>
            </a:extLst>
          </p:cNvPr>
          <p:cNvSpPr txBox="1"/>
          <p:nvPr/>
        </p:nvSpPr>
        <p:spPr>
          <a:xfrm>
            <a:off x="8231909" y="5764592"/>
            <a:ext cx="3576464" cy="3046988"/>
          </a:xfrm>
          <a:prstGeom prst="rect">
            <a:avLst/>
          </a:prstGeom>
          <a:noFill/>
        </p:spPr>
        <p:txBody>
          <a:bodyPr wrap="square" lIns="0" rIns="0" rtlCol="0" anchor="b">
            <a:spAutoFit/>
          </a:bodyPr>
          <a:lstStyle/>
          <a:p>
            <a:r>
              <a:rPr lang="en-GB" sz="2400" b="1" dirty="0">
                <a:solidFill>
                  <a:schemeClr val="accent5">
                    <a:lumMod val="40000"/>
                    <a:lumOff val="60000"/>
                  </a:schemeClr>
                </a:solidFill>
              </a:rPr>
              <a:t>Definitions</a:t>
            </a:r>
            <a:endParaRPr lang="en-US" sz="2400" b="1" dirty="0">
              <a:solidFill>
                <a:schemeClr val="accent5">
                  <a:lumMod val="40000"/>
                  <a:lumOff val="60000"/>
                </a:schemeClr>
              </a:solidFill>
            </a:endParaRPr>
          </a:p>
          <a:p>
            <a:pPr lvl="0"/>
            <a:r>
              <a:rPr lang="en-GB" sz="2400" dirty="0" smtClean="0">
                <a:solidFill>
                  <a:prstClr val="white">
                    <a:lumMod val="85000"/>
                  </a:prstClr>
                </a:solidFill>
              </a:rPr>
              <a:t>Understanding </a:t>
            </a:r>
            <a:r>
              <a:rPr lang="en-GB" sz="2400" dirty="0">
                <a:solidFill>
                  <a:prstClr val="white">
                    <a:lumMod val="85000"/>
                  </a:prstClr>
                </a:solidFill>
              </a:rPr>
              <a:t>rural-urban linkages provides the basis for measures that can improve both urban and rural livelihoods and environments.</a:t>
            </a:r>
            <a:endParaRPr lang="en-US" sz="2400" dirty="0">
              <a:solidFill>
                <a:prstClr val="white">
                  <a:lumMod val="85000"/>
                </a:prstClr>
              </a:solidFill>
            </a:endParaRPr>
          </a:p>
        </p:txBody>
      </p:sp>
      <p:sp>
        <p:nvSpPr>
          <p:cNvPr id="3" name="Rectangle 2"/>
          <p:cNvSpPr/>
          <p:nvPr/>
        </p:nvSpPr>
        <p:spPr>
          <a:xfrm>
            <a:off x="2896255" y="758637"/>
            <a:ext cx="11103079" cy="1083374"/>
          </a:xfrm>
          <a:prstGeom prst="rect">
            <a:avLst/>
          </a:prstGeom>
        </p:spPr>
        <p:txBody>
          <a:bodyPr wrap="square">
            <a:spAutoFit/>
          </a:bodyPr>
          <a:lstStyle/>
          <a:p>
            <a:pPr>
              <a:lnSpc>
                <a:spcPct val="115000"/>
              </a:lnSpc>
              <a:spcAft>
                <a:spcPts val="800"/>
              </a:spcAft>
            </a:pPr>
            <a:r>
              <a:rPr lang="en-GB" sz="2800" b="1" dirty="0">
                <a:solidFill>
                  <a:srgbClr val="003399"/>
                </a:solidFill>
                <a:latin typeface="+mj-lt"/>
                <a:ea typeface="+mj-ea"/>
                <a:cs typeface="+mj-cs"/>
              </a:rPr>
              <a:t>RCO120 - Projects supporting cooperation across borders to develop urban-rural </a:t>
            </a:r>
            <a:r>
              <a:rPr lang="en-GB" sz="2800" b="1" dirty="0" smtClean="0">
                <a:solidFill>
                  <a:srgbClr val="003399"/>
                </a:solidFill>
                <a:latin typeface="+mj-lt"/>
                <a:ea typeface="+mj-ea"/>
                <a:cs typeface="+mj-cs"/>
              </a:rPr>
              <a:t>linkages – </a:t>
            </a:r>
            <a:r>
              <a:rPr lang="en-GB" sz="2800" b="1" dirty="0" smtClean="0">
                <a:solidFill>
                  <a:srgbClr val="FF0000"/>
                </a:solidFill>
                <a:latin typeface="+mj-lt"/>
                <a:ea typeface="+mj-ea"/>
                <a:cs typeface="+mj-cs"/>
              </a:rPr>
              <a:t>no result indicator</a:t>
            </a:r>
            <a:endParaRPr lang="en-US" sz="2800" b="1" dirty="0">
              <a:solidFill>
                <a:srgbClr val="FF0000"/>
              </a:solidFill>
              <a:latin typeface="+mj-lt"/>
              <a:ea typeface="+mj-ea"/>
              <a:cs typeface="+mj-cs"/>
            </a:endParaRPr>
          </a:p>
        </p:txBody>
      </p:sp>
      <p:sp>
        <p:nvSpPr>
          <p:cNvPr id="14" name="Rectangle 13"/>
          <p:cNvSpPr/>
          <p:nvPr/>
        </p:nvSpPr>
        <p:spPr>
          <a:xfrm>
            <a:off x="2525963" y="1810848"/>
            <a:ext cx="6001964" cy="1446550"/>
          </a:xfrm>
          <a:prstGeom prst="rect">
            <a:avLst/>
          </a:prstGeom>
        </p:spPr>
        <p:txBody>
          <a:bodyPr wrap="none">
            <a:spAutoFit/>
          </a:bodyPr>
          <a:lstStyle/>
          <a:p>
            <a:pPr algn="ctr"/>
            <a:r>
              <a:rPr lang="en-US" sz="2400" b="1" dirty="0" smtClean="0">
                <a:solidFill>
                  <a:srgbClr val="FF0000"/>
                </a:solidFill>
                <a:latin typeface="Aileron"/>
              </a:rPr>
              <a:t>     It </a:t>
            </a:r>
            <a:r>
              <a:rPr lang="en-US" sz="2400" b="1" dirty="0">
                <a:solidFill>
                  <a:srgbClr val="FF0000"/>
                </a:solidFill>
                <a:latin typeface="Aileron"/>
              </a:rPr>
              <a:t>is valid only for SO </a:t>
            </a:r>
            <a:r>
              <a:rPr lang="en-US" sz="2400" b="1" dirty="0" smtClean="0">
                <a:solidFill>
                  <a:srgbClr val="FF0000"/>
                </a:solidFill>
                <a:latin typeface="Aileron"/>
              </a:rPr>
              <a:t>4.2 </a:t>
            </a:r>
          </a:p>
          <a:p>
            <a:pPr algn="ctr"/>
            <a:r>
              <a:rPr lang="en-US" sz="2000" b="1" dirty="0" smtClean="0">
                <a:solidFill>
                  <a:srgbClr val="003399"/>
                </a:solidFill>
              </a:rPr>
              <a:t>           Time </a:t>
            </a:r>
            <a:r>
              <a:rPr lang="en-US" sz="2000" b="1" dirty="0">
                <a:solidFill>
                  <a:srgbClr val="003399"/>
                </a:solidFill>
              </a:rPr>
              <a:t>of measurement for achievement </a:t>
            </a:r>
            <a:endParaRPr lang="en-US" sz="2000" b="1" dirty="0" smtClean="0">
              <a:solidFill>
                <a:srgbClr val="003399"/>
              </a:solidFill>
            </a:endParaRPr>
          </a:p>
          <a:p>
            <a:pPr algn="ctr"/>
            <a:r>
              <a:rPr lang="en-US" sz="2000" b="1" dirty="0" smtClean="0">
                <a:solidFill>
                  <a:srgbClr val="003399"/>
                </a:solidFill>
              </a:rPr>
              <a:t>                - </a:t>
            </a:r>
            <a:r>
              <a:rPr lang="en-US" sz="2000" b="1" dirty="0">
                <a:solidFill>
                  <a:srgbClr val="003399"/>
                </a:solidFill>
              </a:rPr>
              <a:t>Upon project </a:t>
            </a:r>
            <a:r>
              <a:rPr lang="en-US" sz="2000" b="1" dirty="0" err="1" smtClean="0">
                <a:solidFill>
                  <a:srgbClr val="003399"/>
                </a:solidFill>
              </a:rPr>
              <a:t>finalisation</a:t>
            </a:r>
            <a:endParaRPr lang="en-US" sz="2000" b="1" dirty="0">
              <a:solidFill>
                <a:srgbClr val="003399"/>
              </a:solidFill>
            </a:endParaRPr>
          </a:p>
          <a:p>
            <a:pPr lvl="0"/>
            <a:endParaRPr lang="en-US" sz="2400" b="1" dirty="0">
              <a:solidFill>
                <a:srgbClr val="FF0000"/>
              </a:solidFill>
              <a:latin typeface="Aileron"/>
            </a:endParaRPr>
          </a:p>
        </p:txBody>
      </p:sp>
      <p:sp>
        <p:nvSpPr>
          <p:cNvPr id="15" name="TextBox 14">
            <a:extLst>
              <a:ext uri="{FF2B5EF4-FFF2-40B4-BE49-F238E27FC236}">
                <a16:creationId xmlns:a16="http://schemas.microsoft.com/office/drawing/2014/main" xmlns="" id="{47947862-AB39-421F-A416-B091F7F90263}"/>
              </a:ext>
            </a:extLst>
          </p:cNvPr>
          <p:cNvSpPr txBox="1"/>
          <p:nvPr/>
        </p:nvSpPr>
        <p:spPr>
          <a:xfrm>
            <a:off x="12272070" y="4564677"/>
            <a:ext cx="4351282" cy="3104696"/>
          </a:xfrm>
          <a:prstGeom prst="rect">
            <a:avLst/>
          </a:prstGeom>
          <a:noFill/>
        </p:spPr>
        <p:txBody>
          <a:bodyPr wrap="square" lIns="0" rIns="0" rtlCol="0" anchor="t">
            <a:spAutoFit/>
          </a:bodyPr>
          <a:lstStyle/>
          <a:p>
            <a:pPr lvl="0"/>
            <a:r>
              <a:rPr lang="en-GB" sz="2000" dirty="0">
                <a:solidFill>
                  <a:prstClr val="white">
                    <a:lumMod val="85000"/>
                  </a:prstClr>
                </a:solidFill>
              </a:rPr>
              <a:t>The indicator should be counted by the project only if by general approach or at least one specific objective of the project is addressing the developing of urban-rural linkages. Since the indicator is </a:t>
            </a:r>
            <a:r>
              <a:rPr lang="en-GB" sz="2000" b="1" dirty="0">
                <a:solidFill>
                  <a:prstClr val="white">
                    <a:lumMod val="85000"/>
                  </a:prstClr>
                </a:solidFill>
              </a:rPr>
              <a:t>counting the number of projects</a:t>
            </a:r>
            <a:r>
              <a:rPr lang="en-GB" sz="2000" dirty="0">
                <a:solidFill>
                  <a:prstClr val="white">
                    <a:lumMod val="85000"/>
                  </a:prstClr>
                </a:solidFill>
              </a:rPr>
              <a:t>, if selected by the LA, the </a:t>
            </a:r>
            <a:r>
              <a:rPr lang="en-GB" sz="2000" b="1" dirty="0">
                <a:solidFill>
                  <a:prstClr val="white">
                    <a:lumMod val="85000"/>
                  </a:prstClr>
                </a:solidFill>
              </a:rPr>
              <a:t>target value will always be 1.</a:t>
            </a:r>
            <a:endParaRPr lang="en-US" sz="2000" b="1" dirty="0">
              <a:solidFill>
                <a:prstClr val="white">
                  <a:lumMod val="85000"/>
                </a:prstClr>
              </a:solidFill>
            </a:endParaRPr>
          </a:p>
          <a:p>
            <a:pPr algn="just" defTabSz="1371783">
              <a:spcAft>
                <a:spcPts val="1350"/>
              </a:spcAft>
            </a:pPr>
            <a:endParaRPr lang="en-US" sz="1575" noProof="1">
              <a:solidFill>
                <a:prstClr val="white">
                  <a:lumMod val="85000"/>
                </a:prstClr>
              </a:solidFill>
            </a:endParaRPr>
          </a:p>
        </p:txBody>
      </p:sp>
    </p:spTree>
    <p:extLst>
      <p:ext uri="{BB962C8B-B14F-4D97-AF65-F5344CB8AC3E}">
        <p14:creationId xmlns:p14="http://schemas.microsoft.com/office/powerpoint/2010/main" val="1400734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 helye 1">
            <a:extLst>
              <a:ext uri="{FF2B5EF4-FFF2-40B4-BE49-F238E27FC236}">
                <a16:creationId xmlns:a16="http://schemas.microsoft.com/office/drawing/2014/main" xmlns="" id="{BA2671C6-EC02-A055-CFA0-BC5F177D7C32}"/>
              </a:ext>
            </a:extLst>
          </p:cNvPr>
          <p:cNvSpPr>
            <a:spLocks noGrp="1"/>
          </p:cNvSpPr>
          <p:nvPr>
            <p:ph type="body" sz="quarter" idx="11"/>
          </p:nvPr>
        </p:nvSpPr>
        <p:spPr/>
        <p:txBody>
          <a:bodyPr/>
          <a:lstStyle/>
          <a:p>
            <a:r>
              <a:rPr lang="hu-HU" dirty="0" smtClean="0"/>
              <a:t>Danube </a:t>
            </a:r>
            <a:r>
              <a:rPr lang="hu-HU" dirty="0" err="1" smtClean="0"/>
              <a:t>Region</a:t>
            </a:r>
            <a:r>
              <a:rPr lang="hu-HU" dirty="0" smtClean="0"/>
              <a:t> Programme </a:t>
            </a:r>
          </a:p>
          <a:p>
            <a:r>
              <a:rPr lang="hu-HU" dirty="0" err="1" smtClean="0"/>
              <a:t>Managing</a:t>
            </a:r>
            <a:r>
              <a:rPr lang="hu-HU" dirty="0" smtClean="0"/>
              <a:t> </a:t>
            </a:r>
            <a:r>
              <a:rPr lang="hu-HU" dirty="0" err="1" smtClean="0"/>
              <a:t>Authority</a:t>
            </a:r>
            <a:r>
              <a:rPr lang="hu-HU" dirty="0" smtClean="0"/>
              <a:t>/ </a:t>
            </a:r>
            <a:r>
              <a:rPr lang="hu-HU" dirty="0" err="1" smtClean="0"/>
              <a:t>Joint</a:t>
            </a:r>
            <a:r>
              <a:rPr lang="hu-HU" dirty="0" smtClean="0"/>
              <a:t> </a:t>
            </a:r>
            <a:r>
              <a:rPr lang="hu-HU" dirty="0" err="1" smtClean="0"/>
              <a:t>Secretariat</a:t>
            </a:r>
            <a:endParaRPr lang="en-GB" dirty="0"/>
          </a:p>
        </p:txBody>
      </p:sp>
      <p:sp>
        <p:nvSpPr>
          <p:cNvPr id="3" name="Szöveg helye 2">
            <a:extLst>
              <a:ext uri="{FF2B5EF4-FFF2-40B4-BE49-F238E27FC236}">
                <a16:creationId xmlns:a16="http://schemas.microsoft.com/office/drawing/2014/main" xmlns="" id="{ACB76407-1400-7053-506B-8062061069BF}"/>
              </a:ext>
            </a:extLst>
          </p:cNvPr>
          <p:cNvSpPr>
            <a:spLocks noGrp="1"/>
          </p:cNvSpPr>
          <p:nvPr>
            <p:ph type="body" sz="quarter" idx="12"/>
          </p:nvPr>
        </p:nvSpPr>
        <p:spPr/>
        <p:txBody>
          <a:bodyPr/>
          <a:lstStyle/>
          <a:p>
            <a:endParaRPr lang="en-GB"/>
          </a:p>
        </p:txBody>
      </p:sp>
      <p:sp>
        <p:nvSpPr>
          <p:cNvPr id="4" name="Szöveg helye 3">
            <a:extLst>
              <a:ext uri="{FF2B5EF4-FFF2-40B4-BE49-F238E27FC236}">
                <a16:creationId xmlns:a16="http://schemas.microsoft.com/office/drawing/2014/main" xmlns="" id="{9505CBB5-21FF-37F2-9EBE-5AA676C56704}"/>
              </a:ext>
            </a:extLst>
          </p:cNvPr>
          <p:cNvSpPr>
            <a:spLocks noGrp="1"/>
          </p:cNvSpPr>
          <p:nvPr>
            <p:ph type="body" sz="quarter" idx="13"/>
          </p:nvPr>
        </p:nvSpPr>
        <p:spPr/>
        <p:txBody>
          <a:bodyPr/>
          <a:lstStyle/>
          <a:p>
            <a:r>
              <a:rPr lang="en-GB" dirty="0" smtClean="0"/>
              <a:t>Natalia Liholot, </a:t>
            </a:r>
            <a:r>
              <a:rPr lang="en-US" dirty="0"/>
              <a:t>Project Officer</a:t>
            </a:r>
            <a:endParaRPr lang="en-GB" dirty="0"/>
          </a:p>
        </p:txBody>
      </p:sp>
      <p:sp>
        <p:nvSpPr>
          <p:cNvPr id="5" name="Szöveg helye 4">
            <a:extLst>
              <a:ext uri="{FF2B5EF4-FFF2-40B4-BE49-F238E27FC236}">
                <a16:creationId xmlns:a16="http://schemas.microsoft.com/office/drawing/2014/main" xmlns="" id="{7DD42D5A-584E-51B4-9269-5F37D66586F9}"/>
              </a:ext>
            </a:extLst>
          </p:cNvPr>
          <p:cNvSpPr>
            <a:spLocks noGrp="1"/>
          </p:cNvSpPr>
          <p:nvPr>
            <p:ph type="body" sz="quarter" idx="14"/>
          </p:nvPr>
        </p:nvSpPr>
        <p:spPr/>
        <p:txBody>
          <a:bodyPr/>
          <a:lstStyle/>
          <a:p>
            <a:r>
              <a:rPr lang="en-GB" dirty="0">
                <a:hlinkClick r:id="rId3"/>
              </a:rPr>
              <a:t>https://www.linkedin.com/in/interregdanube</a:t>
            </a:r>
            <a:r>
              <a:rPr lang="en-GB" dirty="0" smtClean="0">
                <a:hlinkClick r:id="rId3"/>
              </a:rPr>
              <a:t>/</a:t>
            </a:r>
            <a:endParaRPr lang="hu-HU" dirty="0" smtClean="0"/>
          </a:p>
          <a:p>
            <a:r>
              <a:rPr lang="en-GB" dirty="0">
                <a:hlinkClick r:id="rId4"/>
              </a:rPr>
              <a:t>https://</a:t>
            </a:r>
            <a:r>
              <a:rPr lang="en-GB" dirty="0" smtClean="0">
                <a:hlinkClick r:id="rId4"/>
              </a:rPr>
              <a:t>www.facebook.com/InterregDanube/</a:t>
            </a:r>
            <a:endParaRPr lang="hu-HU" dirty="0"/>
          </a:p>
          <a:p>
            <a:endParaRPr lang="en-GB" dirty="0"/>
          </a:p>
        </p:txBody>
      </p:sp>
      <p:sp>
        <p:nvSpPr>
          <p:cNvPr id="6" name="Szöveg helye 5">
            <a:extLst>
              <a:ext uri="{FF2B5EF4-FFF2-40B4-BE49-F238E27FC236}">
                <a16:creationId xmlns:a16="http://schemas.microsoft.com/office/drawing/2014/main" xmlns="" id="{493ADAED-32D1-4CAA-36CC-E58B7979CD3E}"/>
              </a:ext>
            </a:extLst>
          </p:cNvPr>
          <p:cNvSpPr>
            <a:spLocks noGrp="1"/>
          </p:cNvSpPr>
          <p:nvPr>
            <p:ph type="body" sz="quarter" idx="15"/>
          </p:nvPr>
        </p:nvSpPr>
        <p:spPr/>
        <p:txBody>
          <a:bodyPr>
            <a:normAutofit fontScale="92500"/>
          </a:bodyPr>
          <a:lstStyle/>
          <a:p>
            <a:r>
              <a:rPr lang="en-US" dirty="0">
                <a:hlinkClick r:id="rId5"/>
              </a:rPr>
              <a:t>natalia.liholot@interreg-danube.eu</a:t>
            </a:r>
            <a:r>
              <a:rPr lang="en-US" dirty="0"/>
              <a:t>  </a:t>
            </a:r>
            <a:endParaRPr lang="en-GB" dirty="0"/>
          </a:p>
        </p:txBody>
      </p:sp>
      <p:sp>
        <p:nvSpPr>
          <p:cNvPr id="7" name="Szöveg helye 6">
            <a:extLst>
              <a:ext uri="{FF2B5EF4-FFF2-40B4-BE49-F238E27FC236}">
                <a16:creationId xmlns:a16="http://schemas.microsoft.com/office/drawing/2014/main" xmlns="" id="{4498B6CC-FE14-ABED-B009-086E8BDD8B78}"/>
              </a:ext>
            </a:extLst>
          </p:cNvPr>
          <p:cNvSpPr>
            <a:spLocks noGrp="1"/>
          </p:cNvSpPr>
          <p:nvPr>
            <p:ph type="body" sz="quarter" idx="16"/>
          </p:nvPr>
        </p:nvSpPr>
        <p:spPr/>
        <p:txBody>
          <a:bodyPr>
            <a:normAutofit/>
          </a:bodyPr>
          <a:lstStyle/>
          <a:p>
            <a:r>
              <a:rPr lang="en-US" dirty="0"/>
              <a:t>+36 30 094 5726</a:t>
            </a:r>
            <a:endParaRPr lang="en-GB" dirty="0"/>
          </a:p>
        </p:txBody>
      </p:sp>
      <p:sp>
        <p:nvSpPr>
          <p:cNvPr id="8" name="Szöveg helye 7">
            <a:extLst>
              <a:ext uri="{FF2B5EF4-FFF2-40B4-BE49-F238E27FC236}">
                <a16:creationId xmlns:a16="http://schemas.microsoft.com/office/drawing/2014/main" xmlns="" id="{35BF39FF-84DF-593B-E948-3839057C5108}"/>
              </a:ext>
            </a:extLst>
          </p:cNvPr>
          <p:cNvSpPr>
            <a:spLocks noGrp="1"/>
          </p:cNvSpPr>
          <p:nvPr>
            <p:ph type="body" sz="quarter" idx="17"/>
          </p:nvPr>
        </p:nvSpPr>
        <p:spPr/>
        <p:txBody>
          <a:bodyPr/>
          <a:lstStyle/>
          <a:p>
            <a:r>
              <a:rPr lang="en-US" dirty="0"/>
              <a:t>1065, Budapest, </a:t>
            </a:r>
            <a:endParaRPr lang="en-US" dirty="0" smtClean="0"/>
          </a:p>
          <a:p>
            <a:r>
              <a:rPr lang="en-US" dirty="0" err="1" smtClean="0"/>
              <a:t>Nagymező</a:t>
            </a:r>
            <a:r>
              <a:rPr lang="en-US" dirty="0" smtClean="0"/>
              <a:t> </a:t>
            </a:r>
            <a:r>
              <a:rPr lang="en-US" dirty="0"/>
              <a:t>u. 44  </a:t>
            </a:r>
          </a:p>
          <a:p>
            <a:endParaRPr lang="en-GB" dirty="0"/>
          </a:p>
        </p:txBody>
      </p:sp>
      <p:pic>
        <p:nvPicPr>
          <p:cNvPr id="10" name="Kép 9">
            <a:extLst>
              <a:ext uri="{FF2B5EF4-FFF2-40B4-BE49-F238E27FC236}">
                <a16:creationId xmlns:a16="http://schemas.microsoft.com/office/drawing/2014/main" xmlns="" id="{B41AAD67-A53C-7E0C-CC06-D8DF0D2FB8D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45400" y="8206542"/>
            <a:ext cx="6510859" cy="1274084"/>
          </a:xfrm>
          <a:prstGeom prst="rect">
            <a:avLst/>
          </a:prstGeom>
        </p:spPr>
      </p:pic>
    </p:spTree>
    <p:extLst>
      <p:ext uri="{BB962C8B-B14F-4D97-AF65-F5344CB8AC3E}">
        <p14:creationId xmlns:p14="http://schemas.microsoft.com/office/powerpoint/2010/main" val="3615596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xmlns="" id="{B1F20DC2-5092-E8F1-09F1-4D4BB2E5728E}"/>
              </a:ext>
            </a:extLst>
          </p:cNvPr>
          <p:cNvSpPr>
            <a:spLocks noGrp="1"/>
          </p:cNvSpPr>
          <p:nvPr>
            <p:ph idx="1"/>
          </p:nvPr>
        </p:nvSpPr>
        <p:spPr>
          <a:xfrm>
            <a:off x="9677400" y="662073"/>
            <a:ext cx="7912100" cy="8964441"/>
          </a:xfrm>
        </p:spPr>
        <p:txBody>
          <a:bodyPr/>
          <a:lstStyle/>
          <a:p>
            <a:pPr marL="0" indent="0">
              <a:buNone/>
            </a:pPr>
            <a:r>
              <a:rPr lang="en-US" dirty="0" smtClean="0"/>
              <a:t>            </a:t>
            </a:r>
            <a:endParaRPr lang="en-GB" sz="5000" dirty="0">
              <a:latin typeface="+mj-lt"/>
              <a:ea typeface="+mj-ea"/>
              <a:cs typeface="+mj-cs"/>
            </a:endParaRPr>
          </a:p>
        </p:txBody>
      </p:sp>
      <p:pic>
        <p:nvPicPr>
          <p:cNvPr id="4" name="Kép 3">
            <a:extLst>
              <a:ext uri="{FF2B5EF4-FFF2-40B4-BE49-F238E27FC236}">
                <a16:creationId xmlns:a16="http://schemas.microsoft.com/office/drawing/2014/main" xmlns="" id="{1B77AD7A-181C-5550-EAA9-9AE1525BD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4"/>
            <a:ext cx="3064565" cy="599692"/>
          </a:xfrm>
          <a:prstGeom prst="rect">
            <a:avLst/>
          </a:prstGeom>
        </p:spPr>
      </p:pic>
      <p:pic>
        <p:nvPicPr>
          <p:cNvPr id="41" name="Picture 40"/>
          <p:cNvPicPr>
            <a:picLocks noChangeAspect="1"/>
          </p:cNvPicPr>
          <p:nvPr/>
        </p:nvPicPr>
        <p:blipFill>
          <a:blip r:embed="rId4"/>
          <a:stretch>
            <a:fillRect/>
          </a:stretch>
        </p:blipFill>
        <p:spPr>
          <a:xfrm>
            <a:off x="1516047" y="1066006"/>
            <a:ext cx="7701202" cy="9222582"/>
          </a:xfrm>
          <a:prstGeom prst="rect">
            <a:avLst/>
          </a:prstGeom>
        </p:spPr>
      </p:pic>
      <p:sp>
        <p:nvSpPr>
          <p:cNvPr id="42" name="Rectangle 41"/>
          <p:cNvSpPr/>
          <p:nvPr/>
        </p:nvSpPr>
        <p:spPr>
          <a:xfrm>
            <a:off x="9049439" y="1066006"/>
            <a:ext cx="9144000" cy="2995692"/>
          </a:xfrm>
          <a:prstGeom prst="rect">
            <a:avLst/>
          </a:prstGeom>
        </p:spPr>
        <p:txBody>
          <a:bodyPr>
            <a:spAutoFit/>
          </a:bodyPr>
          <a:lstStyle/>
          <a:p>
            <a:pPr>
              <a:spcBef>
                <a:spcPts val="6000"/>
              </a:spcBef>
              <a:spcAft>
                <a:spcPts val="2000"/>
              </a:spcAft>
            </a:pPr>
            <a:r>
              <a:rPr lang="en-GB" sz="2800" b="1" dirty="0">
                <a:solidFill>
                  <a:srgbClr val="003399"/>
                </a:solidFill>
                <a:latin typeface="Open Sans" panose="020B0606030504020204" pitchFamily="34" charset="0"/>
              </a:rPr>
              <a:t>Indicators – points of attention</a:t>
            </a:r>
          </a:p>
          <a:p>
            <a:r>
              <a:rPr lang="en-GB" dirty="0">
                <a:solidFill>
                  <a:srgbClr val="003399"/>
                </a:solidFill>
                <a:latin typeface="Open Sans" panose="020B0606030504020204" pitchFamily="34" charset="0"/>
              </a:rPr>
              <a:t>In the frame of the programme intervention logic the programme output indicators are linked to the programme result indicators, which is presented in </a:t>
            </a:r>
            <a:r>
              <a:rPr lang="en-GB" dirty="0" smtClean="0">
                <a:solidFill>
                  <a:srgbClr val="003399"/>
                </a:solidFill>
                <a:latin typeface="Open Sans" panose="020B0606030504020204" pitchFamily="34" charset="0"/>
              </a:rPr>
              <a:t>the </a:t>
            </a:r>
            <a:r>
              <a:rPr lang="en-GB" dirty="0">
                <a:solidFill>
                  <a:srgbClr val="003399"/>
                </a:solidFill>
                <a:latin typeface="Open Sans" panose="020B0606030504020204" pitchFamily="34" charset="0"/>
              </a:rPr>
              <a:t>table.</a:t>
            </a:r>
            <a:endParaRPr lang="en-US" dirty="0">
              <a:solidFill>
                <a:srgbClr val="003399"/>
              </a:solidFill>
              <a:latin typeface="Open Sans" panose="020B0606030504020204" pitchFamily="34" charset="0"/>
            </a:endParaRPr>
          </a:p>
          <a:p>
            <a:endParaRPr lang="en-US" u="sng" dirty="0" smtClean="0">
              <a:solidFill>
                <a:srgbClr val="003399"/>
              </a:solidFill>
              <a:latin typeface="Open Sans" panose="020B0606030504020204" pitchFamily="34" charset="0"/>
            </a:endParaRPr>
          </a:p>
          <a:p>
            <a:r>
              <a:rPr lang="en-US" u="sng" dirty="0" smtClean="0">
                <a:solidFill>
                  <a:srgbClr val="003399"/>
                </a:solidFill>
                <a:latin typeface="Open Sans" panose="020B0606030504020204" pitchFamily="34" charset="0"/>
              </a:rPr>
              <a:t>What </a:t>
            </a:r>
            <a:r>
              <a:rPr lang="en-US" u="sng" dirty="0">
                <a:solidFill>
                  <a:srgbClr val="003399"/>
                </a:solidFill>
                <a:latin typeface="Open Sans" panose="020B0606030504020204" pitchFamily="34" charset="0"/>
              </a:rPr>
              <a:t>are RCO, RCR and ISI?</a:t>
            </a:r>
          </a:p>
          <a:p>
            <a:r>
              <a:rPr lang="en-US" dirty="0">
                <a:solidFill>
                  <a:srgbClr val="003399"/>
                </a:solidFill>
                <a:latin typeface="Open Sans" panose="020B0606030504020204" pitchFamily="34" charset="0"/>
              </a:rPr>
              <a:t>RCO is an output indicator. RCR is a result indicator taken from the Regulation  and ISI (</a:t>
            </a:r>
            <a:r>
              <a:rPr lang="en-US" dirty="0" err="1">
                <a:solidFill>
                  <a:srgbClr val="003399"/>
                </a:solidFill>
                <a:latin typeface="Open Sans" panose="020B0606030504020204" pitchFamily="34" charset="0"/>
              </a:rPr>
              <a:t>Organisations</a:t>
            </a:r>
            <a:r>
              <a:rPr lang="en-US" dirty="0">
                <a:solidFill>
                  <a:srgbClr val="003399"/>
                </a:solidFill>
                <a:latin typeface="Open Sans" panose="020B0606030504020204" pitchFamily="34" charset="0"/>
              </a:rPr>
              <a:t> with increased institutional capacity due to their participation in cooperation activities across borders) is a result indicator which is not taken from the Regulation but defined by INTERACT together with transnational </a:t>
            </a:r>
            <a:r>
              <a:rPr lang="en-US" dirty="0" err="1">
                <a:solidFill>
                  <a:srgbClr val="003399"/>
                </a:solidFill>
                <a:latin typeface="Open Sans" panose="020B0606030504020204" pitchFamily="34" charset="0"/>
              </a:rPr>
              <a:t>programmes</a:t>
            </a:r>
            <a:r>
              <a:rPr lang="en-US" dirty="0">
                <a:solidFill>
                  <a:srgbClr val="003399"/>
                </a:solidFill>
                <a:latin typeface="Open Sans" panose="020B0606030504020204" pitchFamily="34" charset="0"/>
              </a:rPr>
              <a:t>.</a:t>
            </a:r>
          </a:p>
        </p:txBody>
      </p:sp>
      <p:sp>
        <p:nvSpPr>
          <p:cNvPr id="43" name="Rectangle 42"/>
          <p:cNvSpPr/>
          <p:nvPr/>
        </p:nvSpPr>
        <p:spPr>
          <a:xfrm>
            <a:off x="9061450" y="4705415"/>
            <a:ext cx="9144000" cy="2980303"/>
          </a:xfrm>
          <a:prstGeom prst="rect">
            <a:avLst/>
          </a:prstGeom>
        </p:spPr>
        <p:txBody>
          <a:bodyPr>
            <a:spAutoFit/>
          </a:bodyPr>
          <a:lstStyle/>
          <a:p>
            <a:pPr fontAlgn="base">
              <a:spcAft>
                <a:spcPts val="1000"/>
              </a:spcAft>
            </a:pPr>
            <a:endParaRPr lang="en-GB" dirty="0">
              <a:solidFill>
                <a:srgbClr val="003399"/>
              </a:solidFill>
              <a:latin typeface="Open Sans" panose="020B0606030504020204" pitchFamily="34" charset="0"/>
            </a:endParaRPr>
          </a:p>
          <a:p>
            <a:pPr marL="285750" indent="-285750" fontAlgn="base">
              <a:spcAft>
                <a:spcPts val="1000"/>
              </a:spcAft>
              <a:buFont typeface="Arial" panose="020B0604020202020204" pitchFamily="34" charset="0"/>
              <a:buChar char="•"/>
            </a:pPr>
            <a:endParaRPr lang="en-GB" dirty="0" smtClean="0">
              <a:solidFill>
                <a:srgbClr val="003399"/>
              </a:solidFill>
              <a:latin typeface="Open Sans" panose="020B0606030504020204" pitchFamily="34" charset="0"/>
            </a:endParaRPr>
          </a:p>
          <a:p>
            <a:pPr algn="ctr" fontAlgn="base">
              <a:spcAft>
                <a:spcPts val="1000"/>
              </a:spcAft>
            </a:pPr>
            <a:r>
              <a:rPr lang="en-GB" sz="2800" b="1" dirty="0" smtClean="0">
                <a:solidFill>
                  <a:srgbClr val="003399"/>
                </a:solidFill>
                <a:latin typeface="Open Sans" panose="020B0606030504020204" pitchFamily="34" charset="0"/>
              </a:rPr>
              <a:t>3 important things to remember when reporting on indicators:</a:t>
            </a:r>
          </a:p>
          <a:p>
            <a:pPr marL="285750" indent="-285750" fontAlgn="base">
              <a:spcAft>
                <a:spcPts val="1000"/>
              </a:spcAft>
              <a:buFont typeface="Arial" panose="020B0604020202020204" pitchFamily="34" charset="0"/>
              <a:buChar char="•"/>
            </a:pPr>
            <a:r>
              <a:rPr lang="en-GB" dirty="0" smtClean="0">
                <a:solidFill>
                  <a:srgbClr val="003399"/>
                </a:solidFill>
                <a:latin typeface="Open Sans" panose="020B0606030504020204" pitchFamily="34" charset="0"/>
              </a:rPr>
              <a:t>Number</a:t>
            </a:r>
          </a:p>
          <a:p>
            <a:pPr marL="285750" indent="-285750" fontAlgn="base">
              <a:spcAft>
                <a:spcPts val="1000"/>
              </a:spcAft>
              <a:buFont typeface="Arial" panose="020B0604020202020204" pitchFamily="34" charset="0"/>
              <a:buChar char="•"/>
            </a:pPr>
            <a:r>
              <a:rPr lang="en-GB" dirty="0" smtClean="0">
                <a:solidFill>
                  <a:srgbClr val="003399"/>
                </a:solidFill>
                <a:latin typeface="Open Sans" panose="020B0606030504020204" pitchFamily="34" charset="0"/>
              </a:rPr>
              <a:t>Measurement unit</a:t>
            </a:r>
          </a:p>
          <a:p>
            <a:pPr marL="285750" indent="-285750" fontAlgn="base">
              <a:spcAft>
                <a:spcPts val="1000"/>
              </a:spcAft>
              <a:buFont typeface="Arial" panose="020B0604020202020204" pitchFamily="34" charset="0"/>
              <a:buChar char="•"/>
            </a:pPr>
            <a:r>
              <a:rPr lang="en-GB" dirty="0" smtClean="0">
                <a:solidFill>
                  <a:srgbClr val="003399"/>
                </a:solidFill>
                <a:latin typeface="Open Sans" panose="020B0606030504020204" pitchFamily="34" charset="0"/>
              </a:rPr>
              <a:t>Description</a:t>
            </a:r>
            <a:endParaRPr lang="en-GB" dirty="0">
              <a:solidFill>
                <a:srgbClr val="003399"/>
              </a:solidFill>
              <a:latin typeface="Open Sans" panose="020B0606030504020204" pitchFamily="34" charset="0"/>
            </a:endParaRPr>
          </a:p>
        </p:txBody>
      </p:sp>
    </p:spTree>
    <p:extLst>
      <p:ext uri="{BB962C8B-B14F-4D97-AF65-F5344CB8AC3E}">
        <p14:creationId xmlns:p14="http://schemas.microsoft.com/office/powerpoint/2010/main" val="2936487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4381540" y="561330"/>
            <a:ext cx="12306300" cy="461665"/>
          </a:xfrm>
          <a:prstGeom prst="rect">
            <a:avLst/>
          </a:prstGeom>
        </p:spPr>
        <p:txBody>
          <a:bodyPr wrap="square">
            <a:spAutoFit/>
          </a:bodyPr>
          <a:lstStyle/>
          <a:p>
            <a:pPr>
              <a:spcBef>
                <a:spcPts val="6000"/>
              </a:spcBef>
              <a:spcAft>
                <a:spcPts val="2000"/>
              </a:spcAft>
            </a:pPr>
            <a:r>
              <a:rPr lang="en-US" sz="2400" b="1" dirty="0" smtClean="0">
                <a:solidFill>
                  <a:srgbClr val="003399"/>
                </a:solidFill>
                <a:latin typeface="Open Sans" panose="020B0606030504020204" pitchFamily="34" charset="0"/>
              </a:rPr>
              <a:t>How to report on </a:t>
            </a:r>
            <a:r>
              <a:rPr lang="en-US" sz="2400" b="1" dirty="0" smtClean="0">
                <a:solidFill>
                  <a:srgbClr val="FF0000"/>
                </a:solidFill>
                <a:latin typeface="Open Sans" panose="020B0606030504020204" pitchFamily="34" charset="0"/>
              </a:rPr>
              <a:t>mandatory</a:t>
            </a:r>
            <a:r>
              <a:rPr lang="en-US" sz="2400" b="1" dirty="0" smtClean="0">
                <a:solidFill>
                  <a:srgbClr val="003399"/>
                </a:solidFill>
                <a:latin typeface="Open Sans" panose="020B0606030504020204" pitchFamily="34" charset="0"/>
              </a:rPr>
              <a:t> indicators (1)</a:t>
            </a:r>
            <a:endParaRPr lang="en-US" sz="2400" dirty="0">
              <a:solidFill>
                <a:srgbClr val="003399"/>
              </a:solidFill>
              <a:latin typeface="Open Sans" panose="020B0606030504020204" pitchFamily="34" charset="0"/>
            </a:endParaRPr>
          </a:p>
        </p:txBody>
      </p:sp>
      <p:pic>
        <p:nvPicPr>
          <p:cNvPr id="42" name="Picture 41"/>
          <p:cNvPicPr>
            <a:picLocks noChangeAspect="1"/>
          </p:cNvPicPr>
          <p:nvPr/>
        </p:nvPicPr>
        <p:blipFill>
          <a:blip r:embed="rId4"/>
          <a:stretch>
            <a:fillRect/>
          </a:stretch>
        </p:blipFill>
        <p:spPr>
          <a:xfrm>
            <a:off x="10397824" y="2219569"/>
            <a:ext cx="914480" cy="457239"/>
          </a:xfrm>
          <a:prstGeom prst="rect">
            <a:avLst/>
          </a:prstGeom>
        </p:spPr>
      </p:pic>
      <p:sp>
        <p:nvSpPr>
          <p:cNvPr id="44" name="Rectangle 43"/>
          <p:cNvSpPr/>
          <p:nvPr/>
        </p:nvSpPr>
        <p:spPr>
          <a:xfrm>
            <a:off x="4381540" y="2263523"/>
            <a:ext cx="5918608" cy="369332"/>
          </a:xfrm>
          <a:prstGeom prst="rect">
            <a:avLst/>
          </a:prstGeom>
        </p:spPr>
        <p:txBody>
          <a:bodyPr wrap="none">
            <a:spAutoFit/>
          </a:bodyPr>
          <a:lstStyle/>
          <a:p>
            <a:r>
              <a:rPr lang="en-GB" b="1" dirty="0">
                <a:solidFill>
                  <a:srgbClr val="FF0000"/>
                </a:solidFill>
                <a:latin typeface="Open Sans" panose="020B0606030504020204"/>
              </a:rPr>
              <a:t>RCO 87  Organisations cooperating across borders</a:t>
            </a:r>
            <a:endParaRPr lang="hu-HU" b="1" dirty="0">
              <a:solidFill>
                <a:srgbClr val="FF0000"/>
              </a:solidFill>
              <a:latin typeface="Aileron Heavy" pitchFamily="2" charset="77"/>
            </a:endParaRPr>
          </a:p>
        </p:txBody>
      </p:sp>
      <p:sp>
        <p:nvSpPr>
          <p:cNvPr id="45" name="Rectangle 44"/>
          <p:cNvSpPr/>
          <p:nvPr/>
        </p:nvSpPr>
        <p:spPr>
          <a:xfrm>
            <a:off x="11409980" y="2125023"/>
            <a:ext cx="6738320" cy="923330"/>
          </a:xfrm>
          <a:prstGeom prst="rect">
            <a:avLst/>
          </a:prstGeom>
        </p:spPr>
        <p:txBody>
          <a:bodyPr wrap="square">
            <a:spAutoFit/>
          </a:bodyPr>
          <a:lstStyle/>
          <a:p>
            <a:r>
              <a:rPr lang="en-GB" b="1" dirty="0">
                <a:solidFill>
                  <a:srgbClr val="FF0000"/>
                </a:solidFill>
                <a:latin typeface="Open Sans" panose="020B0606030504020204"/>
              </a:rPr>
              <a:t>ISI: Organisations with increased institutional capacity due to their participation in cooperation activities across borders</a:t>
            </a:r>
            <a:endParaRPr lang="hu-HU" b="1" dirty="0">
              <a:solidFill>
                <a:srgbClr val="FF0000"/>
              </a:solidFill>
              <a:latin typeface="Open Sans" panose="020B0606030504020204"/>
            </a:endParaRPr>
          </a:p>
        </p:txBody>
      </p:sp>
      <p:pic>
        <p:nvPicPr>
          <p:cNvPr id="46" name="Picture 45"/>
          <p:cNvPicPr>
            <a:picLocks noChangeAspect="1"/>
          </p:cNvPicPr>
          <p:nvPr/>
        </p:nvPicPr>
        <p:blipFill>
          <a:blip r:embed="rId5"/>
          <a:stretch>
            <a:fillRect/>
          </a:stretch>
        </p:blipFill>
        <p:spPr>
          <a:xfrm>
            <a:off x="4958681" y="4494207"/>
            <a:ext cx="2792184" cy="4097338"/>
          </a:xfrm>
          <a:prstGeom prst="rect">
            <a:avLst/>
          </a:prstGeom>
        </p:spPr>
      </p:pic>
      <p:sp>
        <p:nvSpPr>
          <p:cNvPr id="47" name="Rectangle 46"/>
          <p:cNvSpPr/>
          <p:nvPr/>
        </p:nvSpPr>
        <p:spPr>
          <a:xfrm>
            <a:off x="5918240" y="1643661"/>
            <a:ext cx="2125903"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Output indicator</a:t>
            </a:r>
            <a:endParaRPr lang="en-US" dirty="0"/>
          </a:p>
        </p:txBody>
      </p:sp>
      <p:sp>
        <p:nvSpPr>
          <p:cNvPr id="48" name="Rectangle 47"/>
          <p:cNvSpPr/>
          <p:nvPr/>
        </p:nvSpPr>
        <p:spPr>
          <a:xfrm>
            <a:off x="13453190" y="1673184"/>
            <a:ext cx="2016899"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Result indicator</a:t>
            </a:r>
            <a:endParaRPr lang="en-US" dirty="0"/>
          </a:p>
        </p:txBody>
      </p:sp>
      <p:sp>
        <p:nvSpPr>
          <p:cNvPr id="61" name="Rectangle 60"/>
          <p:cNvSpPr/>
          <p:nvPr/>
        </p:nvSpPr>
        <p:spPr>
          <a:xfrm>
            <a:off x="4178300" y="3182771"/>
            <a:ext cx="5818270" cy="1200329"/>
          </a:xfrm>
          <a:prstGeom prst="rect">
            <a:avLst/>
          </a:prstGeom>
        </p:spPr>
        <p:txBody>
          <a:bodyPr wrap="square">
            <a:spAutoFit/>
          </a:bodyPr>
          <a:lstStyle/>
          <a:p>
            <a:pPr algn="just"/>
            <a:r>
              <a:rPr lang="en-US" b="1" noProof="1">
                <a:solidFill>
                  <a:srgbClr val="003399"/>
                </a:solidFill>
                <a:latin typeface="Open Sans" panose="020B0606030504020204" pitchFamily="34" charset="0"/>
              </a:rPr>
              <a:t>It counts the </a:t>
            </a:r>
            <a:r>
              <a:rPr lang="en-GB" b="1" noProof="1">
                <a:solidFill>
                  <a:srgbClr val="003399"/>
                </a:solidFill>
                <a:latin typeface="Open Sans" panose="020B0606030504020204" pitchFamily="34" charset="0"/>
              </a:rPr>
              <a:t>n</a:t>
            </a:r>
            <a:r>
              <a:rPr lang="en-GB" b="1" dirty="0">
                <a:solidFill>
                  <a:srgbClr val="003399"/>
                </a:solidFill>
                <a:latin typeface="Open Sans" panose="020B0606030504020204" pitchFamily="34" charset="0"/>
              </a:rPr>
              <a:t>umber of  </a:t>
            </a:r>
            <a:r>
              <a:rPr lang="en-GB" b="1" dirty="0" err="1" smtClean="0">
                <a:solidFill>
                  <a:srgbClr val="003399"/>
                </a:solidFill>
                <a:latin typeface="Open Sans" panose="020B0606030504020204" pitchFamily="34" charset="0"/>
              </a:rPr>
              <a:t>PPs+ASPs</a:t>
            </a:r>
            <a:endParaRPr lang="en-GB" b="1" dirty="0" smtClean="0">
              <a:solidFill>
                <a:srgbClr val="003399"/>
              </a:solidFill>
              <a:latin typeface="Open Sans" panose="020B0606030504020204" pitchFamily="34" charset="0"/>
            </a:endParaRPr>
          </a:p>
          <a:p>
            <a:pPr algn="just"/>
            <a:r>
              <a:rPr lang="en-GB" dirty="0">
                <a:solidFill>
                  <a:srgbClr val="003399"/>
                </a:solidFill>
                <a:latin typeface="Open Sans" panose="020B0606030504020204" pitchFamily="34" charset="0"/>
              </a:rPr>
              <a:t>as mentioned in the application form </a:t>
            </a:r>
            <a:endParaRPr lang="en-GB" dirty="0" smtClean="0">
              <a:solidFill>
                <a:srgbClr val="003399"/>
              </a:solidFill>
              <a:latin typeface="Open Sans" panose="020B0606030504020204" pitchFamily="34" charset="0"/>
            </a:endParaRPr>
          </a:p>
          <a:p>
            <a:pPr algn="just"/>
            <a:r>
              <a:rPr lang="en-GB" dirty="0" smtClean="0">
                <a:solidFill>
                  <a:srgbClr val="003399"/>
                </a:solidFill>
                <a:latin typeface="Open Sans" panose="020B0606030504020204" pitchFamily="34" charset="0"/>
              </a:rPr>
              <a:t>and </a:t>
            </a:r>
            <a:r>
              <a:rPr lang="en-GB" dirty="0">
                <a:solidFill>
                  <a:srgbClr val="003399"/>
                </a:solidFill>
                <a:latin typeface="Open Sans" panose="020B0606030504020204" pitchFamily="34" charset="0"/>
              </a:rPr>
              <a:t>subsidy contract. </a:t>
            </a:r>
          </a:p>
          <a:p>
            <a:pPr algn="just"/>
            <a:endParaRPr lang="hu-HU" b="1" dirty="0">
              <a:solidFill>
                <a:srgbClr val="003399"/>
              </a:solidFill>
              <a:latin typeface="Open Sans" panose="020B0606030504020204" pitchFamily="34" charset="0"/>
            </a:endParaRPr>
          </a:p>
        </p:txBody>
      </p:sp>
      <p:sp>
        <p:nvSpPr>
          <p:cNvPr id="62" name="Rectangle 61"/>
          <p:cNvSpPr/>
          <p:nvPr/>
        </p:nvSpPr>
        <p:spPr>
          <a:xfrm>
            <a:off x="9982752" y="3021884"/>
            <a:ext cx="7936947" cy="6993196"/>
          </a:xfrm>
          <a:prstGeom prst="rect">
            <a:avLst/>
          </a:prstGeom>
        </p:spPr>
        <p:txBody>
          <a:bodyPr wrap="square">
            <a:spAutoFit/>
          </a:bodyPr>
          <a:lstStyle/>
          <a:p>
            <a:pPr>
              <a:lnSpc>
                <a:spcPct val="115000"/>
              </a:lnSpc>
              <a:spcAft>
                <a:spcPts val="1000"/>
              </a:spcAft>
            </a:pPr>
            <a:r>
              <a:rPr lang="en-GB" i="1" dirty="0">
                <a:solidFill>
                  <a:srgbClr val="013299"/>
                </a:solidFill>
              </a:rPr>
              <a:t>Measures the number of organisations that actively participated in cooperation activities of a project across borders and consequently increased their institutional capacity</a:t>
            </a:r>
            <a:r>
              <a:rPr lang="en-GB" i="1" dirty="0" smtClean="0">
                <a:solidFill>
                  <a:srgbClr val="013299"/>
                </a:solidFill>
              </a:rPr>
              <a:t>.</a:t>
            </a:r>
            <a:endParaRPr lang="en-GB" dirty="0">
              <a:solidFill>
                <a:srgbClr val="013299"/>
              </a:solidFill>
            </a:endParaRPr>
          </a:p>
          <a:p>
            <a:pPr marL="285750" lvl="0" indent="-285750">
              <a:buFontTx/>
              <a:buChar char="-"/>
            </a:pPr>
            <a:r>
              <a:rPr lang="en-GB" dirty="0">
                <a:solidFill>
                  <a:srgbClr val="013299"/>
                </a:solidFill>
              </a:rPr>
              <a:t>An organisation is to be </a:t>
            </a:r>
            <a:r>
              <a:rPr lang="en-GB" b="1" dirty="0">
                <a:solidFill>
                  <a:srgbClr val="013299"/>
                </a:solidFill>
              </a:rPr>
              <a:t>counted</a:t>
            </a:r>
            <a:r>
              <a:rPr lang="en-GB" dirty="0">
                <a:solidFill>
                  <a:srgbClr val="013299"/>
                </a:solidFill>
              </a:rPr>
              <a:t> </a:t>
            </a:r>
            <a:r>
              <a:rPr lang="en-GB" b="1" dirty="0">
                <a:solidFill>
                  <a:srgbClr val="013299"/>
                </a:solidFill>
              </a:rPr>
              <a:t>no more than once per project</a:t>
            </a:r>
            <a:r>
              <a:rPr lang="en-GB" dirty="0">
                <a:solidFill>
                  <a:srgbClr val="013299"/>
                </a:solidFill>
              </a:rPr>
              <a:t> regardless of how many activities it was involved in or how many departments were involved</a:t>
            </a:r>
            <a:r>
              <a:rPr lang="en-GB" dirty="0" smtClean="0">
                <a:solidFill>
                  <a:srgbClr val="013299"/>
                </a:solidFill>
              </a:rPr>
              <a:t>.</a:t>
            </a:r>
          </a:p>
          <a:p>
            <a:pPr marL="285750" lvl="0" indent="-285750">
              <a:buFontTx/>
              <a:buChar char="-"/>
            </a:pPr>
            <a:endParaRPr lang="en-GB" dirty="0">
              <a:solidFill>
                <a:srgbClr val="013299"/>
              </a:solidFill>
            </a:endParaRPr>
          </a:p>
          <a:p>
            <a:pPr marL="285750" indent="-285750">
              <a:buFontTx/>
              <a:buChar char="-"/>
            </a:pPr>
            <a:r>
              <a:rPr lang="en-GB" dirty="0" smtClean="0">
                <a:solidFill>
                  <a:srgbClr val="013299"/>
                </a:solidFill>
              </a:rPr>
              <a:t>An </a:t>
            </a:r>
            <a:r>
              <a:rPr lang="en-GB" b="1" dirty="0">
                <a:solidFill>
                  <a:srgbClr val="013299"/>
                </a:solidFill>
              </a:rPr>
              <a:t>organisation</a:t>
            </a:r>
            <a:r>
              <a:rPr lang="en-GB" dirty="0">
                <a:solidFill>
                  <a:srgbClr val="013299"/>
                </a:solidFill>
              </a:rPr>
              <a:t> is to be counted if it has </a:t>
            </a:r>
            <a:r>
              <a:rPr lang="en-GB" b="1" dirty="0">
                <a:solidFill>
                  <a:srgbClr val="013299"/>
                </a:solidFill>
              </a:rPr>
              <a:t>undergone this kind of learning process through project activities</a:t>
            </a:r>
            <a:r>
              <a:rPr lang="en-GB" dirty="0">
                <a:solidFill>
                  <a:srgbClr val="013299"/>
                </a:solidFill>
              </a:rPr>
              <a:t>. This is defined as </a:t>
            </a:r>
            <a:r>
              <a:rPr lang="en-GB" b="1" dirty="0">
                <a:solidFill>
                  <a:srgbClr val="013299"/>
                </a:solidFill>
              </a:rPr>
              <a:t>more than one instance of tangible exchange </a:t>
            </a:r>
            <a:r>
              <a:rPr lang="en-GB" dirty="0">
                <a:solidFill>
                  <a:srgbClr val="013299"/>
                </a:solidFill>
              </a:rPr>
              <a:t>in which the organisation </a:t>
            </a:r>
            <a:r>
              <a:rPr lang="en-GB" b="1" dirty="0">
                <a:solidFill>
                  <a:srgbClr val="013299"/>
                </a:solidFill>
              </a:rPr>
              <a:t>played an active role</a:t>
            </a:r>
            <a:r>
              <a:rPr lang="en-GB" dirty="0">
                <a:solidFill>
                  <a:srgbClr val="013299"/>
                </a:solidFill>
              </a:rPr>
              <a:t>. </a:t>
            </a:r>
          </a:p>
          <a:p>
            <a:pPr marL="285750" lvl="0" indent="-285750">
              <a:buFontTx/>
              <a:buChar char="-"/>
            </a:pPr>
            <a:endParaRPr lang="en-GB" dirty="0">
              <a:solidFill>
                <a:srgbClr val="013299"/>
              </a:solidFill>
            </a:endParaRPr>
          </a:p>
          <a:p>
            <a:pPr marL="285750" lvl="0" indent="-285750">
              <a:buFontTx/>
              <a:buChar char="-"/>
            </a:pPr>
            <a:r>
              <a:rPr lang="en-GB" dirty="0">
                <a:solidFill>
                  <a:srgbClr val="013299"/>
                </a:solidFill>
              </a:rPr>
              <a:t>An organisation is to be counted </a:t>
            </a:r>
            <a:r>
              <a:rPr lang="en-GB" b="1" dirty="0">
                <a:solidFill>
                  <a:srgbClr val="013299"/>
                </a:solidFill>
              </a:rPr>
              <a:t>only if its increased institutional capacity is in the thematic field of the project</a:t>
            </a:r>
            <a:r>
              <a:rPr lang="en-GB" dirty="0">
                <a:solidFill>
                  <a:srgbClr val="013299"/>
                </a:solidFill>
              </a:rPr>
              <a:t>.</a:t>
            </a:r>
            <a:endParaRPr lang="en-US" dirty="0">
              <a:solidFill>
                <a:srgbClr val="013299"/>
              </a:solidFill>
            </a:endParaRPr>
          </a:p>
          <a:p>
            <a:pPr marL="285750" lvl="0" indent="-285750">
              <a:buFontTx/>
              <a:buChar char="-"/>
            </a:pPr>
            <a:endParaRPr lang="en-US" dirty="0">
              <a:solidFill>
                <a:srgbClr val="013299"/>
              </a:solidFill>
            </a:endParaRPr>
          </a:p>
          <a:p>
            <a:pPr marL="285750" lvl="0" indent="-285750">
              <a:buFontTx/>
              <a:buChar char="-"/>
            </a:pPr>
            <a:r>
              <a:rPr lang="en-GB" dirty="0">
                <a:solidFill>
                  <a:srgbClr val="013299"/>
                </a:solidFill>
              </a:rPr>
              <a:t>An organisation that is involved in the project partnership (</a:t>
            </a:r>
            <a:r>
              <a:rPr lang="en-GB" b="1" dirty="0">
                <a:solidFill>
                  <a:srgbClr val="013299"/>
                </a:solidFill>
              </a:rPr>
              <a:t>LP, PPs, ASPs</a:t>
            </a:r>
            <a:r>
              <a:rPr lang="en-GB" dirty="0">
                <a:solidFill>
                  <a:srgbClr val="013299"/>
                </a:solidFill>
              </a:rPr>
              <a:t>) are to be counted for this result indicator, if the result indicator is linked to the output indicator RCO87 (cooperation across border).</a:t>
            </a:r>
          </a:p>
          <a:p>
            <a:pPr marL="285750" lvl="0" indent="-285750">
              <a:buFontTx/>
              <a:buChar char="-"/>
            </a:pPr>
            <a:endParaRPr lang="en-GB" dirty="0">
              <a:solidFill>
                <a:srgbClr val="013299"/>
              </a:solidFill>
            </a:endParaRPr>
          </a:p>
          <a:p>
            <a:pPr marL="285750" lvl="0" indent="-285750">
              <a:buFontTx/>
              <a:buChar char="-"/>
            </a:pPr>
            <a:r>
              <a:rPr lang="en-GB" b="1" dirty="0">
                <a:solidFill>
                  <a:srgbClr val="013299"/>
                </a:solidFill>
              </a:rPr>
              <a:t>An organisation, which actively took part in a project pilot action</a:t>
            </a:r>
            <a:r>
              <a:rPr lang="en-GB" dirty="0">
                <a:solidFill>
                  <a:srgbClr val="013299"/>
                </a:solidFill>
              </a:rPr>
              <a:t> and increased their institutional capacity in the thematic field of the project, </a:t>
            </a:r>
            <a:r>
              <a:rPr lang="en-GB" b="1" dirty="0">
                <a:solidFill>
                  <a:srgbClr val="013299"/>
                </a:solidFill>
              </a:rPr>
              <a:t>but not involved in the project partnership</a:t>
            </a:r>
            <a:r>
              <a:rPr lang="en-GB" dirty="0">
                <a:solidFill>
                  <a:srgbClr val="013299"/>
                </a:solidFill>
              </a:rPr>
              <a:t> </a:t>
            </a:r>
            <a:r>
              <a:rPr lang="en-GB" b="1" dirty="0">
                <a:solidFill>
                  <a:srgbClr val="013299"/>
                </a:solidFill>
              </a:rPr>
              <a:t>shall be counted </a:t>
            </a:r>
            <a:r>
              <a:rPr lang="en-GB" dirty="0">
                <a:solidFill>
                  <a:srgbClr val="013299"/>
                </a:solidFill>
              </a:rPr>
              <a:t>for this indicator, if it is linked to the output indicator RCO84 (joint pilot actions).</a:t>
            </a:r>
            <a:endParaRPr lang="en-US" dirty="0">
              <a:solidFill>
                <a:srgbClr val="013299"/>
              </a:solidFill>
            </a:endParaRPr>
          </a:p>
        </p:txBody>
      </p:sp>
    </p:spTree>
    <p:extLst>
      <p:ext uri="{BB962C8B-B14F-4D97-AF65-F5344CB8AC3E}">
        <p14:creationId xmlns:p14="http://schemas.microsoft.com/office/powerpoint/2010/main" val="236979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4381540" y="561330"/>
            <a:ext cx="12306300" cy="523220"/>
          </a:xfrm>
          <a:prstGeom prst="rect">
            <a:avLst/>
          </a:prstGeom>
        </p:spPr>
        <p:txBody>
          <a:bodyPr wrap="square">
            <a:spAutoFit/>
          </a:bodyPr>
          <a:lstStyle/>
          <a:p>
            <a:pPr>
              <a:spcBef>
                <a:spcPts val="6000"/>
              </a:spcBef>
              <a:spcAft>
                <a:spcPts val="2000"/>
              </a:spcAft>
            </a:pPr>
            <a:r>
              <a:rPr lang="en-US" sz="2800" b="1" dirty="0" smtClean="0">
                <a:solidFill>
                  <a:srgbClr val="003399"/>
                </a:solidFill>
                <a:latin typeface="Open Sans" panose="020B0606030504020204" pitchFamily="34" charset="0"/>
              </a:rPr>
              <a:t>How to report on </a:t>
            </a:r>
            <a:r>
              <a:rPr lang="en-US" sz="2800" b="1" dirty="0" smtClean="0">
                <a:solidFill>
                  <a:srgbClr val="FF0000"/>
                </a:solidFill>
                <a:latin typeface="Open Sans" panose="020B0606030504020204" pitchFamily="34" charset="0"/>
              </a:rPr>
              <a:t>mandatory</a:t>
            </a:r>
            <a:r>
              <a:rPr lang="en-US" sz="2800" b="1" dirty="0" smtClean="0">
                <a:solidFill>
                  <a:srgbClr val="003399"/>
                </a:solidFill>
                <a:latin typeface="Open Sans" panose="020B0606030504020204" pitchFamily="34" charset="0"/>
              </a:rPr>
              <a:t> indicators (2)</a:t>
            </a:r>
            <a:endParaRPr lang="en-US" sz="2800" dirty="0">
              <a:solidFill>
                <a:srgbClr val="003399"/>
              </a:solidFill>
              <a:latin typeface="Open Sans" panose="020B0606030504020204" pitchFamily="34" charset="0"/>
            </a:endParaRPr>
          </a:p>
        </p:txBody>
      </p:sp>
      <p:pic>
        <p:nvPicPr>
          <p:cNvPr id="42" name="Picture 41"/>
          <p:cNvPicPr>
            <a:picLocks noChangeAspect="1"/>
          </p:cNvPicPr>
          <p:nvPr/>
        </p:nvPicPr>
        <p:blipFill>
          <a:blip r:embed="rId4"/>
          <a:stretch>
            <a:fillRect/>
          </a:stretch>
        </p:blipFill>
        <p:spPr>
          <a:xfrm>
            <a:off x="4381540" y="1629360"/>
            <a:ext cx="914480" cy="457239"/>
          </a:xfrm>
          <a:prstGeom prst="rect">
            <a:avLst/>
          </a:prstGeom>
        </p:spPr>
      </p:pic>
      <p:sp>
        <p:nvSpPr>
          <p:cNvPr id="45" name="Rectangle 44"/>
          <p:cNvSpPr/>
          <p:nvPr/>
        </p:nvSpPr>
        <p:spPr>
          <a:xfrm>
            <a:off x="7750865" y="1857980"/>
            <a:ext cx="6738320" cy="923330"/>
          </a:xfrm>
          <a:prstGeom prst="rect">
            <a:avLst/>
          </a:prstGeom>
        </p:spPr>
        <p:txBody>
          <a:bodyPr wrap="square">
            <a:spAutoFit/>
          </a:bodyPr>
          <a:lstStyle/>
          <a:p>
            <a:r>
              <a:rPr lang="en-GB" b="1" dirty="0">
                <a:solidFill>
                  <a:srgbClr val="FF0000"/>
                </a:solidFill>
                <a:latin typeface="Open Sans" panose="020B0606030504020204"/>
              </a:rPr>
              <a:t>ISI: Organisations with increased institutional capacity due to their participation in cooperation activities across borders</a:t>
            </a:r>
            <a:endParaRPr lang="hu-HU" b="1" dirty="0">
              <a:solidFill>
                <a:srgbClr val="FF0000"/>
              </a:solidFill>
              <a:latin typeface="Open Sans" panose="020B0606030504020204"/>
            </a:endParaRPr>
          </a:p>
        </p:txBody>
      </p:sp>
      <p:sp>
        <p:nvSpPr>
          <p:cNvPr id="48" name="Rectangle 47"/>
          <p:cNvSpPr/>
          <p:nvPr/>
        </p:nvSpPr>
        <p:spPr>
          <a:xfrm>
            <a:off x="10262840" y="1314034"/>
            <a:ext cx="2016899"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Result indicator</a:t>
            </a:r>
            <a:endParaRPr lang="en-US" dirty="0"/>
          </a:p>
        </p:txBody>
      </p:sp>
      <p:sp>
        <p:nvSpPr>
          <p:cNvPr id="62" name="Rectangle 61"/>
          <p:cNvSpPr/>
          <p:nvPr/>
        </p:nvSpPr>
        <p:spPr>
          <a:xfrm>
            <a:off x="5008988" y="2921584"/>
            <a:ext cx="13068300" cy="2862322"/>
          </a:xfrm>
          <a:prstGeom prst="rect">
            <a:avLst/>
          </a:prstGeom>
        </p:spPr>
        <p:txBody>
          <a:bodyPr wrap="square">
            <a:spAutoFit/>
          </a:bodyPr>
          <a:lstStyle/>
          <a:p>
            <a:r>
              <a:rPr lang="en-GB" b="1" u="sng" dirty="0">
                <a:solidFill>
                  <a:srgbClr val="013299"/>
                </a:solidFill>
                <a:latin typeface="Open Sans" panose="020B0606030504020204"/>
              </a:rPr>
              <a:t>Collection of data:</a:t>
            </a:r>
            <a:endParaRPr lang="en-US" b="1" u="sng" dirty="0">
              <a:solidFill>
                <a:srgbClr val="013299"/>
              </a:solidFill>
              <a:latin typeface="Open Sans" panose="020B0606030504020204"/>
            </a:endParaRPr>
          </a:p>
          <a:p>
            <a:pPr marL="285750" lvl="0" indent="-285750">
              <a:buFontTx/>
              <a:buChar char="-"/>
            </a:pPr>
            <a:r>
              <a:rPr lang="en-GB" b="1" dirty="0" smtClean="0">
                <a:solidFill>
                  <a:srgbClr val="013299"/>
                </a:solidFill>
                <a:latin typeface="Open Sans" panose="020B0606030504020204"/>
              </a:rPr>
              <a:t>Data</a:t>
            </a:r>
            <a:r>
              <a:rPr lang="en-GB" dirty="0" smtClean="0">
                <a:solidFill>
                  <a:srgbClr val="013299"/>
                </a:solidFill>
                <a:latin typeface="Open Sans" panose="020B0606030504020204"/>
              </a:rPr>
              <a:t> </a:t>
            </a:r>
            <a:r>
              <a:rPr lang="en-GB" dirty="0">
                <a:solidFill>
                  <a:srgbClr val="013299"/>
                </a:solidFill>
                <a:latin typeface="Open Sans" panose="020B0606030504020204"/>
              </a:rPr>
              <a:t>for this indicator is to be </a:t>
            </a:r>
            <a:r>
              <a:rPr lang="en-GB" b="1" dirty="0">
                <a:solidFill>
                  <a:srgbClr val="013299"/>
                </a:solidFill>
                <a:latin typeface="Open Sans" panose="020B0606030504020204"/>
              </a:rPr>
              <a:t>collected</a:t>
            </a:r>
            <a:r>
              <a:rPr lang="en-GB" dirty="0">
                <a:solidFill>
                  <a:srgbClr val="013299"/>
                </a:solidFill>
                <a:latin typeface="Open Sans" panose="020B0606030504020204"/>
              </a:rPr>
              <a:t> </a:t>
            </a:r>
            <a:r>
              <a:rPr lang="en-GB" b="1" dirty="0">
                <a:solidFill>
                  <a:srgbClr val="013299"/>
                </a:solidFill>
                <a:latin typeface="Open Sans" panose="020B0606030504020204"/>
              </a:rPr>
              <a:t>via a survey </a:t>
            </a:r>
            <a:r>
              <a:rPr lang="en-GB" dirty="0">
                <a:solidFill>
                  <a:srgbClr val="013299"/>
                </a:solidFill>
                <a:latin typeface="Open Sans" panose="020B0606030504020204"/>
              </a:rPr>
              <a:t>provided by the programme to the project lead partner. </a:t>
            </a:r>
            <a:endParaRPr lang="en-GB" dirty="0" smtClean="0">
              <a:solidFill>
                <a:srgbClr val="013299"/>
              </a:solidFill>
              <a:latin typeface="Open Sans" panose="020B0606030504020204"/>
            </a:endParaRPr>
          </a:p>
          <a:p>
            <a:pPr lvl="0"/>
            <a:endParaRPr lang="en-US" dirty="0">
              <a:solidFill>
                <a:srgbClr val="013299"/>
              </a:solidFill>
              <a:latin typeface="Open Sans" panose="020B0606030504020204"/>
            </a:endParaRPr>
          </a:p>
          <a:p>
            <a:pPr lvl="0"/>
            <a:r>
              <a:rPr lang="en-GB" dirty="0" smtClean="0">
                <a:solidFill>
                  <a:srgbClr val="013299"/>
                </a:solidFill>
                <a:latin typeface="Open Sans" panose="020B0606030504020204"/>
              </a:rPr>
              <a:t>-</a:t>
            </a:r>
            <a:r>
              <a:rPr lang="en-GB" dirty="0">
                <a:solidFill>
                  <a:srgbClr val="013299"/>
                </a:solidFill>
                <a:latin typeface="Open Sans" panose="020B0606030504020204"/>
              </a:rPr>
              <a:t> </a:t>
            </a:r>
            <a:r>
              <a:rPr lang="en-GB" dirty="0" smtClean="0">
                <a:solidFill>
                  <a:srgbClr val="013299"/>
                </a:solidFill>
                <a:latin typeface="Open Sans" panose="020B0606030504020204"/>
              </a:rPr>
              <a:t> The </a:t>
            </a:r>
            <a:r>
              <a:rPr lang="en-GB" dirty="0">
                <a:solidFill>
                  <a:srgbClr val="013299"/>
                </a:solidFill>
                <a:latin typeface="Open Sans" panose="020B0606030504020204"/>
              </a:rPr>
              <a:t>project may decide to </a:t>
            </a:r>
            <a:r>
              <a:rPr lang="en-GB" b="1" dirty="0">
                <a:solidFill>
                  <a:srgbClr val="013299"/>
                </a:solidFill>
                <a:latin typeface="Open Sans" panose="020B0606030504020204"/>
              </a:rPr>
              <a:t>translate the survey into local languages </a:t>
            </a:r>
            <a:r>
              <a:rPr lang="en-GB" dirty="0">
                <a:solidFill>
                  <a:srgbClr val="013299"/>
                </a:solidFill>
                <a:latin typeface="Open Sans" panose="020B0606030504020204"/>
              </a:rPr>
              <a:t>if necessary. The project </a:t>
            </a:r>
            <a:r>
              <a:rPr lang="en-GB" b="1" dirty="0">
                <a:solidFill>
                  <a:srgbClr val="013299"/>
                </a:solidFill>
                <a:latin typeface="Open Sans" panose="020B0606030504020204"/>
              </a:rPr>
              <a:t>lead partner is responsible</a:t>
            </a:r>
            <a:r>
              <a:rPr lang="en-GB" dirty="0">
                <a:solidFill>
                  <a:srgbClr val="013299"/>
                </a:solidFill>
                <a:latin typeface="Open Sans" panose="020B0606030504020204"/>
              </a:rPr>
              <a:t> for ensuring that </a:t>
            </a:r>
            <a:r>
              <a:rPr lang="en-GB" b="1" dirty="0">
                <a:solidFill>
                  <a:srgbClr val="013299"/>
                </a:solidFill>
                <a:latin typeface="Open Sans" panose="020B0606030504020204"/>
              </a:rPr>
              <a:t>the survey is completed </a:t>
            </a:r>
            <a:r>
              <a:rPr lang="en-GB" dirty="0">
                <a:solidFill>
                  <a:srgbClr val="013299"/>
                </a:solidFill>
                <a:latin typeface="Open Sans" panose="020B0606030504020204"/>
              </a:rPr>
              <a:t>by the organisations that participated in project activities. The lead partner is responsible for </a:t>
            </a:r>
            <a:r>
              <a:rPr lang="en-GB" dirty="0" smtClean="0">
                <a:solidFill>
                  <a:srgbClr val="013299"/>
                </a:solidFill>
                <a:latin typeface="Open Sans" panose="020B0606030504020204"/>
              </a:rPr>
              <a:t>collecting </a:t>
            </a:r>
            <a:r>
              <a:rPr lang="en-GB" dirty="0">
                <a:solidFill>
                  <a:srgbClr val="013299"/>
                </a:solidFill>
                <a:latin typeface="Open Sans" panose="020B0606030504020204"/>
              </a:rPr>
              <a:t>the responses in an </a:t>
            </a:r>
            <a:r>
              <a:rPr lang="en-GB" b="1" u="sng" dirty="0">
                <a:solidFill>
                  <a:srgbClr val="013299"/>
                </a:solidFill>
                <a:latin typeface="Open Sans" panose="020B0606030504020204"/>
              </a:rPr>
              <a:t>overview table </a:t>
            </a:r>
            <a:r>
              <a:rPr lang="en-GB" b="1" dirty="0">
                <a:solidFill>
                  <a:srgbClr val="013299"/>
                </a:solidFill>
                <a:latin typeface="Open Sans" panose="020B0606030504020204"/>
              </a:rPr>
              <a:t>that it provides to the programme</a:t>
            </a:r>
            <a:r>
              <a:rPr lang="en-GB" dirty="0">
                <a:solidFill>
                  <a:srgbClr val="013299"/>
                </a:solidFill>
                <a:latin typeface="Open Sans" panose="020B0606030504020204"/>
              </a:rPr>
              <a:t>.</a:t>
            </a:r>
            <a:endParaRPr lang="en-US" dirty="0">
              <a:solidFill>
                <a:srgbClr val="013299"/>
              </a:solidFill>
              <a:latin typeface="Open Sans" panose="020B0606030504020204"/>
            </a:endParaRPr>
          </a:p>
          <a:p>
            <a:pPr lvl="0"/>
            <a:endParaRPr lang="en-GB" dirty="0" smtClean="0">
              <a:solidFill>
                <a:srgbClr val="013299"/>
              </a:solidFill>
              <a:latin typeface="Open Sans" panose="020B0606030504020204"/>
            </a:endParaRPr>
          </a:p>
          <a:p>
            <a:pPr lvl="0"/>
            <a:r>
              <a:rPr lang="en-GB" dirty="0" smtClean="0">
                <a:solidFill>
                  <a:srgbClr val="013299"/>
                </a:solidFill>
                <a:latin typeface="Open Sans" panose="020B0606030504020204"/>
              </a:rPr>
              <a:t>-  The </a:t>
            </a:r>
            <a:r>
              <a:rPr lang="en-GB" dirty="0">
                <a:solidFill>
                  <a:srgbClr val="013299"/>
                </a:solidFill>
                <a:latin typeface="Open Sans" panose="020B0606030504020204"/>
              </a:rPr>
              <a:t>programme is responsible for </a:t>
            </a:r>
            <a:r>
              <a:rPr lang="en-GB" b="1" dirty="0">
                <a:solidFill>
                  <a:srgbClr val="013299"/>
                </a:solidFill>
                <a:latin typeface="Open Sans" panose="020B0606030504020204"/>
              </a:rPr>
              <a:t>verifying the consistency of the aggregated data in the overview table </a:t>
            </a:r>
            <a:r>
              <a:rPr lang="en-GB" dirty="0">
                <a:solidFill>
                  <a:srgbClr val="013299"/>
                </a:solidFill>
                <a:latin typeface="Open Sans" panose="020B0606030504020204"/>
              </a:rPr>
              <a:t>provided by the programme.  The programme is not responsible for verifying the accuracy of the data at the level of the individual organisations.</a:t>
            </a:r>
            <a:endParaRPr lang="en-US" dirty="0">
              <a:solidFill>
                <a:srgbClr val="013299"/>
              </a:solidFill>
              <a:latin typeface="Open Sans" panose="020B0606030504020204"/>
            </a:endParaRPr>
          </a:p>
        </p:txBody>
      </p:sp>
      <p:pic>
        <p:nvPicPr>
          <p:cNvPr id="2" name="Picture 1"/>
          <p:cNvPicPr>
            <a:picLocks noChangeAspect="1"/>
          </p:cNvPicPr>
          <p:nvPr/>
        </p:nvPicPr>
        <p:blipFill>
          <a:blip r:embed="rId5"/>
          <a:stretch>
            <a:fillRect/>
          </a:stretch>
        </p:blipFill>
        <p:spPr>
          <a:xfrm>
            <a:off x="8785272" y="5727028"/>
            <a:ext cx="4247556" cy="3219820"/>
          </a:xfrm>
          <a:prstGeom prst="rect">
            <a:avLst/>
          </a:prstGeom>
        </p:spPr>
      </p:pic>
    </p:spTree>
    <p:extLst>
      <p:ext uri="{BB962C8B-B14F-4D97-AF65-F5344CB8AC3E}">
        <p14:creationId xmlns:p14="http://schemas.microsoft.com/office/powerpoint/2010/main" val="852067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4381540" y="561330"/>
            <a:ext cx="12306300" cy="523220"/>
          </a:xfrm>
          <a:prstGeom prst="rect">
            <a:avLst/>
          </a:prstGeom>
        </p:spPr>
        <p:txBody>
          <a:bodyPr wrap="square">
            <a:spAutoFit/>
          </a:bodyPr>
          <a:lstStyle/>
          <a:p>
            <a:pPr>
              <a:spcBef>
                <a:spcPts val="6000"/>
              </a:spcBef>
              <a:spcAft>
                <a:spcPts val="2000"/>
              </a:spcAft>
            </a:pPr>
            <a:r>
              <a:rPr lang="en-US" sz="2800" b="1" dirty="0" smtClean="0">
                <a:solidFill>
                  <a:srgbClr val="003399"/>
                </a:solidFill>
                <a:latin typeface="Open Sans" panose="020B0606030504020204" pitchFamily="34" charset="0"/>
              </a:rPr>
              <a:t>How to report on </a:t>
            </a:r>
            <a:r>
              <a:rPr lang="en-US" sz="2800" b="1" dirty="0" smtClean="0">
                <a:solidFill>
                  <a:srgbClr val="FF0000"/>
                </a:solidFill>
                <a:latin typeface="Open Sans" panose="020B0606030504020204" pitchFamily="34" charset="0"/>
              </a:rPr>
              <a:t>mandatory</a:t>
            </a:r>
            <a:r>
              <a:rPr lang="en-US" sz="2800" b="1" dirty="0" smtClean="0">
                <a:solidFill>
                  <a:srgbClr val="003399"/>
                </a:solidFill>
                <a:latin typeface="Open Sans" panose="020B0606030504020204" pitchFamily="34" charset="0"/>
              </a:rPr>
              <a:t> indicators (3)</a:t>
            </a:r>
            <a:endParaRPr lang="en-US" sz="2800" dirty="0">
              <a:solidFill>
                <a:srgbClr val="003399"/>
              </a:solidFill>
              <a:latin typeface="Open Sans" panose="020B0606030504020204" pitchFamily="34" charset="0"/>
            </a:endParaRPr>
          </a:p>
        </p:txBody>
      </p:sp>
      <p:pic>
        <p:nvPicPr>
          <p:cNvPr id="42" name="Picture 41"/>
          <p:cNvPicPr>
            <a:picLocks noChangeAspect="1"/>
          </p:cNvPicPr>
          <p:nvPr/>
        </p:nvPicPr>
        <p:blipFill>
          <a:blip r:embed="rId4"/>
          <a:stretch>
            <a:fillRect/>
          </a:stretch>
        </p:blipFill>
        <p:spPr>
          <a:xfrm>
            <a:off x="4381540" y="1629360"/>
            <a:ext cx="914480" cy="457239"/>
          </a:xfrm>
          <a:prstGeom prst="rect">
            <a:avLst/>
          </a:prstGeom>
        </p:spPr>
      </p:pic>
      <p:sp>
        <p:nvSpPr>
          <p:cNvPr id="45" name="Rectangle 44"/>
          <p:cNvSpPr/>
          <p:nvPr/>
        </p:nvSpPr>
        <p:spPr>
          <a:xfrm>
            <a:off x="7750865" y="1857980"/>
            <a:ext cx="6738320" cy="923330"/>
          </a:xfrm>
          <a:prstGeom prst="rect">
            <a:avLst/>
          </a:prstGeom>
        </p:spPr>
        <p:txBody>
          <a:bodyPr wrap="square">
            <a:spAutoFit/>
          </a:bodyPr>
          <a:lstStyle/>
          <a:p>
            <a:r>
              <a:rPr lang="en-GB" b="1" dirty="0">
                <a:solidFill>
                  <a:srgbClr val="FF0000"/>
                </a:solidFill>
                <a:latin typeface="Open Sans" panose="020B0606030504020204"/>
              </a:rPr>
              <a:t>ISI: Organisations with increased institutional capacity due to their participation in cooperation activities across borders</a:t>
            </a:r>
            <a:endParaRPr lang="hu-HU" b="1" dirty="0">
              <a:solidFill>
                <a:srgbClr val="FF0000"/>
              </a:solidFill>
              <a:latin typeface="Open Sans" panose="020B0606030504020204"/>
            </a:endParaRPr>
          </a:p>
        </p:txBody>
      </p:sp>
      <p:sp>
        <p:nvSpPr>
          <p:cNvPr id="48" name="Rectangle 47"/>
          <p:cNvSpPr/>
          <p:nvPr/>
        </p:nvSpPr>
        <p:spPr>
          <a:xfrm>
            <a:off x="9970720" y="1303981"/>
            <a:ext cx="2016899"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Result indicator</a:t>
            </a:r>
            <a:endParaRPr lang="en-US" dirty="0"/>
          </a:p>
        </p:txBody>
      </p:sp>
      <p:sp>
        <p:nvSpPr>
          <p:cNvPr id="3" name="Rectangle 2"/>
          <p:cNvSpPr/>
          <p:nvPr/>
        </p:nvSpPr>
        <p:spPr>
          <a:xfrm>
            <a:off x="4381540" y="2692964"/>
            <a:ext cx="13195260" cy="6719788"/>
          </a:xfrm>
          <a:prstGeom prst="rect">
            <a:avLst/>
          </a:prstGeom>
        </p:spPr>
        <p:txBody>
          <a:bodyPr wrap="square">
            <a:spAutoFit/>
          </a:bodyPr>
          <a:lstStyle/>
          <a:p>
            <a:pPr>
              <a:lnSpc>
                <a:spcPct val="115000"/>
              </a:lnSpc>
            </a:pPr>
            <a:r>
              <a:rPr lang="en-GB" b="1" dirty="0">
                <a:solidFill>
                  <a:srgbClr val="4F81BD"/>
                </a:solidFill>
                <a:latin typeface="Open Sans" pitchFamily="2" charset="0"/>
                <a:ea typeface="Times New Roman" panose="02020603050405020304" pitchFamily="18" charset="0"/>
                <a:cs typeface="Cambria" panose="02040503050406030204" pitchFamily="18" charset="0"/>
              </a:rPr>
              <a:t>Survey template – for ISI</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a:p>
            <a:pPr>
              <a:lnSpc>
                <a:spcPct val="115000"/>
              </a:lnSpc>
            </a:pPr>
            <a:r>
              <a:rPr lang="en-GB" b="1" dirty="0">
                <a:solidFill>
                  <a:srgbClr val="4F81BD"/>
                </a:solidFill>
                <a:latin typeface="Open Sans" pitchFamily="2" charset="0"/>
                <a:ea typeface="Times New Roman" panose="02020603050405020304" pitchFamily="18" charset="0"/>
                <a:cs typeface="Cambria" panose="02040503050406030204" pitchFamily="18" charset="0"/>
              </a:rPr>
              <a:t>(</a:t>
            </a:r>
            <a:r>
              <a:rPr lang="en-GB" dirty="0">
                <a:solidFill>
                  <a:srgbClr val="4F81BD"/>
                </a:solidFill>
                <a:latin typeface="Open Sans" pitchFamily="2" charset="0"/>
                <a:ea typeface="Times New Roman" panose="02020603050405020304" pitchFamily="18" charset="0"/>
                <a:cs typeface="Cambria" panose="02040503050406030204" pitchFamily="18" charset="0"/>
              </a:rPr>
              <a:t>sample only</a:t>
            </a:r>
            <a:r>
              <a:rPr lang="en-GB" b="1" dirty="0">
                <a:solidFill>
                  <a:srgbClr val="4F81BD"/>
                </a:solidFill>
                <a:latin typeface="Open Sans" pitchFamily="2" charset="0"/>
                <a:ea typeface="Times New Roman" panose="02020603050405020304" pitchFamily="18" charset="0"/>
                <a:cs typeface="Cambria" panose="02040503050406030204" pitchFamily="18" charset="0"/>
              </a:rPr>
              <a:t>)</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a:p>
            <a:pPr>
              <a:lnSpc>
                <a:spcPct val="115000"/>
              </a:lnSpc>
            </a:pPr>
            <a:r>
              <a:rPr lang="en-GB" dirty="0">
                <a:solidFill>
                  <a:srgbClr val="4F81BD"/>
                </a:solidFill>
                <a:latin typeface="Open Sans" pitchFamily="2" charset="0"/>
                <a:ea typeface="Times New Roman" panose="02020603050405020304" pitchFamily="18" charset="0"/>
                <a:cs typeface="Cambria" panose="02040503050406030204" pitchFamily="18" charset="0"/>
              </a:rPr>
              <a:t> </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a:p>
            <a:pPr>
              <a:lnSpc>
                <a:spcPct val="115000"/>
              </a:lnSpc>
            </a:pPr>
            <a:r>
              <a:rPr lang="en-GB" dirty="0">
                <a:solidFill>
                  <a:srgbClr val="013299"/>
                </a:solidFill>
              </a:rPr>
              <a:t>[Preamble]</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342900" lvl="0" indent="-342900">
              <a:lnSpc>
                <a:spcPct val="115000"/>
              </a:lnSpc>
              <a:spcAft>
                <a:spcPts val="1000"/>
              </a:spcAft>
              <a:buFont typeface="+mj-lt"/>
              <a:buAutoNum type="arabicPeriod"/>
            </a:pPr>
            <a:r>
              <a:rPr lang="en-GB" dirty="0">
                <a:solidFill>
                  <a:srgbClr val="013299"/>
                </a:solidFill>
              </a:rPr>
              <a:t>Identification</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Your name and surname: 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E-mail address: 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Organisation name: 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Country: ______________________________________________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342900" lvl="0" indent="-342900">
              <a:lnSpc>
                <a:spcPct val="115000"/>
              </a:lnSpc>
              <a:spcAft>
                <a:spcPts val="1000"/>
              </a:spcAft>
              <a:buFont typeface="+mj-lt"/>
              <a:buAutoNum type="arabicPeriod"/>
            </a:pPr>
            <a:r>
              <a:rPr lang="en-GB" dirty="0">
                <a:solidFill>
                  <a:srgbClr val="013299"/>
                </a:solidFill>
              </a:rPr>
              <a:t>Status in project:</a:t>
            </a:r>
            <a:endParaRPr lang="en-US" dirty="0">
              <a:solidFill>
                <a:srgbClr val="013299"/>
              </a:solidFill>
            </a:endParaRPr>
          </a:p>
          <a:p>
            <a:pPr>
              <a:lnSpc>
                <a:spcPct val="115000"/>
              </a:lnSpc>
            </a:pPr>
            <a:r>
              <a:rPr lang="en-GB" dirty="0">
                <a:solidFill>
                  <a:srgbClr val="013299"/>
                </a:solidFill>
              </a:rPr>
              <a:t>           ☐   LP/PP</a:t>
            </a:r>
            <a:endParaRPr lang="en-US" dirty="0">
              <a:solidFill>
                <a:srgbClr val="013299"/>
              </a:solidFill>
            </a:endParaRPr>
          </a:p>
          <a:p>
            <a:pPr>
              <a:lnSpc>
                <a:spcPct val="115000"/>
              </a:lnSpc>
            </a:pPr>
            <a:r>
              <a:rPr lang="en-GB" dirty="0">
                <a:solidFill>
                  <a:srgbClr val="013299"/>
                </a:solidFill>
              </a:rPr>
              <a:t>           ☐   Associated strategic partner</a:t>
            </a:r>
            <a:endParaRPr lang="en-US" dirty="0">
              <a:solidFill>
                <a:srgbClr val="013299"/>
              </a:solidFill>
            </a:endParaRPr>
          </a:p>
          <a:p>
            <a:pPr>
              <a:lnSpc>
                <a:spcPct val="115000"/>
              </a:lnSpc>
            </a:pPr>
            <a:r>
              <a:rPr lang="en-GB" dirty="0">
                <a:solidFill>
                  <a:srgbClr val="013299"/>
                </a:solidFill>
              </a:rPr>
              <a:t>           ☐   Other stakeholder</a:t>
            </a:r>
            <a:endParaRPr lang="en-US" dirty="0">
              <a:solidFill>
                <a:srgbClr val="013299"/>
              </a:solidFill>
            </a:endParaRPr>
          </a:p>
          <a:p>
            <a:pPr>
              <a:lnSpc>
                <a:spcPct val="115000"/>
              </a:lnSpc>
            </a:pPr>
            <a:r>
              <a:rPr lang="en-GB" dirty="0">
                <a:solidFill>
                  <a:srgbClr val="17365D"/>
                </a:solidFill>
                <a:latin typeface="Open Sans" pitchFamily="2" charset="0"/>
                <a:ea typeface="Times New Roman" panose="02020603050405020304" pitchFamily="18" charset="0"/>
                <a:cs typeface="Cambria" panose="02040503050406030204" pitchFamily="18" charset="0"/>
              </a:rPr>
              <a:t> </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478509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4381540" y="561330"/>
            <a:ext cx="12306300" cy="523220"/>
          </a:xfrm>
          <a:prstGeom prst="rect">
            <a:avLst/>
          </a:prstGeom>
        </p:spPr>
        <p:txBody>
          <a:bodyPr wrap="square">
            <a:spAutoFit/>
          </a:bodyPr>
          <a:lstStyle/>
          <a:p>
            <a:pPr>
              <a:spcBef>
                <a:spcPts val="6000"/>
              </a:spcBef>
              <a:spcAft>
                <a:spcPts val="2000"/>
              </a:spcAft>
            </a:pPr>
            <a:r>
              <a:rPr lang="en-US" sz="2800" b="1" dirty="0" smtClean="0">
                <a:solidFill>
                  <a:srgbClr val="003399"/>
                </a:solidFill>
                <a:latin typeface="Open Sans" panose="020B0606030504020204" pitchFamily="34" charset="0"/>
              </a:rPr>
              <a:t>How to report on </a:t>
            </a:r>
            <a:r>
              <a:rPr lang="en-US" sz="2800" b="1" dirty="0" smtClean="0">
                <a:solidFill>
                  <a:srgbClr val="FF0000"/>
                </a:solidFill>
                <a:latin typeface="Open Sans" panose="020B0606030504020204" pitchFamily="34" charset="0"/>
              </a:rPr>
              <a:t>mandatory</a:t>
            </a:r>
            <a:r>
              <a:rPr lang="en-US" sz="2800" b="1" dirty="0" smtClean="0">
                <a:solidFill>
                  <a:srgbClr val="003399"/>
                </a:solidFill>
                <a:latin typeface="Open Sans" panose="020B0606030504020204" pitchFamily="34" charset="0"/>
              </a:rPr>
              <a:t> indicators (4)</a:t>
            </a:r>
            <a:endParaRPr lang="en-US" sz="2800" dirty="0">
              <a:solidFill>
                <a:srgbClr val="003399"/>
              </a:solidFill>
              <a:latin typeface="Open Sans" panose="020B0606030504020204" pitchFamily="34" charset="0"/>
            </a:endParaRPr>
          </a:p>
        </p:txBody>
      </p:sp>
      <p:pic>
        <p:nvPicPr>
          <p:cNvPr id="42" name="Picture 41"/>
          <p:cNvPicPr>
            <a:picLocks noChangeAspect="1"/>
          </p:cNvPicPr>
          <p:nvPr/>
        </p:nvPicPr>
        <p:blipFill>
          <a:blip r:embed="rId4"/>
          <a:stretch>
            <a:fillRect/>
          </a:stretch>
        </p:blipFill>
        <p:spPr>
          <a:xfrm>
            <a:off x="4381540" y="1629360"/>
            <a:ext cx="914480" cy="457239"/>
          </a:xfrm>
          <a:prstGeom prst="rect">
            <a:avLst/>
          </a:prstGeom>
        </p:spPr>
      </p:pic>
      <p:sp>
        <p:nvSpPr>
          <p:cNvPr id="45" name="Rectangle 44"/>
          <p:cNvSpPr/>
          <p:nvPr/>
        </p:nvSpPr>
        <p:spPr>
          <a:xfrm>
            <a:off x="7750865" y="1857980"/>
            <a:ext cx="6738320" cy="923330"/>
          </a:xfrm>
          <a:prstGeom prst="rect">
            <a:avLst/>
          </a:prstGeom>
        </p:spPr>
        <p:txBody>
          <a:bodyPr wrap="square">
            <a:spAutoFit/>
          </a:bodyPr>
          <a:lstStyle/>
          <a:p>
            <a:r>
              <a:rPr lang="en-GB" b="1" dirty="0">
                <a:solidFill>
                  <a:srgbClr val="FF0000"/>
                </a:solidFill>
                <a:latin typeface="Open Sans" panose="020B0606030504020204"/>
              </a:rPr>
              <a:t>ISI: Organisations with increased institutional capacity due to their participation in cooperation activities across borders</a:t>
            </a:r>
            <a:endParaRPr lang="hu-HU" b="1" dirty="0">
              <a:solidFill>
                <a:srgbClr val="FF0000"/>
              </a:solidFill>
              <a:latin typeface="Open Sans" panose="020B0606030504020204"/>
            </a:endParaRPr>
          </a:p>
        </p:txBody>
      </p:sp>
      <p:sp>
        <p:nvSpPr>
          <p:cNvPr id="48" name="Rectangle 47"/>
          <p:cNvSpPr/>
          <p:nvPr/>
        </p:nvSpPr>
        <p:spPr>
          <a:xfrm>
            <a:off x="9526240" y="1303852"/>
            <a:ext cx="2016899"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Result indicator</a:t>
            </a:r>
            <a:endParaRPr lang="en-US" dirty="0"/>
          </a:p>
        </p:txBody>
      </p:sp>
      <p:sp>
        <p:nvSpPr>
          <p:cNvPr id="3" name="Rectangle 2"/>
          <p:cNvSpPr/>
          <p:nvPr/>
        </p:nvSpPr>
        <p:spPr>
          <a:xfrm>
            <a:off x="4381540" y="2921584"/>
            <a:ext cx="13195260" cy="6719788"/>
          </a:xfrm>
          <a:prstGeom prst="rect">
            <a:avLst/>
          </a:prstGeom>
        </p:spPr>
        <p:txBody>
          <a:bodyPr wrap="square">
            <a:spAutoFit/>
          </a:bodyPr>
          <a:lstStyle/>
          <a:p>
            <a:pPr marL="342900" lvl="0" indent="-342900">
              <a:lnSpc>
                <a:spcPct val="115000"/>
              </a:lnSpc>
              <a:spcAft>
                <a:spcPts val="1000"/>
              </a:spcAft>
              <a:buFont typeface="+mj-lt"/>
              <a:buAutoNum type="arabicPeriod"/>
            </a:pPr>
            <a:r>
              <a:rPr lang="en-GB" dirty="0">
                <a:solidFill>
                  <a:srgbClr val="013299"/>
                </a:solidFill>
              </a:rPr>
              <a:t>Did the institutional capacity of your organisation increase as a result of involvement in this project?</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Yes</a:t>
            </a:r>
            <a:endParaRPr lang="en-US" dirty="0">
              <a:solidFill>
                <a:srgbClr val="013299"/>
              </a:solidFill>
            </a:endParaRPr>
          </a:p>
          <a:p>
            <a:pPr>
              <a:lnSpc>
                <a:spcPct val="115000"/>
              </a:lnSpc>
            </a:pPr>
            <a:r>
              <a:rPr lang="en-GB" dirty="0">
                <a:solidFill>
                  <a:srgbClr val="013299"/>
                </a:solidFill>
              </a:rPr>
              <a:t>           ☐  No / Not sure</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342900" lvl="0" indent="-342900">
              <a:lnSpc>
                <a:spcPct val="115000"/>
              </a:lnSpc>
              <a:spcAft>
                <a:spcPts val="1000"/>
              </a:spcAft>
              <a:buFont typeface="+mj-lt"/>
              <a:buAutoNum type="arabicPeriod"/>
            </a:pPr>
            <a:r>
              <a:rPr lang="en-GB" dirty="0">
                <a:solidFill>
                  <a:srgbClr val="013299"/>
                </a:solidFill>
              </a:rPr>
              <a:t>If you answered 'Yes': How has your organisation changed? Select all that apply.</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Used new knowledge or skills</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Adopted new tools</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Adopted new procedures or workflows</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17365D"/>
                </a:solidFill>
                <a:latin typeface="Open Sans" pitchFamily="2" charset="0"/>
                <a:ea typeface="Times New Roman" panose="02020603050405020304" pitchFamily="18" charset="0"/>
                <a:cs typeface="Cambria" panose="02040503050406030204" pitchFamily="18" charset="0"/>
              </a:rPr>
              <a:t>              </a:t>
            </a:r>
            <a:r>
              <a:rPr lang="en-GB" dirty="0" smtClean="0">
                <a:solidFill>
                  <a:srgbClr val="17365D"/>
                </a:solidFill>
                <a:latin typeface="MS Gothic" panose="020B0609070205080204" pitchFamily="49" charset="-128"/>
                <a:ea typeface="Times New Roman" panose="02020603050405020304" pitchFamily="18" charset="0"/>
                <a:cs typeface="Cambria" panose="02040503050406030204" pitchFamily="18" charset="0"/>
              </a:rPr>
              <a:t>☐</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1189533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4381540" y="561330"/>
            <a:ext cx="12306300" cy="523220"/>
          </a:xfrm>
          <a:prstGeom prst="rect">
            <a:avLst/>
          </a:prstGeom>
        </p:spPr>
        <p:txBody>
          <a:bodyPr wrap="square">
            <a:spAutoFit/>
          </a:bodyPr>
          <a:lstStyle/>
          <a:p>
            <a:pPr>
              <a:spcBef>
                <a:spcPts val="6000"/>
              </a:spcBef>
              <a:spcAft>
                <a:spcPts val="2000"/>
              </a:spcAft>
            </a:pPr>
            <a:r>
              <a:rPr lang="en-US" sz="2800" b="1" dirty="0" smtClean="0">
                <a:solidFill>
                  <a:srgbClr val="003399"/>
                </a:solidFill>
                <a:latin typeface="Open Sans" panose="020B0606030504020204" pitchFamily="34" charset="0"/>
              </a:rPr>
              <a:t>How to report on </a:t>
            </a:r>
            <a:r>
              <a:rPr lang="en-US" sz="2800" b="1" dirty="0" smtClean="0">
                <a:solidFill>
                  <a:srgbClr val="FF0000"/>
                </a:solidFill>
                <a:latin typeface="Open Sans" panose="020B0606030504020204" pitchFamily="34" charset="0"/>
              </a:rPr>
              <a:t>mandatory</a:t>
            </a:r>
            <a:r>
              <a:rPr lang="en-US" sz="2800" b="1" dirty="0" smtClean="0">
                <a:solidFill>
                  <a:srgbClr val="003399"/>
                </a:solidFill>
                <a:latin typeface="Open Sans" panose="020B0606030504020204" pitchFamily="34" charset="0"/>
              </a:rPr>
              <a:t> indicators (5)</a:t>
            </a:r>
            <a:endParaRPr lang="en-US" sz="2800" dirty="0">
              <a:solidFill>
                <a:srgbClr val="003399"/>
              </a:solidFill>
              <a:latin typeface="Open Sans" panose="020B0606030504020204" pitchFamily="34" charset="0"/>
            </a:endParaRPr>
          </a:p>
        </p:txBody>
      </p:sp>
      <p:pic>
        <p:nvPicPr>
          <p:cNvPr id="42" name="Picture 41"/>
          <p:cNvPicPr>
            <a:picLocks noChangeAspect="1"/>
          </p:cNvPicPr>
          <p:nvPr/>
        </p:nvPicPr>
        <p:blipFill>
          <a:blip r:embed="rId4"/>
          <a:stretch>
            <a:fillRect/>
          </a:stretch>
        </p:blipFill>
        <p:spPr>
          <a:xfrm>
            <a:off x="4381540" y="1629360"/>
            <a:ext cx="914480" cy="457239"/>
          </a:xfrm>
          <a:prstGeom prst="rect">
            <a:avLst/>
          </a:prstGeom>
        </p:spPr>
      </p:pic>
      <p:sp>
        <p:nvSpPr>
          <p:cNvPr id="45" name="Rectangle 44"/>
          <p:cNvSpPr/>
          <p:nvPr/>
        </p:nvSpPr>
        <p:spPr>
          <a:xfrm>
            <a:off x="7750865" y="1857980"/>
            <a:ext cx="6738320" cy="923330"/>
          </a:xfrm>
          <a:prstGeom prst="rect">
            <a:avLst/>
          </a:prstGeom>
        </p:spPr>
        <p:txBody>
          <a:bodyPr wrap="square">
            <a:spAutoFit/>
          </a:bodyPr>
          <a:lstStyle/>
          <a:p>
            <a:r>
              <a:rPr lang="en-GB" b="1" dirty="0">
                <a:solidFill>
                  <a:srgbClr val="FF0000"/>
                </a:solidFill>
                <a:latin typeface="Open Sans" panose="020B0606030504020204"/>
              </a:rPr>
              <a:t>ISI: Organisations with increased institutional capacity due to their participation in cooperation activities across borders</a:t>
            </a:r>
            <a:endParaRPr lang="hu-HU" b="1" dirty="0">
              <a:solidFill>
                <a:srgbClr val="FF0000"/>
              </a:solidFill>
              <a:latin typeface="Open Sans" panose="020B0606030504020204"/>
            </a:endParaRPr>
          </a:p>
        </p:txBody>
      </p:sp>
      <p:sp>
        <p:nvSpPr>
          <p:cNvPr id="48" name="Rectangle 47"/>
          <p:cNvSpPr/>
          <p:nvPr/>
        </p:nvSpPr>
        <p:spPr>
          <a:xfrm>
            <a:off x="9843740" y="1297681"/>
            <a:ext cx="2016899" cy="369332"/>
          </a:xfrm>
          <a:prstGeom prst="rect">
            <a:avLst/>
          </a:prstGeom>
        </p:spPr>
        <p:txBody>
          <a:bodyPr wrap="none">
            <a:spAutoFit/>
          </a:bodyPr>
          <a:lstStyle/>
          <a:p>
            <a:r>
              <a:rPr lang="en-GB" b="1" dirty="0">
                <a:solidFill>
                  <a:srgbClr val="17365D"/>
                </a:solidFill>
                <a:latin typeface="Open Sans" pitchFamily="2" charset="0"/>
                <a:ea typeface="Cambria" panose="02040503050406030204" pitchFamily="18" charset="0"/>
              </a:rPr>
              <a:t>Result indicator</a:t>
            </a:r>
            <a:endParaRPr lang="en-US" dirty="0"/>
          </a:p>
        </p:txBody>
      </p:sp>
      <p:sp>
        <p:nvSpPr>
          <p:cNvPr id="3" name="Rectangle 2"/>
          <p:cNvSpPr/>
          <p:nvPr/>
        </p:nvSpPr>
        <p:spPr>
          <a:xfrm>
            <a:off x="4522395" y="2667574"/>
            <a:ext cx="13195260" cy="7582589"/>
          </a:xfrm>
          <a:prstGeom prst="rect">
            <a:avLst/>
          </a:prstGeom>
        </p:spPr>
        <p:txBody>
          <a:bodyPr wrap="square">
            <a:spAutoFit/>
          </a:bodyPr>
          <a:lstStyle/>
          <a:p>
            <a:pPr>
              <a:lnSpc>
                <a:spcPct val="115000"/>
              </a:lnSpc>
            </a:pPr>
            <a:r>
              <a:rPr lang="en-GB" dirty="0">
                <a:solidFill>
                  <a:srgbClr val="013299"/>
                </a:solidFill>
              </a:rPr>
              <a:t>Changed the organisational structure</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Other</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342900" lvl="0" indent="-342900">
              <a:lnSpc>
                <a:spcPct val="115000"/>
              </a:lnSpc>
              <a:spcAft>
                <a:spcPts val="1000"/>
              </a:spcAft>
              <a:buFont typeface="+mj-lt"/>
              <a:buAutoNum type="arabicPeriod"/>
            </a:pPr>
            <a:r>
              <a:rPr lang="en-GB" dirty="0">
                <a:solidFill>
                  <a:srgbClr val="013299"/>
                </a:solidFill>
              </a:rPr>
              <a:t>If you answered “No”: what were the factors that lead to failure in increasing the institutional capacity? Select all that apply form the following:  </a:t>
            </a:r>
            <a:endParaRPr lang="en-US" dirty="0">
              <a:solidFill>
                <a:srgbClr val="013299"/>
              </a:solidFill>
            </a:endParaRPr>
          </a:p>
          <a:p>
            <a:pPr marL="540385">
              <a:lnSpc>
                <a:spcPct val="115000"/>
              </a:lnSpc>
            </a:pPr>
            <a:r>
              <a:rPr lang="en-GB" dirty="0">
                <a:solidFill>
                  <a:srgbClr val="013299"/>
                </a:solidFill>
              </a:rPr>
              <a:t>☐   Unclear information received;</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a:lnSpc>
                <a:spcPct val="115000"/>
              </a:lnSpc>
            </a:pPr>
            <a:r>
              <a:rPr lang="en-GB" dirty="0">
                <a:solidFill>
                  <a:srgbClr val="013299"/>
                </a:solidFill>
              </a:rPr>
              <a:t>               ☐   No new information, tools etc. provided;</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540385">
              <a:lnSpc>
                <a:spcPct val="115000"/>
              </a:lnSpc>
            </a:pPr>
            <a:r>
              <a:rPr lang="en-GB" dirty="0">
                <a:solidFill>
                  <a:srgbClr val="013299"/>
                </a:solidFill>
              </a:rPr>
              <a:t>☐   Lack of consistent participation in the project;</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013299"/>
                </a:solidFill>
              </a:rPr>
              <a:t> </a:t>
            </a:r>
            <a:endParaRPr lang="en-US" dirty="0">
              <a:solidFill>
                <a:srgbClr val="013299"/>
              </a:solidFill>
            </a:endParaRPr>
          </a:p>
          <a:p>
            <a:pPr marL="540385">
              <a:lnSpc>
                <a:spcPct val="115000"/>
              </a:lnSpc>
            </a:pPr>
            <a:r>
              <a:rPr lang="en-GB" dirty="0">
                <a:solidFill>
                  <a:srgbClr val="013299"/>
                </a:solidFill>
              </a:rPr>
              <a:t>☐   Other, please specify.</a:t>
            </a:r>
            <a:endParaRPr lang="en-US" dirty="0">
              <a:solidFill>
                <a:srgbClr val="013299"/>
              </a:solidFill>
            </a:endParaRPr>
          </a:p>
          <a:p>
            <a:pPr>
              <a:lnSpc>
                <a:spcPct val="115000"/>
              </a:lnSpc>
            </a:pPr>
            <a:r>
              <a:rPr lang="en-GB" dirty="0">
                <a:solidFill>
                  <a:srgbClr val="013299"/>
                </a:solidFill>
              </a:rPr>
              <a:t>Please describe: _____________________________________________</a:t>
            </a:r>
            <a:endParaRPr lang="en-US" dirty="0">
              <a:solidFill>
                <a:srgbClr val="013299"/>
              </a:solidFill>
            </a:endParaRPr>
          </a:p>
          <a:p>
            <a:pPr>
              <a:lnSpc>
                <a:spcPct val="115000"/>
              </a:lnSpc>
            </a:pPr>
            <a:r>
              <a:rPr lang="en-GB" dirty="0">
                <a:solidFill>
                  <a:srgbClr val="17365D"/>
                </a:solidFill>
                <a:latin typeface="Open Sans" pitchFamily="2" charset="0"/>
                <a:ea typeface="Times New Roman" panose="02020603050405020304" pitchFamily="18" charset="0"/>
                <a:cs typeface="Cambria" panose="02040503050406030204" pitchFamily="18" charset="0"/>
              </a:rPr>
              <a:t> </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a:p>
            <a:pPr>
              <a:lnSpc>
                <a:spcPct val="115000"/>
              </a:lnSpc>
            </a:pPr>
            <a:r>
              <a:rPr lang="en-GB" dirty="0">
                <a:solidFill>
                  <a:srgbClr val="17365D"/>
                </a:solidFill>
                <a:latin typeface="Open Sans" pitchFamily="2" charset="0"/>
                <a:ea typeface="Times New Roman" panose="02020603050405020304" pitchFamily="18" charset="0"/>
                <a:cs typeface="Cambria" panose="02040503050406030204" pitchFamily="18" charset="0"/>
              </a:rPr>
              <a:t> </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a:p>
            <a:pPr>
              <a:lnSpc>
                <a:spcPct val="115000"/>
              </a:lnSpc>
            </a:pPr>
            <a:r>
              <a:rPr lang="en-GB" dirty="0">
                <a:solidFill>
                  <a:srgbClr val="17365D"/>
                </a:solidFill>
                <a:latin typeface="Open Sans" pitchFamily="2" charset="0"/>
                <a:ea typeface="Times New Roman" panose="02020603050405020304" pitchFamily="18" charset="0"/>
                <a:cs typeface="Cambria" panose="02040503050406030204" pitchFamily="18" charset="0"/>
              </a:rPr>
              <a:t>              </a:t>
            </a:r>
            <a:r>
              <a:rPr lang="en-GB" dirty="0" smtClean="0">
                <a:solidFill>
                  <a:srgbClr val="17365D"/>
                </a:solidFill>
                <a:latin typeface="MS Gothic" panose="020B0609070205080204" pitchFamily="49" charset="-128"/>
                <a:ea typeface="Times New Roman" panose="02020603050405020304" pitchFamily="18" charset="0"/>
                <a:cs typeface="Cambria" panose="02040503050406030204" pitchFamily="18" charset="0"/>
              </a:rPr>
              <a:t>☐</a:t>
            </a:r>
            <a:endParaRPr lang="en-US" dirty="0">
              <a:solidFill>
                <a:srgbClr val="1F497D"/>
              </a:solidFill>
              <a:latin typeface="Cambria" panose="02040503050406030204" pitchFamily="18" charset="0"/>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2828603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xmlns="" id="{298F504D-1734-C1EC-132D-3E7CC9E02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300" y="8889969"/>
            <a:ext cx="3064565" cy="599692"/>
          </a:xfrm>
          <a:prstGeom prst="rect">
            <a:avLst/>
          </a:prstGeom>
        </p:spPr>
      </p:pic>
      <p:sp>
        <p:nvSpPr>
          <p:cNvPr id="40" name="Rectangle 39"/>
          <p:cNvSpPr/>
          <p:nvPr/>
        </p:nvSpPr>
        <p:spPr>
          <a:xfrm>
            <a:off x="6883400" y="647701"/>
            <a:ext cx="10807700" cy="3252172"/>
          </a:xfrm>
          <a:prstGeom prst="rect">
            <a:avLst/>
          </a:prstGeom>
        </p:spPr>
        <p:txBody>
          <a:bodyPr wrap="square">
            <a:spAutoFit/>
          </a:bodyPr>
          <a:lstStyle/>
          <a:p>
            <a:pPr>
              <a:spcBef>
                <a:spcPts val="6000"/>
              </a:spcBef>
              <a:spcAft>
                <a:spcPts val="2000"/>
              </a:spcAft>
            </a:pPr>
            <a:endParaRPr lang="en-GB" sz="2400" dirty="0">
              <a:solidFill>
                <a:srgbClr val="003399"/>
              </a:solidFill>
              <a:latin typeface="Open Sans" panose="020B0606030504020204" pitchFamily="34" charset="0"/>
            </a:endParaRPr>
          </a:p>
          <a:p>
            <a:pPr>
              <a:spcBef>
                <a:spcPts val="6000"/>
              </a:spcBef>
              <a:spcAft>
                <a:spcPts val="2000"/>
              </a:spcAft>
            </a:pPr>
            <a:endParaRPr lang="en-US" sz="2400" dirty="0"/>
          </a:p>
          <a:p>
            <a:pPr>
              <a:spcBef>
                <a:spcPts val="6000"/>
              </a:spcBef>
              <a:spcAft>
                <a:spcPts val="2000"/>
              </a:spcAft>
            </a:pPr>
            <a:endParaRPr lang="en-GB" sz="2400" b="1" dirty="0"/>
          </a:p>
        </p:txBody>
      </p:sp>
      <p:sp>
        <p:nvSpPr>
          <p:cNvPr id="10" name="Freeform: Shape 71">
            <a:extLst>
              <a:ext uri="{FF2B5EF4-FFF2-40B4-BE49-F238E27FC236}">
                <a16:creationId xmlns:a16="http://schemas.microsoft.com/office/drawing/2014/main" xmlns="" id="{20ACAFA2-3412-40AB-874F-24A89573D2F8}"/>
              </a:ext>
            </a:extLst>
          </p:cNvPr>
          <p:cNvSpPr/>
          <p:nvPr/>
        </p:nvSpPr>
        <p:spPr>
          <a:xfrm>
            <a:off x="5016500" y="1606322"/>
            <a:ext cx="5755548" cy="3302794"/>
          </a:xfrm>
          <a:custGeom>
            <a:avLst/>
            <a:gdLst>
              <a:gd name="connsiteX0" fmla="*/ 0 w 3840480"/>
              <a:gd name="connsiteY0" fmla="*/ 0 h 2194560"/>
              <a:gd name="connsiteX1" fmla="*/ 3840480 w 3840480"/>
              <a:gd name="connsiteY1" fmla="*/ 0 h 2194560"/>
              <a:gd name="connsiteX2" fmla="*/ 3840480 w 3840480"/>
              <a:gd name="connsiteY2" fmla="*/ 1735 h 2194560"/>
              <a:gd name="connsiteX3" fmla="*/ 3838849 w 3840480"/>
              <a:gd name="connsiteY3" fmla="*/ 4 h 2194560"/>
              <a:gd name="connsiteX4" fmla="*/ 3661956 w 3840480"/>
              <a:gd name="connsiteY4" fmla="*/ 187783 h 2194560"/>
              <a:gd name="connsiteX5" fmla="*/ 3784042 w 3840480"/>
              <a:gd name="connsiteY5" fmla="*/ 187783 h 2194560"/>
              <a:gd name="connsiteX6" fmla="*/ 3784042 w 3840480"/>
              <a:gd name="connsiteY6" fmla="*/ 2139750 h 2194560"/>
              <a:gd name="connsiteX7" fmla="*/ 187780 w 3840480"/>
              <a:gd name="connsiteY7" fmla="*/ 2139750 h 2194560"/>
              <a:gd name="connsiteX8" fmla="*/ 187780 w 3840480"/>
              <a:gd name="connsiteY8" fmla="*/ 2017664 h 2194560"/>
              <a:gd name="connsiteX9" fmla="*/ 1 w 3840480"/>
              <a:gd name="connsiteY9" fmla="*/ 2194557 h 2194560"/>
              <a:gd name="connsiteX10" fmla="*/ 4 w 3840480"/>
              <a:gd name="connsiteY10" fmla="*/ 2194560 h 2194560"/>
              <a:gd name="connsiteX11" fmla="*/ 0 w 3840480"/>
              <a:gd name="connsiteY11"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0480" h="2194560">
                <a:moveTo>
                  <a:pt x="0" y="0"/>
                </a:moveTo>
                <a:lnTo>
                  <a:pt x="3840480" y="0"/>
                </a:lnTo>
                <a:lnTo>
                  <a:pt x="3840480" y="1735"/>
                </a:lnTo>
                <a:lnTo>
                  <a:pt x="3838849" y="4"/>
                </a:lnTo>
                <a:lnTo>
                  <a:pt x="3661956" y="187783"/>
                </a:lnTo>
                <a:lnTo>
                  <a:pt x="3784042" y="187783"/>
                </a:lnTo>
                <a:lnTo>
                  <a:pt x="3784042" y="2139750"/>
                </a:lnTo>
                <a:lnTo>
                  <a:pt x="187780" y="2139750"/>
                </a:lnTo>
                <a:lnTo>
                  <a:pt x="187780" y="2017664"/>
                </a:lnTo>
                <a:lnTo>
                  <a:pt x="1" y="2194557"/>
                </a:lnTo>
                <a:lnTo>
                  <a:pt x="4" y="2194560"/>
                </a:lnTo>
                <a:lnTo>
                  <a:pt x="0" y="219456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en-GB" sz="2400" dirty="0" smtClean="0">
                <a:solidFill>
                  <a:srgbClr val="002060"/>
                </a:solidFill>
              </a:rPr>
              <a:t>Programme </a:t>
            </a:r>
            <a:r>
              <a:rPr lang="en-GB" sz="2400" dirty="0">
                <a:solidFill>
                  <a:srgbClr val="002060"/>
                </a:solidFill>
              </a:rPr>
              <a:t>indicator RCO 84 - Pilot actions developed jointly and implemented in projects</a:t>
            </a:r>
            <a:endParaRPr lang="en-US" sz="2400" dirty="0">
              <a:solidFill>
                <a:srgbClr val="002060"/>
              </a:solidFill>
            </a:endParaRPr>
          </a:p>
          <a:p>
            <a:endParaRPr lang="en-US" sz="2100" b="1" dirty="0">
              <a:solidFill>
                <a:schemeClr val="tx1">
                  <a:lumMod val="85000"/>
                  <a:lumOff val="15000"/>
                </a:schemeClr>
              </a:solidFill>
            </a:endParaRPr>
          </a:p>
        </p:txBody>
      </p:sp>
      <p:sp>
        <p:nvSpPr>
          <p:cNvPr id="11" name="Freeform: Shape 75">
            <a:extLst>
              <a:ext uri="{FF2B5EF4-FFF2-40B4-BE49-F238E27FC236}">
                <a16:creationId xmlns:a16="http://schemas.microsoft.com/office/drawing/2014/main" xmlns="" id="{3952B5C5-F8DB-4BD5-9C9D-62C4CB6D664B}"/>
              </a:ext>
            </a:extLst>
          </p:cNvPr>
          <p:cNvSpPr/>
          <p:nvPr/>
        </p:nvSpPr>
        <p:spPr>
          <a:xfrm>
            <a:off x="10772048" y="1616768"/>
            <a:ext cx="5761609" cy="3292348"/>
          </a:xfrm>
          <a:custGeom>
            <a:avLst/>
            <a:gdLst>
              <a:gd name="connsiteX0" fmla="*/ 3840480 w 3840480"/>
              <a:gd name="connsiteY0" fmla="*/ 2194558 h 2194560"/>
              <a:gd name="connsiteX1" fmla="*/ 3840480 w 3840480"/>
              <a:gd name="connsiteY1" fmla="*/ 2194560 h 2194560"/>
              <a:gd name="connsiteX2" fmla="*/ 3840478 w 3840480"/>
              <a:gd name="connsiteY2" fmla="*/ 2194560 h 2194560"/>
              <a:gd name="connsiteX3" fmla="*/ 0 w 3840480"/>
              <a:gd name="connsiteY3" fmla="*/ 0 h 2194560"/>
              <a:gd name="connsiteX4" fmla="*/ 3840480 w 3840480"/>
              <a:gd name="connsiteY4" fmla="*/ 0 h 2194560"/>
              <a:gd name="connsiteX5" fmla="*/ 3840480 w 3840480"/>
              <a:gd name="connsiteY5" fmla="*/ 2194556 h 2194560"/>
              <a:gd name="connsiteX6" fmla="*/ 3652702 w 3840480"/>
              <a:gd name="connsiteY6" fmla="*/ 2017664 h 2194560"/>
              <a:gd name="connsiteX7" fmla="*/ 3652702 w 3840480"/>
              <a:gd name="connsiteY7" fmla="*/ 2139750 h 2194560"/>
              <a:gd name="connsiteX8" fmla="*/ 56440 w 3840480"/>
              <a:gd name="connsiteY8" fmla="*/ 2139750 h 2194560"/>
              <a:gd name="connsiteX9" fmla="*/ 56440 w 3840480"/>
              <a:gd name="connsiteY9" fmla="*/ 187783 h 2194560"/>
              <a:gd name="connsiteX10" fmla="*/ 178526 w 3840480"/>
              <a:gd name="connsiteY10" fmla="*/ 187783 h 2194560"/>
              <a:gd name="connsiteX11" fmla="*/ 1633 w 3840480"/>
              <a:gd name="connsiteY11" fmla="*/ 4 h 2194560"/>
              <a:gd name="connsiteX12" fmla="*/ 0 w 3840480"/>
              <a:gd name="connsiteY12" fmla="*/ 1737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40480" h="2194560">
                <a:moveTo>
                  <a:pt x="3840480" y="2194558"/>
                </a:moveTo>
                <a:lnTo>
                  <a:pt x="3840480" y="2194560"/>
                </a:lnTo>
                <a:lnTo>
                  <a:pt x="3840478" y="2194560"/>
                </a:lnTo>
                <a:close/>
                <a:moveTo>
                  <a:pt x="0" y="0"/>
                </a:moveTo>
                <a:lnTo>
                  <a:pt x="3840480" y="0"/>
                </a:lnTo>
                <a:lnTo>
                  <a:pt x="3840480" y="2194556"/>
                </a:lnTo>
                <a:lnTo>
                  <a:pt x="3652702" y="2017664"/>
                </a:lnTo>
                <a:lnTo>
                  <a:pt x="3652702" y="2139750"/>
                </a:lnTo>
                <a:lnTo>
                  <a:pt x="56440" y="2139750"/>
                </a:lnTo>
                <a:lnTo>
                  <a:pt x="56440" y="187783"/>
                </a:lnTo>
                <a:lnTo>
                  <a:pt x="178526" y="187783"/>
                </a:lnTo>
                <a:lnTo>
                  <a:pt x="1633" y="4"/>
                </a:lnTo>
                <a:lnTo>
                  <a:pt x="0" y="173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en-GB" sz="2400" dirty="0" smtClean="0">
                <a:solidFill>
                  <a:srgbClr val="FF0000"/>
                </a:solidFill>
              </a:rPr>
              <a:t>   </a:t>
            </a:r>
            <a:r>
              <a:rPr lang="en-GB" sz="2400" dirty="0" smtClean="0">
                <a:solidFill>
                  <a:srgbClr val="003399"/>
                </a:solidFill>
              </a:rPr>
              <a:t>ISI</a:t>
            </a:r>
            <a:r>
              <a:rPr lang="en-GB" sz="2400" dirty="0">
                <a:solidFill>
                  <a:srgbClr val="003399"/>
                </a:solidFill>
              </a:rPr>
              <a:t>: Organisations with increased institutional capacity due to their participation in cooperation activities across borders, other than organisations counted under RCO 87  Organisations cooperating across borders (PPs, etc.) – e.g. organisations external to the partnership</a:t>
            </a:r>
            <a:endParaRPr lang="hu-HU" sz="2400" dirty="0">
              <a:solidFill>
                <a:srgbClr val="003399"/>
              </a:solidFill>
            </a:endParaRPr>
          </a:p>
        </p:txBody>
      </p:sp>
      <p:sp>
        <p:nvSpPr>
          <p:cNvPr id="12" name="Freeform: Shape 79">
            <a:extLst>
              <a:ext uri="{FF2B5EF4-FFF2-40B4-BE49-F238E27FC236}">
                <a16:creationId xmlns:a16="http://schemas.microsoft.com/office/drawing/2014/main" xmlns="" id="{1E709015-25DE-457D-97A4-14C6909AAC0C}"/>
              </a:ext>
            </a:extLst>
          </p:cNvPr>
          <p:cNvSpPr/>
          <p:nvPr/>
        </p:nvSpPr>
        <p:spPr>
          <a:xfrm>
            <a:off x="5010439" y="4858494"/>
            <a:ext cx="5761609" cy="3292348"/>
          </a:xfrm>
          <a:custGeom>
            <a:avLst/>
            <a:gdLst>
              <a:gd name="connsiteX0" fmla="*/ 3840480 w 3840480"/>
              <a:gd name="connsiteY0" fmla="*/ 2192831 h 2194560"/>
              <a:gd name="connsiteX1" fmla="*/ 3840480 w 3840480"/>
              <a:gd name="connsiteY1" fmla="*/ 2194560 h 2194560"/>
              <a:gd name="connsiteX2" fmla="*/ 3838851 w 3840480"/>
              <a:gd name="connsiteY2" fmla="*/ 2194560 h 2194560"/>
              <a:gd name="connsiteX3" fmla="*/ 0 w 3840480"/>
              <a:gd name="connsiteY3" fmla="*/ 0 h 2194560"/>
              <a:gd name="connsiteX4" fmla="*/ 4 w 3840480"/>
              <a:gd name="connsiteY4" fmla="*/ 0 h 2194560"/>
              <a:gd name="connsiteX5" fmla="*/ 187780 w 3840480"/>
              <a:gd name="connsiteY5" fmla="*/ 176890 h 2194560"/>
              <a:gd name="connsiteX6" fmla="*/ 187780 w 3840480"/>
              <a:gd name="connsiteY6" fmla="*/ 54804 h 2194560"/>
              <a:gd name="connsiteX7" fmla="*/ 3784042 w 3840480"/>
              <a:gd name="connsiteY7" fmla="*/ 54804 h 2194560"/>
              <a:gd name="connsiteX8" fmla="*/ 3784042 w 3840480"/>
              <a:gd name="connsiteY8" fmla="*/ 2006784 h 2194560"/>
              <a:gd name="connsiteX9" fmla="*/ 3661956 w 3840480"/>
              <a:gd name="connsiteY9" fmla="*/ 2006784 h 2194560"/>
              <a:gd name="connsiteX10" fmla="*/ 3838846 w 3840480"/>
              <a:gd name="connsiteY10" fmla="*/ 2194560 h 2194560"/>
              <a:gd name="connsiteX11" fmla="*/ 0 w 3840480"/>
              <a:gd name="connsiteY11" fmla="*/ 219456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0480" h="2194560">
                <a:moveTo>
                  <a:pt x="3840480" y="2192831"/>
                </a:moveTo>
                <a:lnTo>
                  <a:pt x="3840480" y="2194560"/>
                </a:lnTo>
                <a:lnTo>
                  <a:pt x="3838851" y="2194560"/>
                </a:lnTo>
                <a:close/>
                <a:moveTo>
                  <a:pt x="0" y="0"/>
                </a:moveTo>
                <a:lnTo>
                  <a:pt x="4" y="0"/>
                </a:lnTo>
                <a:lnTo>
                  <a:pt x="187780" y="176890"/>
                </a:lnTo>
                <a:lnTo>
                  <a:pt x="187780" y="54804"/>
                </a:lnTo>
                <a:lnTo>
                  <a:pt x="3784042" y="54804"/>
                </a:lnTo>
                <a:lnTo>
                  <a:pt x="3784042" y="2006784"/>
                </a:lnTo>
                <a:lnTo>
                  <a:pt x="3661956" y="2006784"/>
                </a:lnTo>
                <a:lnTo>
                  <a:pt x="3838846" y="2194560"/>
                </a:lnTo>
                <a:lnTo>
                  <a:pt x="0" y="219456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oAutofit/>
          </a:bodyPr>
          <a:lstStyle/>
          <a:p>
            <a:r>
              <a:rPr lang="de-AT" sz="2400" dirty="0">
                <a:solidFill>
                  <a:srgbClr val="002060"/>
                </a:solidFill>
              </a:rPr>
              <a:t>RCO 116 </a:t>
            </a:r>
            <a:r>
              <a:rPr lang="en-GB" sz="2400" dirty="0">
                <a:solidFill>
                  <a:srgbClr val="002060"/>
                </a:solidFill>
              </a:rPr>
              <a:t>Jointly developed </a:t>
            </a:r>
            <a:r>
              <a:rPr lang="en-GB" sz="2400" dirty="0" smtClean="0">
                <a:solidFill>
                  <a:srgbClr val="002060"/>
                </a:solidFill>
              </a:rPr>
              <a:t>solutions</a:t>
            </a:r>
          </a:p>
          <a:p>
            <a:endParaRPr lang="en-GB" sz="2400" dirty="0">
              <a:solidFill>
                <a:srgbClr val="002060"/>
              </a:solidFill>
              <a:latin typeface="Aileron Heavy" pitchFamily="2" charset="77"/>
            </a:endParaRPr>
          </a:p>
          <a:p>
            <a:endParaRPr lang="en-GB" sz="2400" dirty="0" smtClean="0">
              <a:solidFill>
                <a:srgbClr val="002060"/>
              </a:solidFill>
              <a:latin typeface="Aileron Heavy" pitchFamily="2" charset="77"/>
            </a:endParaRPr>
          </a:p>
          <a:p>
            <a:endParaRPr lang="en-GB" sz="2400" dirty="0">
              <a:solidFill>
                <a:srgbClr val="002060"/>
              </a:solidFill>
              <a:latin typeface="Aileron Heavy" pitchFamily="2" charset="77"/>
            </a:endParaRPr>
          </a:p>
        </p:txBody>
      </p:sp>
      <p:sp>
        <p:nvSpPr>
          <p:cNvPr id="13" name="Freeform: Shape 77">
            <a:extLst>
              <a:ext uri="{FF2B5EF4-FFF2-40B4-BE49-F238E27FC236}">
                <a16:creationId xmlns:a16="http://schemas.microsoft.com/office/drawing/2014/main" xmlns="" id="{3C46DB8D-CB93-47A5-BBF3-AB65EAD36FAD}"/>
              </a:ext>
            </a:extLst>
          </p:cNvPr>
          <p:cNvSpPr/>
          <p:nvPr/>
        </p:nvSpPr>
        <p:spPr>
          <a:xfrm>
            <a:off x="10772048" y="4858494"/>
            <a:ext cx="5761609" cy="3292348"/>
          </a:xfrm>
          <a:custGeom>
            <a:avLst/>
            <a:gdLst>
              <a:gd name="connsiteX0" fmla="*/ 0 w 3840480"/>
              <a:gd name="connsiteY0" fmla="*/ 2192830 h 2194560"/>
              <a:gd name="connsiteX1" fmla="*/ 1630 w 3840480"/>
              <a:gd name="connsiteY1" fmla="*/ 2194560 h 2194560"/>
              <a:gd name="connsiteX2" fmla="*/ 0 w 3840480"/>
              <a:gd name="connsiteY2" fmla="*/ 2194560 h 2194560"/>
              <a:gd name="connsiteX3" fmla="*/ 3840478 w 3840480"/>
              <a:gd name="connsiteY3" fmla="*/ 0 h 2194560"/>
              <a:gd name="connsiteX4" fmla="*/ 3840480 w 3840480"/>
              <a:gd name="connsiteY4" fmla="*/ 0 h 2194560"/>
              <a:gd name="connsiteX5" fmla="*/ 3840480 w 3840480"/>
              <a:gd name="connsiteY5" fmla="*/ 2194560 h 2194560"/>
              <a:gd name="connsiteX6" fmla="*/ 1635 w 3840480"/>
              <a:gd name="connsiteY6" fmla="*/ 2194560 h 2194560"/>
              <a:gd name="connsiteX7" fmla="*/ 178526 w 3840480"/>
              <a:gd name="connsiteY7" fmla="*/ 2006784 h 2194560"/>
              <a:gd name="connsiteX8" fmla="*/ 56440 w 3840480"/>
              <a:gd name="connsiteY8" fmla="*/ 2006784 h 2194560"/>
              <a:gd name="connsiteX9" fmla="*/ 56440 w 3840480"/>
              <a:gd name="connsiteY9" fmla="*/ 54804 h 2194560"/>
              <a:gd name="connsiteX10" fmla="*/ 3652702 w 3840480"/>
              <a:gd name="connsiteY10" fmla="*/ 54804 h 2194560"/>
              <a:gd name="connsiteX11" fmla="*/ 3652702 w 3840480"/>
              <a:gd name="connsiteY11" fmla="*/ 17689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0480" h="2194560">
                <a:moveTo>
                  <a:pt x="0" y="2192830"/>
                </a:moveTo>
                <a:lnTo>
                  <a:pt x="1630" y="2194560"/>
                </a:lnTo>
                <a:lnTo>
                  <a:pt x="0" y="2194560"/>
                </a:lnTo>
                <a:close/>
                <a:moveTo>
                  <a:pt x="3840478" y="0"/>
                </a:moveTo>
                <a:lnTo>
                  <a:pt x="3840480" y="0"/>
                </a:lnTo>
                <a:lnTo>
                  <a:pt x="3840480" y="2194560"/>
                </a:lnTo>
                <a:lnTo>
                  <a:pt x="1635" y="2194560"/>
                </a:lnTo>
                <a:lnTo>
                  <a:pt x="178526" y="2006784"/>
                </a:lnTo>
                <a:lnTo>
                  <a:pt x="56440" y="2006784"/>
                </a:lnTo>
                <a:lnTo>
                  <a:pt x="56440" y="54804"/>
                </a:lnTo>
                <a:lnTo>
                  <a:pt x="3652702" y="54804"/>
                </a:lnTo>
                <a:lnTo>
                  <a:pt x="3652702" y="17689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b">
            <a:noAutofit/>
          </a:bodyPr>
          <a:lstStyle/>
          <a:p>
            <a:r>
              <a:rPr lang="en-GB" sz="2400" dirty="0" smtClean="0">
                <a:solidFill>
                  <a:srgbClr val="013299"/>
                </a:solidFill>
              </a:rPr>
              <a:t>RCR </a:t>
            </a:r>
            <a:r>
              <a:rPr lang="en-GB" sz="2400" dirty="0">
                <a:solidFill>
                  <a:srgbClr val="013299"/>
                </a:solidFill>
              </a:rPr>
              <a:t>104 Solutions taken up or </a:t>
            </a:r>
            <a:r>
              <a:rPr lang="en-GB" sz="2400" dirty="0" smtClean="0">
                <a:solidFill>
                  <a:srgbClr val="013299"/>
                </a:solidFill>
              </a:rPr>
              <a:t>up-                          scaled </a:t>
            </a:r>
            <a:r>
              <a:rPr lang="en-GB" sz="2400" dirty="0">
                <a:solidFill>
                  <a:srgbClr val="013299"/>
                </a:solidFill>
              </a:rPr>
              <a:t>by </a:t>
            </a:r>
            <a:r>
              <a:rPr lang="en-GB" sz="2400" dirty="0" smtClean="0">
                <a:solidFill>
                  <a:srgbClr val="013299"/>
                </a:solidFill>
              </a:rPr>
              <a:t>organisations</a:t>
            </a:r>
          </a:p>
          <a:p>
            <a:endParaRPr lang="en-GB" sz="2400" dirty="0" smtClean="0">
              <a:solidFill>
                <a:srgbClr val="013299"/>
              </a:solidFill>
            </a:endParaRPr>
          </a:p>
          <a:p>
            <a:endParaRPr lang="hu-HU" sz="2400" dirty="0">
              <a:solidFill>
                <a:srgbClr val="013299"/>
              </a:solidFill>
            </a:endParaRPr>
          </a:p>
        </p:txBody>
      </p:sp>
      <p:sp>
        <p:nvSpPr>
          <p:cNvPr id="14" name="Right Arrow 13"/>
          <p:cNvSpPr/>
          <p:nvPr/>
        </p:nvSpPr>
        <p:spPr>
          <a:xfrm rot="5400000">
            <a:off x="7485479" y="5556469"/>
            <a:ext cx="811530" cy="365760"/>
          </a:xfrm>
          <a:prstGeom prst="rightArrow">
            <a:avLst/>
          </a:prstGeom>
          <a:pattFill prst="pct5">
            <a:fgClr>
              <a:srgbClr val="7030A0"/>
            </a:fgClr>
            <a:bgClr>
              <a:schemeClr val="bg1"/>
            </a:bgClr>
          </a:pattFill>
          <a:ln w="12700" cap="flat" cmpd="sng" algn="ctr">
            <a:solidFill>
              <a:srgbClr val="3C7486">
                <a:shade val="50000"/>
              </a:srgbClr>
            </a:solidFill>
            <a:prstDash val="solid"/>
            <a:miter lim="800000"/>
          </a:ln>
          <a:effectLst/>
          <a:scene3d>
            <a:camera prst="orthographicFront"/>
            <a:lightRig rig="threePt" dir="t"/>
          </a:scene3d>
          <a:sp3d extrusionH="76200" prstMaterial="matte">
            <a:extrusionClr>
              <a:srgbClr val="98C222">
                <a:lumMod val="60000"/>
                <a:lumOff val="40000"/>
              </a:srgbClr>
            </a:extrusionClr>
          </a:sp3d>
        </p:spPr>
        <p:txBody>
          <a:bodyPr rot="0" spcFirstLastPara="0" vert="horz" wrap="square" lIns="137160" tIns="68580" rIns="137160" bIns="68580" numCol="1" spcCol="0" rtlCol="0" fromWordArt="0" anchor="ctr" anchorCtr="0" forceAA="0" compatLnSpc="1">
            <a:prstTxWarp prst="textNoShape">
              <a:avLst/>
            </a:prstTxWarp>
            <a:noAutofit/>
          </a:bodyPr>
          <a:lstStyle/>
          <a:p>
            <a:endParaRPr lang="hu-HU">
              <a:solidFill>
                <a:srgbClr val="003399"/>
              </a:solidFill>
            </a:endParaRPr>
          </a:p>
        </p:txBody>
      </p:sp>
      <p:sp>
        <p:nvSpPr>
          <p:cNvPr id="15" name="Right Arrow 14"/>
          <p:cNvSpPr/>
          <p:nvPr/>
        </p:nvSpPr>
        <p:spPr>
          <a:xfrm>
            <a:off x="9472715" y="5981339"/>
            <a:ext cx="845820" cy="365760"/>
          </a:xfrm>
          <a:prstGeom prst="rightArrow">
            <a:avLst/>
          </a:prstGeom>
          <a:pattFill prst="pct5">
            <a:fgClr>
              <a:schemeClr val="accent6"/>
            </a:fgClr>
            <a:bgClr>
              <a:schemeClr val="bg1"/>
            </a:bgClr>
          </a:pattFill>
          <a:ln w="12700" cap="flat" cmpd="sng" algn="ctr">
            <a:solidFill>
              <a:srgbClr val="3C7486">
                <a:shade val="50000"/>
              </a:srgbClr>
            </a:solidFill>
            <a:prstDash val="solid"/>
            <a:miter lim="800000"/>
          </a:ln>
          <a:effectLst/>
          <a:scene3d>
            <a:camera prst="orthographicFront"/>
            <a:lightRig rig="threePt" dir="t"/>
          </a:scene3d>
          <a:sp3d extrusionH="76200" prstMaterial="matte">
            <a:extrusionClr>
              <a:schemeClr val="accent4">
                <a:lumMod val="60000"/>
                <a:lumOff val="40000"/>
              </a:schemeClr>
            </a:extrusionClr>
          </a:sp3d>
        </p:spPr>
        <p:txBody>
          <a:bodyPr rot="0" spcFirstLastPara="0" vert="horz" wrap="square" lIns="137160" tIns="68580" rIns="137160" bIns="68580" numCol="1" spcCol="0" rtlCol="0" fromWordArt="0" anchor="ctr" anchorCtr="0" forceAA="0" compatLnSpc="1">
            <a:prstTxWarp prst="textNoShape">
              <a:avLst/>
            </a:prstTxWarp>
            <a:noAutofit/>
          </a:bodyPr>
          <a:lstStyle/>
          <a:p>
            <a:endParaRPr lang="hu-HU" sz="2700">
              <a:solidFill>
                <a:prstClr val="black"/>
              </a:solidFill>
            </a:endParaRPr>
          </a:p>
        </p:txBody>
      </p:sp>
      <p:sp>
        <p:nvSpPr>
          <p:cNvPr id="16" name="Right Arrow 15"/>
          <p:cNvSpPr/>
          <p:nvPr/>
        </p:nvSpPr>
        <p:spPr>
          <a:xfrm>
            <a:off x="9614605" y="3257719"/>
            <a:ext cx="845820" cy="365760"/>
          </a:xfrm>
          <a:prstGeom prst="rightArrow">
            <a:avLst/>
          </a:prstGeom>
          <a:pattFill prst="pct5">
            <a:fgClr>
              <a:schemeClr val="accent6"/>
            </a:fgClr>
            <a:bgClr>
              <a:schemeClr val="bg1"/>
            </a:bgClr>
          </a:pattFill>
          <a:ln w="12700" cap="flat" cmpd="sng" algn="ctr">
            <a:solidFill>
              <a:srgbClr val="3C7486">
                <a:shade val="50000"/>
              </a:srgbClr>
            </a:solidFill>
            <a:prstDash val="solid"/>
            <a:miter lim="800000"/>
          </a:ln>
          <a:effectLst/>
          <a:scene3d>
            <a:camera prst="orthographicFront"/>
            <a:lightRig rig="threePt" dir="t"/>
          </a:scene3d>
          <a:sp3d extrusionH="76200" prstMaterial="matte">
            <a:extrusionClr>
              <a:schemeClr val="accent4">
                <a:lumMod val="60000"/>
                <a:lumOff val="40000"/>
              </a:schemeClr>
            </a:extrusionClr>
          </a:sp3d>
        </p:spPr>
        <p:txBody>
          <a:bodyPr rot="0" spcFirstLastPara="0" vert="horz" wrap="square" lIns="137160" tIns="68580" rIns="137160" bIns="68580" numCol="1" spcCol="0" rtlCol="0" fromWordArt="0" anchor="ctr" anchorCtr="0" forceAA="0" compatLnSpc="1">
            <a:prstTxWarp prst="textNoShape">
              <a:avLst/>
            </a:prstTxWarp>
            <a:noAutofit/>
          </a:bodyPr>
          <a:lstStyle/>
          <a:p>
            <a:endParaRPr lang="hu-HU" sz="2700">
              <a:solidFill>
                <a:prstClr val="black"/>
              </a:solidFill>
            </a:endParaRPr>
          </a:p>
        </p:txBody>
      </p:sp>
      <p:sp>
        <p:nvSpPr>
          <p:cNvPr id="2" name="Rectangle 1"/>
          <p:cNvSpPr/>
          <p:nvPr/>
        </p:nvSpPr>
        <p:spPr>
          <a:xfrm>
            <a:off x="4950396" y="597079"/>
            <a:ext cx="5237331" cy="523220"/>
          </a:xfrm>
          <a:prstGeom prst="rect">
            <a:avLst/>
          </a:prstGeom>
        </p:spPr>
        <p:txBody>
          <a:bodyPr wrap="none">
            <a:spAutoFit/>
          </a:bodyPr>
          <a:lstStyle/>
          <a:p>
            <a:pPr>
              <a:spcBef>
                <a:spcPts val="6000"/>
              </a:spcBef>
              <a:spcAft>
                <a:spcPts val="2000"/>
              </a:spcAft>
            </a:pPr>
            <a:r>
              <a:rPr lang="en-US" sz="2800" b="1" dirty="0">
                <a:solidFill>
                  <a:srgbClr val="003399"/>
                </a:solidFill>
                <a:latin typeface="Open Sans" panose="020B0606030504020204" pitchFamily="34" charset="0"/>
              </a:rPr>
              <a:t>How to report on </a:t>
            </a:r>
            <a:r>
              <a:rPr lang="en-US" sz="2800" b="1" dirty="0" smtClean="0">
                <a:solidFill>
                  <a:srgbClr val="003399"/>
                </a:solidFill>
                <a:latin typeface="Open Sans" panose="020B0606030504020204" pitchFamily="34" charset="0"/>
              </a:rPr>
              <a:t>indicators </a:t>
            </a:r>
            <a:endParaRPr lang="en-US" sz="2800" dirty="0">
              <a:solidFill>
                <a:srgbClr val="003399"/>
              </a:solidFill>
              <a:latin typeface="Open Sans" panose="020B0606030504020204" pitchFamily="34" charset="0"/>
            </a:endParaRPr>
          </a:p>
        </p:txBody>
      </p:sp>
    </p:spTree>
    <p:extLst>
      <p:ext uri="{BB962C8B-B14F-4D97-AF65-F5344CB8AC3E}">
        <p14:creationId xmlns:p14="http://schemas.microsoft.com/office/powerpoint/2010/main" val="1344071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F3D2CB-B96B-A78D-AA6B-DB1B7982FAF7}"/>
              </a:ext>
            </a:extLst>
          </p:cNvPr>
          <p:cNvSpPr>
            <a:spLocks noGrp="1"/>
          </p:cNvSpPr>
          <p:nvPr>
            <p:ph type="title"/>
          </p:nvPr>
        </p:nvSpPr>
        <p:spPr/>
        <p:txBody>
          <a:bodyPr/>
          <a:lstStyle/>
          <a:p>
            <a:r>
              <a:rPr lang="en-US" sz="2800" dirty="0"/>
              <a:t>How to report on indicators - </a:t>
            </a:r>
            <a:r>
              <a:rPr lang="en-GB" sz="2800" dirty="0"/>
              <a:t>Output indicator RCO 84 </a:t>
            </a:r>
            <a:endParaRPr lang="en-US" sz="2800" dirty="0"/>
          </a:p>
        </p:txBody>
      </p:sp>
      <p:pic>
        <p:nvPicPr>
          <p:cNvPr id="5" name="Kép 4">
            <a:extLst>
              <a:ext uri="{FF2B5EF4-FFF2-40B4-BE49-F238E27FC236}">
                <a16:creationId xmlns:a16="http://schemas.microsoft.com/office/drawing/2014/main" xmlns="" id="{FE50E88E-F63A-5B3D-BDDB-D46F31BF72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4600" y="8921875"/>
            <a:ext cx="3064565" cy="599692"/>
          </a:xfrm>
          <a:prstGeom prst="rect">
            <a:avLst/>
          </a:prstGeom>
        </p:spPr>
      </p:pic>
      <p:sp>
        <p:nvSpPr>
          <p:cNvPr id="7" name="TextBox 6">
            <a:extLst>
              <a:ext uri="{FF2B5EF4-FFF2-40B4-BE49-F238E27FC236}">
                <a16:creationId xmlns:a16="http://schemas.microsoft.com/office/drawing/2014/main" xmlns="" id="{1844CFAE-610F-45E4-9D2B-8D41960DE6AE}"/>
              </a:ext>
            </a:extLst>
          </p:cNvPr>
          <p:cNvSpPr txBox="1"/>
          <p:nvPr/>
        </p:nvSpPr>
        <p:spPr>
          <a:xfrm>
            <a:off x="2372466" y="1901697"/>
            <a:ext cx="3547780" cy="3416320"/>
          </a:xfrm>
          <a:prstGeom prst="rect">
            <a:avLst/>
          </a:prstGeom>
          <a:noFill/>
        </p:spPr>
        <p:txBody>
          <a:bodyPr wrap="square" lIns="0" rIns="0" rtlCol="0" anchor="t">
            <a:spAutoFit/>
          </a:bodyPr>
          <a:lstStyle/>
          <a:p>
            <a:pPr lvl="0"/>
            <a:r>
              <a:rPr lang="en-GB" dirty="0">
                <a:solidFill>
                  <a:srgbClr val="003399"/>
                </a:solidFill>
                <a:latin typeface="Open Sans" panose="020B0606030504020204" pitchFamily="34" charset="0"/>
              </a:rPr>
              <a:t>Jointly developed </a:t>
            </a:r>
            <a:r>
              <a:rPr lang="en-GB" b="1" dirty="0">
                <a:solidFill>
                  <a:srgbClr val="003399"/>
                </a:solidFill>
                <a:latin typeface="Open Sans" panose="020B0606030504020204" pitchFamily="34" charset="0"/>
              </a:rPr>
              <a:t>pilot action </a:t>
            </a:r>
            <a:r>
              <a:rPr lang="en-GB" dirty="0">
                <a:solidFill>
                  <a:srgbClr val="003399"/>
                </a:solidFill>
                <a:latin typeface="Open Sans" panose="020B0606030504020204" pitchFamily="34" charset="0"/>
              </a:rPr>
              <a:t>has an experimental nature either </a:t>
            </a:r>
            <a:r>
              <a:rPr lang="en-GB" b="1" dirty="0">
                <a:solidFill>
                  <a:srgbClr val="003399"/>
                </a:solidFill>
                <a:latin typeface="Open Sans" panose="020B0606030504020204" pitchFamily="34" charset="0"/>
              </a:rPr>
              <a:t>testing of innovative products, methodologies, tools etc.</a:t>
            </a:r>
            <a:r>
              <a:rPr lang="en-GB" dirty="0">
                <a:solidFill>
                  <a:srgbClr val="003399"/>
                </a:solidFill>
                <a:latin typeface="Open Sans" panose="020B0606030504020204" pitchFamily="34" charset="0"/>
              </a:rPr>
              <a:t> or demonstrating the application of existing products, methodologies, tools to a certain territory/sector; the feasibility and effectiveness of procedures, new instruments, tools, experimentation or the transfer of practices.</a:t>
            </a:r>
            <a:endParaRPr lang="en-US" dirty="0">
              <a:solidFill>
                <a:srgbClr val="003399"/>
              </a:solidFill>
              <a:latin typeface="Open Sans" panose="020B0606030504020204" pitchFamily="34" charset="0"/>
            </a:endParaRPr>
          </a:p>
        </p:txBody>
      </p:sp>
      <p:sp>
        <p:nvSpPr>
          <p:cNvPr id="10" name="TextBox 9">
            <a:extLst>
              <a:ext uri="{FF2B5EF4-FFF2-40B4-BE49-F238E27FC236}">
                <a16:creationId xmlns:a16="http://schemas.microsoft.com/office/drawing/2014/main" xmlns="" id="{DEF6BFE6-F63B-4F14-BC77-4F0A8E53CA98}"/>
              </a:ext>
            </a:extLst>
          </p:cNvPr>
          <p:cNvSpPr txBox="1"/>
          <p:nvPr/>
        </p:nvSpPr>
        <p:spPr>
          <a:xfrm>
            <a:off x="2514600" y="6501096"/>
            <a:ext cx="4351283" cy="2308324"/>
          </a:xfrm>
          <a:prstGeom prst="rect">
            <a:avLst/>
          </a:prstGeom>
          <a:noFill/>
        </p:spPr>
        <p:txBody>
          <a:bodyPr wrap="square" lIns="0" rIns="0" rtlCol="0" anchor="t">
            <a:spAutoFit/>
          </a:bodyPr>
          <a:lstStyle/>
          <a:p>
            <a:pPr lvl="0"/>
            <a:r>
              <a:rPr lang="en-GB" b="1" dirty="0">
                <a:solidFill>
                  <a:srgbClr val="003399"/>
                </a:solidFill>
                <a:latin typeface="Open Sans" panose="020B0606030504020204" pitchFamily="34" charset="0"/>
              </a:rPr>
              <a:t>Jointly developed </a:t>
            </a:r>
            <a:r>
              <a:rPr lang="en-GB" dirty="0">
                <a:solidFill>
                  <a:srgbClr val="003399"/>
                </a:solidFill>
                <a:latin typeface="Open Sans" panose="020B0606030504020204" pitchFamily="34" charset="0"/>
              </a:rPr>
              <a:t>pilot action implies the involvement of organisations from the partnership in its implementation. The concept and implementation details of the pilot actions have to be jointly developed by the partnership, even though its implementation can be individual in certain partner regions</a:t>
            </a:r>
            <a:r>
              <a:rPr lang="en-GB" sz="1600" dirty="0"/>
              <a:t>.  </a:t>
            </a:r>
            <a:endParaRPr lang="en-US" sz="1600" dirty="0"/>
          </a:p>
        </p:txBody>
      </p:sp>
      <p:sp>
        <p:nvSpPr>
          <p:cNvPr id="11" name="Shape">
            <a:extLst>
              <a:ext uri="{FF2B5EF4-FFF2-40B4-BE49-F238E27FC236}">
                <a16:creationId xmlns:a16="http://schemas.microsoft.com/office/drawing/2014/main" xmlns="" id="{ED68E246-F3B9-4C39-B04E-1683EEBB8468}"/>
              </a:ext>
            </a:extLst>
          </p:cNvPr>
          <p:cNvSpPr/>
          <p:nvPr/>
        </p:nvSpPr>
        <p:spPr>
          <a:xfrm>
            <a:off x="5934634" y="2823714"/>
            <a:ext cx="2545836" cy="3147302"/>
          </a:xfrm>
          <a:custGeom>
            <a:avLst/>
            <a:gdLst/>
            <a:ahLst/>
            <a:cxnLst>
              <a:cxn ang="0">
                <a:pos x="wd2" y="hd2"/>
              </a:cxn>
              <a:cxn ang="5400000">
                <a:pos x="wd2" y="hd2"/>
              </a:cxn>
              <a:cxn ang="10800000">
                <a:pos x="wd2" y="hd2"/>
              </a:cxn>
              <a:cxn ang="16200000">
                <a:pos x="wd2" y="hd2"/>
              </a:cxn>
            </a:cxnLst>
            <a:rect l="0" t="0" r="r" b="b"/>
            <a:pathLst>
              <a:path w="21574" h="21600" extrusionOk="0">
                <a:moveTo>
                  <a:pt x="1615" y="2647"/>
                </a:moveTo>
                <a:cubicBezTo>
                  <a:pt x="2367" y="2647"/>
                  <a:pt x="3005" y="2221"/>
                  <a:pt x="3155" y="1643"/>
                </a:cubicBezTo>
                <a:lnTo>
                  <a:pt x="11570" y="1643"/>
                </a:lnTo>
                <a:lnTo>
                  <a:pt x="20736" y="17037"/>
                </a:lnTo>
                <a:lnTo>
                  <a:pt x="16604" y="17037"/>
                </a:lnTo>
                <a:cubicBezTo>
                  <a:pt x="16341" y="17037"/>
                  <a:pt x="16078" y="17128"/>
                  <a:pt x="15890" y="17280"/>
                </a:cubicBezTo>
                <a:cubicBezTo>
                  <a:pt x="15702" y="17432"/>
                  <a:pt x="15590" y="17645"/>
                  <a:pt x="15590" y="17858"/>
                </a:cubicBezTo>
                <a:lnTo>
                  <a:pt x="15590" y="20779"/>
                </a:lnTo>
                <a:cubicBezTo>
                  <a:pt x="15590" y="20992"/>
                  <a:pt x="15702" y="21205"/>
                  <a:pt x="15890" y="21357"/>
                </a:cubicBezTo>
                <a:cubicBezTo>
                  <a:pt x="16078" y="21509"/>
                  <a:pt x="16341" y="21600"/>
                  <a:pt x="16604" y="21600"/>
                </a:cubicBezTo>
                <a:cubicBezTo>
                  <a:pt x="16829" y="21600"/>
                  <a:pt x="16979" y="21478"/>
                  <a:pt x="16979" y="21296"/>
                </a:cubicBezTo>
                <a:cubicBezTo>
                  <a:pt x="16979" y="21113"/>
                  <a:pt x="16829" y="20992"/>
                  <a:pt x="16604" y="20992"/>
                </a:cubicBezTo>
                <a:cubicBezTo>
                  <a:pt x="16529" y="20992"/>
                  <a:pt x="16454" y="20961"/>
                  <a:pt x="16416" y="20931"/>
                </a:cubicBezTo>
                <a:cubicBezTo>
                  <a:pt x="16378" y="20900"/>
                  <a:pt x="16341" y="20839"/>
                  <a:pt x="16341" y="20779"/>
                </a:cubicBezTo>
                <a:lnTo>
                  <a:pt x="16341" y="17858"/>
                </a:lnTo>
                <a:cubicBezTo>
                  <a:pt x="16341" y="17797"/>
                  <a:pt x="16378" y="17736"/>
                  <a:pt x="16416" y="17706"/>
                </a:cubicBezTo>
                <a:cubicBezTo>
                  <a:pt x="16454" y="17675"/>
                  <a:pt x="16529" y="17645"/>
                  <a:pt x="16604" y="17645"/>
                </a:cubicBezTo>
                <a:lnTo>
                  <a:pt x="20961" y="17645"/>
                </a:lnTo>
                <a:cubicBezTo>
                  <a:pt x="21149" y="17645"/>
                  <a:pt x="21337" y="17584"/>
                  <a:pt x="21450" y="17432"/>
                </a:cubicBezTo>
                <a:cubicBezTo>
                  <a:pt x="21600" y="17280"/>
                  <a:pt x="21600" y="17097"/>
                  <a:pt x="21525" y="16945"/>
                </a:cubicBezTo>
                <a:lnTo>
                  <a:pt x="12134" y="1186"/>
                </a:lnTo>
                <a:cubicBezTo>
                  <a:pt x="12058" y="1095"/>
                  <a:pt x="11946" y="1004"/>
                  <a:pt x="11795" y="1004"/>
                </a:cubicBezTo>
                <a:lnTo>
                  <a:pt x="3155" y="1004"/>
                </a:lnTo>
                <a:cubicBezTo>
                  <a:pt x="2968" y="426"/>
                  <a:pt x="2367" y="0"/>
                  <a:pt x="1615" y="0"/>
                </a:cubicBezTo>
                <a:cubicBezTo>
                  <a:pt x="751" y="0"/>
                  <a:pt x="0" y="578"/>
                  <a:pt x="0" y="1308"/>
                </a:cubicBezTo>
                <a:cubicBezTo>
                  <a:pt x="0" y="2038"/>
                  <a:pt x="751" y="2647"/>
                  <a:pt x="1615" y="2647"/>
                </a:cubicBezTo>
                <a:close/>
                <a:moveTo>
                  <a:pt x="1615" y="639"/>
                </a:moveTo>
                <a:cubicBezTo>
                  <a:pt x="1953" y="639"/>
                  <a:pt x="2216" y="791"/>
                  <a:pt x="2367" y="1034"/>
                </a:cubicBezTo>
                <a:cubicBezTo>
                  <a:pt x="2442" y="1126"/>
                  <a:pt x="2442" y="1217"/>
                  <a:pt x="2442" y="1339"/>
                </a:cubicBezTo>
                <a:cubicBezTo>
                  <a:pt x="2442" y="1460"/>
                  <a:pt x="2404" y="1552"/>
                  <a:pt x="2367" y="1643"/>
                </a:cubicBezTo>
                <a:cubicBezTo>
                  <a:pt x="2216" y="1856"/>
                  <a:pt x="1953" y="2038"/>
                  <a:pt x="1615" y="2038"/>
                </a:cubicBezTo>
                <a:cubicBezTo>
                  <a:pt x="1165" y="2038"/>
                  <a:pt x="751" y="1734"/>
                  <a:pt x="751" y="1339"/>
                </a:cubicBezTo>
                <a:cubicBezTo>
                  <a:pt x="751" y="943"/>
                  <a:pt x="1165" y="639"/>
                  <a:pt x="1615" y="639"/>
                </a:cubicBezTo>
                <a:close/>
              </a:path>
            </a:pathLst>
          </a:custGeom>
          <a:solidFill>
            <a:schemeClr val="accent4"/>
          </a:solidFill>
          <a:ln w="12700">
            <a:miter lim="400000"/>
          </a:ln>
        </p:spPr>
        <p:txBody>
          <a:bodyPr lIns="42869" tIns="42869" rIns="42869" bIns="42869" anchor="ctr"/>
          <a:lstStyle/>
          <a:p>
            <a:pPr>
              <a:defRPr sz="3000">
                <a:solidFill>
                  <a:srgbClr val="FFFFFF"/>
                </a:solidFill>
              </a:defRPr>
            </a:pPr>
            <a:endParaRPr sz="3375"/>
          </a:p>
        </p:txBody>
      </p:sp>
      <p:sp>
        <p:nvSpPr>
          <p:cNvPr id="3" name="Rectangle 2"/>
          <p:cNvSpPr/>
          <p:nvPr/>
        </p:nvSpPr>
        <p:spPr>
          <a:xfrm>
            <a:off x="8198069" y="5647850"/>
            <a:ext cx="4808484" cy="1200329"/>
          </a:xfrm>
          <a:prstGeom prst="rect">
            <a:avLst/>
          </a:prstGeom>
        </p:spPr>
        <p:txBody>
          <a:bodyPr wrap="square">
            <a:spAutoFit/>
          </a:bodyPr>
          <a:lstStyle/>
          <a:p>
            <a:r>
              <a:rPr lang="en-GB" sz="2400" dirty="0">
                <a:solidFill>
                  <a:srgbClr val="FF0000"/>
                </a:solidFill>
              </a:rPr>
              <a:t>Programme indicator RCO 84 - Pilot actions developed jointly and implemented in projects</a:t>
            </a:r>
            <a:endParaRPr lang="en-US" sz="2400" dirty="0">
              <a:solidFill>
                <a:srgbClr val="FF0000"/>
              </a:solidFill>
            </a:endParaRPr>
          </a:p>
        </p:txBody>
      </p:sp>
      <p:sp>
        <p:nvSpPr>
          <p:cNvPr id="12" name="Shape">
            <a:extLst>
              <a:ext uri="{FF2B5EF4-FFF2-40B4-BE49-F238E27FC236}">
                <a16:creationId xmlns:a16="http://schemas.microsoft.com/office/drawing/2014/main" xmlns="" id="{7E52B7DB-68EF-48A1-ADAB-9204DCEA37B5}"/>
              </a:ext>
            </a:extLst>
          </p:cNvPr>
          <p:cNvSpPr/>
          <p:nvPr/>
        </p:nvSpPr>
        <p:spPr>
          <a:xfrm>
            <a:off x="7008017" y="7200553"/>
            <a:ext cx="2805979" cy="1094910"/>
          </a:xfrm>
          <a:custGeom>
            <a:avLst/>
            <a:gdLst/>
            <a:ahLst/>
            <a:cxnLst>
              <a:cxn ang="0">
                <a:pos x="wd2" y="hd2"/>
              </a:cxn>
              <a:cxn ang="5400000">
                <a:pos x="wd2" y="hd2"/>
              </a:cxn>
              <a:cxn ang="10800000">
                <a:pos x="wd2" y="hd2"/>
              </a:cxn>
              <a:cxn ang="16200000">
                <a:pos x="wd2" y="hd2"/>
              </a:cxn>
            </a:cxnLst>
            <a:rect l="0" t="0" r="r" b="b"/>
            <a:pathLst>
              <a:path w="21600" h="21600" extrusionOk="0">
                <a:moveTo>
                  <a:pt x="1467" y="21600"/>
                </a:moveTo>
                <a:cubicBezTo>
                  <a:pt x="2150" y="21600"/>
                  <a:pt x="2730" y="20376"/>
                  <a:pt x="2866" y="18714"/>
                </a:cubicBezTo>
                <a:lnTo>
                  <a:pt x="14502" y="18714"/>
                </a:lnTo>
                <a:cubicBezTo>
                  <a:pt x="14707" y="18714"/>
                  <a:pt x="14844" y="18364"/>
                  <a:pt x="14844" y="17840"/>
                </a:cubicBezTo>
                <a:lnTo>
                  <a:pt x="14844" y="7870"/>
                </a:lnTo>
                <a:cubicBezTo>
                  <a:pt x="14844" y="7696"/>
                  <a:pt x="14878" y="7521"/>
                  <a:pt x="14912" y="7433"/>
                </a:cubicBezTo>
                <a:cubicBezTo>
                  <a:pt x="14946" y="7346"/>
                  <a:pt x="15014" y="7258"/>
                  <a:pt x="15082" y="7258"/>
                </a:cubicBezTo>
                <a:lnTo>
                  <a:pt x="21020" y="7258"/>
                </a:lnTo>
                <a:cubicBezTo>
                  <a:pt x="21361" y="7258"/>
                  <a:pt x="21600" y="6646"/>
                  <a:pt x="21600" y="5772"/>
                </a:cubicBezTo>
                <a:lnTo>
                  <a:pt x="21600" y="874"/>
                </a:lnTo>
                <a:cubicBezTo>
                  <a:pt x="21600" y="350"/>
                  <a:pt x="21463" y="0"/>
                  <a:pt x="21259" y="0"/>
                </a:cubicBezTo>
                <a:lnTo>
                  <a:pt x="17915" y="0"/>
                </a:lnTo>
                <a:cubicBezTo>
                  <a:pt x="17710" y="0"/>
                  <a:pt x="17573" y="350"/>
                  <a:pt x="17573" y="874"/>
                </a:cubicBezTo>
                <a:cubicBezTo>
                  <a:pt x="17573" y="1399"/>
                  <a:pt x="17710" y="1749"/>
                  <a:pt x="17915" y="1749"/>
                </a:cubicBezTo>
                <a:lnTo>
                  <a:pt x="20918" y="1749"/>
                </a:lnTo>
                <a:lnTo>
                  <a:pt x="20918" y="5509"/>
                </a:lnTo>
                <a:lnTo>
                  <a:pt x="15082" y="5509"/>
                </a:lnTo>
                <a:cubicBezTo>
                  <a:pt x="14844" y="5509"/>
                  <a:pt x="14605" y="5772"/>
                  <a:pt x="14434" y="6209"/>
                </a:cubicBezTo>
                <a:cubicBezTo>
                  <a:pt x="14264" y="6646"/>
                  <a:pt x="14161" y="7258"/>
                  <a:pt x="14161" y="7870"/>
                </a:cubicBezTo>
                <a:lnTo>
                  <a:pt x="14161" y="16965"/>
                </a:lnTo>
                <a:lnTo>
                  <a:pt x="2866" y="16965"/>
                </a:lnTo>
                <a:cubicBezTo>
                  <a:pt x="2696" y="15304"/>
                  <a:pt x="2150" y="14079"/>
                  <a:pt x="1467" y="14079"/>
                </a:cubicBezTo>
                <a:cubicBezTo>
                  <a:pt x="682" y="14079"/>
                  <a:pt x="0" y="15741"/>
                  <a:pt x="0" y="17840"/>
                </a:cubicBezTo>
                <a:cubicBezTo>
                  <a:pt x="0" y="19938"/>
                  <a:pt x="683" y="21600"/>
                  <a:pt x="1467" y="21600"/>
                </a:cubicBezTo>
                <a:close/>
                <a:moveTo>
                  <a:pt x="1467" y="15916"/>
                </a:moveTo>
                <a:cubicBezTo>
                  <a:pt x="1774" y="15916"/>
                  <a:pt x="2013" y="16353"/>
                  <a:pt x="2150" y="17053"/>
                </a:cubicBezTo>
                <a:cubicBezTo>
                  <a:pt x="2218" y="17315"/>
                  <a:pt x="2218" y="17577"/>
                  <a:pt x="2218" y="17927"/>
                </a:cubicBezTo>
                <a:cubicBezTo>
                  <a:pt x="2218" y="18277"/>
                  <a:pt x="2184" y="18539"/>
                  <a:pt x="2150" y="18802"/>
                </a:cubicBezTo>
                <a:cubicBezTo>
                  <a:pt x="2013" y="19414"/>
                  <a:pt x="1774" y="19938"/>
                  <a:pt x="1467" y="19938"/>
                </a:cubicBezTo>
                <a:cubicBezTo>
                  <a:pt x="1058" y="19938"/>
                  <a:pt x="683" y="19064"/>
                  <a:pt x="683" y="17927"/>
                </a:cubicBezTo>
                <a:cubicBezTo>
                  <a:pt x="717" y="16790"/>
                  <a:pt x="1058" y="15916"/>
                  <a:pt x="1467" y="15916"/>
                </a:cubicBezTo>
                <a:close/>
              </a:path>
            </a:pathLst>
          </a:custGeom>
          <a:solidFill>
            <a:schemeClr val="accent6"/>
          </a:solidFill>
          <a:ln w="12700">
            <a:miter lim="400000"/>
          </a:ln>
        </p:spPr>
        <p:txBody>
          <a:bodyPr lIns="42869" tIns="42869" rIns="42869" bIns="42869" anchor="ctr"/>
          <a:lstStyle/>
          <a:p>
            <a:pPr>
              <a:defRPr sz="3000">
                <a:solidFill>
                  <a:srgbClr val="FFFFFF"/>
                </a:solidFill>
              </a:defRPr>
            </a:pPr>
            <a:endParaRPr sz="3375"/>
          </a:p>
        </p:txBody>
      </p:sp>
      <p:sp>
        <p:nvSpPr>
          <p:cNvPr id="15" name="TextBox 14">
            <a:extLst>
              <a:ext uri="{FF2B5EF4-FFF2-40B4-BE49-F238E27FC236}">
                <a16:creationId xmlns:a16="http://schemas.microsoft.com/office/drawing/2014/main" xmlns="" id="{0509D5E0-0A4D-4D0A-ABE1-149A5A0D9620}"/>
              </a:ext>
            </a:extLst>
          </p:cNvPr>
          <p:cNvSpPr txBox="1"/>
          <p:nvPr/>
        </p:nvSpPr>
        <p:spPr>
          <a:xfrm>
            <a:off x="14475903" y="2772073"/>
            <a:ext cx="3293831" cy="2585323"/>
          </a:xfrm>
          <a:prstGeom prst="rect">
            <a:avLst/>
          </a:prstGeom>
          <a:noFill/>
        </p:spPr>
        <p:txBody>
          <a:bodyPr wrap="square" lIns="0" rIns="0" rtlCol="0" anchor="t">
            <a:spAutoFit/>
          </a:bodyPr>
          <a:lstStyle/>
          <a:p>
            <a:pPr lvl="0"/>
            <a:r>
              <a:rPr lang="en-GB" dirty="0">
                <a:solidFill>
                  <a:srgbClr val="003399"/>
                </a:solidFill>
                <a:latin typeface="Open Sans" panose="020B0606030504020204" pitchFamily="34" charset="0"/>
              </a:rPr>
              <a:t>In order to be counted by this indicator, </a:t>
            </a:r>
            <a:r>
              <a:rPr lang="en-GB" b="1" dirty="0">
                <a:solidFill>
                  <a:srgbClr val="003399"/>
                </a:solidFill>
                <a:latin typeface="Open Sans" panose="020B0606030504020204" pitchFamily="34" charset="0"/>
              </a:rPr>
              <a:t>the pilot action needs not only to be developed, but also implemented </a:t>
            </a:r>
            <a:r>
              <a:rPr lang="en-GB" dirty="0">
                <a:solidFill>
                  <a:srgbClr val="003399"/>
                </a:solidFill>
                <a:latin typeface="Open Sans" panose="020B0606030504020204" pitchFamily="34" charset="0"/>
              </a:rPr>
              <a:t>within the project and the implementation of the pilot action should be </a:t>
            </a:r>
            <a:r>
              <a:rPr lang="en-GB" b="1" dirty="0">
                <a:solidFill>
                  <a:srgbClr val="003399"/>
                </a:solidFill>
                <a:latin typeface="Open Sans" panose="020B0606030504020204" pitchFamily="34" charset="0"/>
              </a:rPr>
              <a:t>finalised by the end of the project.</a:t>
            </a:r>
            <a:endParaRPr lang="en-US" b="1" dirty="0">
              <a:solidFill>
                <a:srgbClr val="003399"/>
              </a:solidFill>
              <a:latin typeface="Open Sans" panose="020B0606030504020204" pitchFamily="34" charset="0"/>
            </a:endParaRPr>
          </a:p>
        </p:txBody>
      </p:sp>
      <p:sp>
        <p:nvSpPr>
          <p:cNvPr id="16" name="Shape">
            <a:extLst>
              <a:ext uri="{FF2B5EF4-FFF2-40B4-BE49-F238E27FC236}">
                <a16:creationId xmlns:a16="http://schemas.microsoft.com/office/drawing/2014/main" xmlns="" id="{CEFEDD3D-3B44-4664-A9FC-E088450CA3E1}"/>
              </a:ext>
            </a:extLst>
          </p:cNvPr>
          <p:cNvSpPr/>
          <p:nvPr/>
        </p:nvSpPr>
        <p:spPr>
          <a:xfrm>
            <a:off x="9599862" y="3398603"/>
            <a:ext cx="4601283" cy="1919414"/>
          </a:xfrm>
          <a:custGeom>
            <a:avLst/>
            <a:gdLst/>
            <a:ahLst/>
            <a:cxnLst>
              <a:cxn ang="0">
                <a:pos x="wd2" y="hd2"/>
              </a:cxn>
              <a:cxn ang="5400000">
                <a:pos x="wd2" y="hd2"/>
              </a:cxn>
              <a:cxn ang="10800000">
                <a:pos x="wd2" y="hd2"/>
              </a:cxn>
              <a:cxn ang="16200000">
                <a:pos x="wd2" y="hd2"/>
              </a:cxn>
            </a:cxnLst>
            <a:rect l="0" t="0" r="r" b="b"/>
            <a:pathLst>
              <a:path w="21600" h="21600" extrusionOk="0">
                <a:moveTo>
                  <a:pt x="208" y="2644"/>
                </a:moveTo>
                <a:lnTo>
                  <a:pt x="3205" y="2644"/>
                </a:lnTo>
                <a:cubicBezTo>
                  <a:pt x="3329" y="2644"/>
                  <a:pt x="3392" y="2744"/>
                  <a:pt x="3434" y="2993"/>
                </a:cubicBezTo>
                <a:lnTo>
                  <a:pt x="6721" y="21101"/>
                </a:lnTo>
                <a:cubicBezTo>
                  <a:pt x="6805" y="21500"/>
                  <a:pt x="6909" y="21600"/>
                  <a:pt x="6992" y="21600"/>
                </a:cubicBezTo>
                <a:cubicBezTo>
                  <a:pt x="6992" y="21600"/>
                  <a:pt x="6992" y="21600"/>
                  <a:pt x="6992" y="21600"/>
                </a:cubicBezTo>
                <a:cubicBezTo>
                  <a:pt x="7075" y="21600"/>
                  <a:pt x="7179" y="21500"/>
                  <a:pt x="7262" y="21101"/>
                </a:cubicBezTo>
                <a:lnTo>
                  <a:pt x="10550" y="2993"/>
                </a:lnTo>
                <a:cubicBezTo>
                  <a:pt x="10592" y="2744"/>
                  <a:pt x="10654" y="2644"/>
                  <a:pt x="10779" y="2644"/>
                </a:cubicBezTo>
                <a:lnTo>
                  <a:pt x="19852" y="2644"/>
                </a:lnTo>
                <a:cubicBezTo>
                  <a:pt x="19956" y="3592"/>
                  <a:pt x="20289" y="4290"/>
                  <a:pt x="20705" y="4290"/>
                </a:cubicBezTo>
                <a:cubicBezTo>
                  <a:pt x="21184" y="4290"/>
                  <a:pt x="21600" y="3342"/>
                  <a:pt x="21600" y="2145"/>
                </a:cubicBezTo>
                <a:cubicBezTo>
                  <a:pt x="21600" y="948"/>
                  <a:pt x="21205" y="0"/>
                  <a:pt x="20705" y="0"/>
                </a:cubicBezTo>
                <a:cubicBezTo>
                  <a:pt x="20289" y="0"/>
                  <a:pt x="19935" y="698"/>
                  <a:pt x="19852" y="1646"/>
                </a:cubicBezTo>
                <a:lnTo>
                  <a:pt x="10779" y="1646"/>
                </a:lnTo>
                <a:cubicBezTo>
                  <a:pt x="10509" y="1646"/>
                  <a:pt x="10280" y="1995"/>
                  <a:pt x="10176" y="2594"/>
                </a:cubicBezTo>
                <a:lnTo>
                  <a:pt x="6992" y="20153"/>
                </a:lnTo>
                <a:lnTo>
                  <a:pt x="3808" y="2594"/>
                </a:lnTo>
                <a:cubicBezTo>
                  <a:pt x="3704" y="1995"/>
                  <a:pt x="3475" y="1646"/>
                  <a:pt x="3205" y="1646"/>
                </a:cubicBezTo>
                <a:lnTo>
                  <a:pt x="208" y="1646"/>
                </a:lnTo>
                <a:cubicBezTo>
                  <a:pt x="83" y="1646"/>
                  <a:pt x="0" y="1846"/>
                  <a:pt x="0" y="2145"/>
                </a:cubicBezTo>
                <a:cubicBezTo>
                  <a:pt x="0" y="2444"/>
                  <a:pt x="104" y="2644"/>
                  <a:pt x="208" y="2644"/>
                </a:cubicBezTo>
                <a:close/>
                <a:moveTo>
                  <a:pt x="20247" y="2145"/>
                </a:moveTo>
                <a:cubicBezTo>
                  <a:pt x="20247" y="1945"/>
                  <a:pt x="20268" y="1796"/>
                  <a:pt x="20289" y="1646"/>
                </a:cubicBezTo>
                <a:cubicBezTo>
                  <a:pt x="20372" y="1297"/>
                  <a:pt x="20518" y="998"/>
                  <a:pt x="20705" y="998"/>
                </a:cubicBezTo>
                <a:cubicBezTo>
                  <a:pt x="20955" y="998"/>
                  <a:pt x="21184" y="1497"/>
                  <a:pt x="21184" y="2145"/>
                </a:cubicBezTo>
                <a:cubicBezTo>
                  <a:pt x="21184" y="2794"/>
                  <a:pt x="20976" y="3292"/>
                  <a:pt x="20705" y="3292"/>
                </a:cubicBezTo>
                <a:cubicBezTo>
                  <a:pt x="20518" y="3292"/>
                  <a:pt x="20372" y="3043"/>
                  <a:pt x="20289" y="2644"/>
                </a:cubicBezTo>
                <a:cubicBezTo>
                  <a:pt x="20268" y="2494"/>
                  <a:pt x="20247" y="2345"/>
                  <a:pt x="20247" y="2145"/>
                </a:cubicBezTo>
                <a:close/>
              </a:path>
            </a:pathLst>
          </a:custGeom>
          <a:solidFill>
            <a:schemeClr val="accent5"/>
          </a:solidFill>
          <a:ln w="12700">
            <a:miter lim="400000"/>
          </a:ln>
        </p:spPr>
        <p:txBody>
          <a:bodyPr lIns="42869" tIns="42869" rIns="42869" bIns="42869" anchor="ctr"/>
          <a:lstStyle/>
          <a:p>
            <a:pPr>
              <a:defRPr sz="3000">
                <a:solidFill>
                  <a:srgbClr val="FFFFFF"/>
                </a:solidFill>
              </a:defRPr>
            </a:pPr>
            <a:endParaRPr sz="3375"/>
          </a:p>
        </p:txBody>
      </p:sp>
      <p:sp>
        <p:nvSpPr>
          <p:cNvPr id="17" name="TextBox 16">
            <a:extLst>
              <a:ext uri="{FF2B5EF4-FFF2-40B4-BE49-F238E27FC236}">
                <a16:creationId xmlns:a16="http://schemas.microsoft.com/office/drawing/2014/main" xmlns="" id="{14488E5D-E38C-4D31-BD6E-D1D1F84AA620}"/>
              </a:ext>
            </a:extLst>
          </p:cNvPr>
          <p:cNvSpPr txBox="1"/>
          <p:nvPr/>
        </p:nvSpPr>
        <p:spPr>
          <a:xfrm>
            <a:off x="14330189" y="7467395"/>
            <a:ext cx="3610326" cy="1754326"/>
          </a:xfrm>
          <a:prstGeom prst="rect">
            <a:avLst/>
          </a:prstGeom>
          <a:noFill/>
        </p:spPr>
        <p:txBody>
          <a:bodyPr wrap="square" lIns="0" rIns="0" rtlCol="0" anchor="t">
            <a:spAutoFit/>
          </a:bodyPr>
          <a:lstStyle/>
          <a:p>
            <a:pPr lvl="0"/>
            <a:r>
              <a:rPr lang="en-GB" dirty="0">
                <a:solidFill>
                  <a:srgbClr val="003399"/>
                </a:solidFill>
                <a:latin typeface="Open Sans" panose="020B0606030504020204" pitchFamily="34" charset="0"/>
              </a:rPr>
              <a:t>Carrying out project activities in a certain “pilot area” </a:t>
            </a:r>
            <a:r>
              <a:rPr lang="en-GB" b="1" dirty="0">
                <a:solidFill>
                  <a:srgbClr val="003399"/>
                </a:solidFill>
                <a:latin typeface="Open Sans" panose="020B0606030504020204" pitchFamily="34" charset="0"/>
              </a:rPr>
              <a:t>without testing, or demonstrating a solution is not considered as pilot action </a:t>
            </a:r>
            <a:r>
              <a:rPr lang="en-GB" dirty="0">
                <a:solidFill>
                  <a:srgbClr val="003399"/>
                </a:solidFill>
                <a:latin typeface="Open Sans" panose="020B0606030504020204" pitchFamily="34" charset="0"/>
              </a:rPr>
              <a:t>and not to be counted under this indicator.</a:t>
            </a:r>
            <a:endParaRPr lang="en-US" dirty="0">
              <a:solidFill>
                <a:srgbClr val="003399"/>
              </a:solidFill>
              <a:latin typeface="Open Sans" panose="020B0606030504020204" pitchFamily="34" charset="0"/>
            </a:endParaRPr>
          </a:p>
        </p:txBody>
      </p:sp>
      <p:sp>
        <p:nvSpPr>
          <p:cNvPr id="18" name="Shape">
            <a:extLst>
              <a:ext uri="{FF2B5EF4-FFF2-40B4-BE49-F238E27FC236}">
                <a16:creationId xmlns:a16="http://schemas.microsoft.com/office/drawing/2014/main" xmlns="" id="{2484365E-29D9-4366-894B-824C7FB5E864}"/>
              </a:ext>
            </a:extLst>
          </p:cNvPr>
          <p:cNvSpPr/>
          <p:nvPr/>
        </p:nvSpPr>
        <p:spPr>
          <a:xfrm>
            <a:off x="10431926" y="6868090"/>
            <a:ext cx="4211177" cy="1759836"/>
          </a:xfrm>
          <a:custGeom>
            <a:avLst/>
            <a:gdLst/>
            <a:ahLst/>
            <a:cxnLst>
              <a:cxn ang="0">
                <a:pos x="wd2" y="hd2"/>
              </a:cxn>
              <a:cxn ang="5400000">
                <a:pos x="wd2" y="hd2"/>
              </a:cxn>
              <a:cxn ang="10800000">
                <a:pos x="wd2" y="hd2"/>
              </a:cxn>
              <a:cxn ang="16200000">
                <a:pos x="wd2" y="hd2"/>
              </a:cxn>
            </a:cxnLst>
            <a:rect l="0" t="0" r="r" b="b"/>
            <a:pathLst>
              <a:path w="21600" h="21600" extrusionOk="0">
                <a:moveTo>
                  <a:pt x="2888" y="21165"/>
                </a:moveTo>
                <a:cubicBezTo>
                  <a:pt x="3001" y="21437"/>
                  <a:pt x="3160" y="21600"/>
                  <a:pt x="3320" y="21600"/>
                </a:cubicBezTo>
                <a:lnTo>
                  <a:pt x="7912" y="21600"/>
                </a:lnTo>
                <a:cubicBezTo>
                  <a:pt x="8072" y="21600"/>
                  <a:pt x="8231" y="21437"/>
                  <a:pt x="8344" y="21165"/>
                </a:cubicBezTo>
                <a:cubicBezTo>
                  <a:pt x="8458" y="20893"/>
                  <a:pt x="8526" y="20512"/>
                  <a:pt x="8526" y="20131"/>
                </a:cubicBezTo>
                <a:lnTo>
                  <a:pt x="8526" y="13711"/>
                </a:lnTo>
                <a:lnTo>
                  <a:pt x="12414" y="13711"/>
                </a:lnTo>
                <a:cubicBezTo>
                  <a:pt x="12573" y="13711"/>
                  <a:pt x="12733" y="13548"/>
                  <a:pt x="12846" y="13276"/>
                </a:cubicBezTo>
                <a:cubicBezTo>
                  <a:pt x="12960" y="13004"/>
                  <a:pt x="13028" y="12623"/>
                  <a:pt x="13028" y="12242"/>
                </a:cubicBezTo>
                <a:lnTo>
                  <a:pt x="13028" y="7073"/>
                </a:lnTo>
                <a:cubicBezTo>
                  <a:pt x="13028" y="6692"/>
                  <a:pt x="12960" y="6311"/>
                  <a:pt x="12846" y="6039"/>
                </a:cubicBezTo>
                <a:cubicBezTo>
                  <a:pt x="12733" y="5767"/>
                  <a:pt x="12573" y="5604"/>
                  <a:pt x="12414" y="5604"/>
                </a:cubicBezTo>
                <a:lnTo>
                  <a:pt x="8526" y="5604"/>
                </a:lnTo>
                <a:lnTo>
                  <a:pt x="8526" y="2884"/>
                </a:lnTo>
                <a:lnTo>
                  <a:pt x="19690" y="2884"/>
                </a:lnTo>
                <a:cubicBezTo>
                  <a:pt x="19804" y="3917"/>
                  <a:pt x="20168" y="4679"/>
                  <a:pt x="20622" y="4679"/>
                </a:cubicBezTo>
                <a:cubicBezTo>
                  <a:pt x="21145" y="4679"/>
                  <a:pt x="21600" y="3645"/>
                  <a:pt x="21600" y="2340"/>
                </a:cubicBezTo>
                <a:cubicBezTo>
                  <a:pt x="21600" y="1034"/>
                  <a:pt x="21168" y="0"/>
                  <a:pt x="20622" y="0"/>
                </a:cubicBezTo>
                <a:cubicBezTo>
                  <a:pt x="20168" y="0"/>
                  <a:pt x="19781" y="762"/>
                  <a:pt x="19690" y="1795"/>
                </a:cubicBezTo>
                <a:lnTo>
                  <a:pt x="8458" y="1795"/>
                </a:lnTo>
                <a:cubicBezTo>
                  <a:pt x="8231" y="1795"/>
                  <a:pt x="8072" y="2176"/>
                  <a:pt x="8072" y="2720"/>
                </a:cubicBezTo>
                <a:lnTo>
                  <a:pt x="8072" y="5767"/>
                </a:lnTo>
                <a:cubicBezTo>
                  <a:pt x="8072" y="6311"/>
                  <a:pt x="8231" y="6692"/>
                  <a:pt x="8458" y="6692"/>
                </a:cubicBezTo>
                <a:lnTo>
                  <a:pt x="12414" y="6692"/>
                </a:lnTo>
                <a:cubicBezTo>
                  <a:pt x="12460" y="6692"/>
                  <a:pt x="12505" y="6747"/>
                  <a:pt x="12528" y="6801"/>
                </a:cubicBezTo>
                <a:cubicBezTo>
                  <a:pt x="12551" y="6855"/>
                  <a:pt x="12573" y="6964"/>
                  <a:pt x="12573" y="7073"/>
                </a:cubicBezTo>
                <a:lnTo>
                  <a:pt x="12573" y="12242"/>
                </a:lnTo>
                <a:cubicBezTo>
                  <a:pt x="12573" y="12351"/>
                  <a:pt x="12551" y="12459"/>
                  <a:pt x="12528" y="12514"/>
                </a:cubicBezTo>
                <a:cubicBezTo>
                  <a:pt x="12505" y="12568"/>
                  <a:pt x="12460" y="12623"/>
                  <a:pt x="12414" y="12623"/>
                </a:cubicBezTo>
                <a:lnTo>
                  <a:pt x="8458" y="12623"/>
                </a:lnTo>
                <a:cubicBezTo>
                  <a:pt x="8231" y="12623"/>
                  <a:pt x="8072" y="13004"/>
                  <a:pt x="8072" y="13548"/>
                </a:cubicBezTo>
                <a:lnTo>
                  <a:pt x="8072" y="20077"/>
                </a:lnTo>
                <a:cubicBezTo>
                  <a:pt x="8072" y="20185"/>
                  <a:pt x="8049" y="20294"/>
                  <a:pt x="8026" y="20349"/>
                </a:cubicBezTo>
                <a:cubicBezTo>
                  <a:pt x="8003" y="20403"/>
                  <a:pt x="7958" y="20457"/>
                  <a:pt x="7912" y="20457"/>
                </a:cubicBezTo>
                <a:lnTo>
                  <a:pt x="3320" y="20457"/>
                </a:lnTo>
                <a:cubicBezTo>
                  <a:pt x="3274" y="20457"/>
                  <a:pt x="3229" y="20403"/>
                  <a:pt x="3206" y="20349"/>
                </a:cubicBezTo>
                <a:cubicBezTo>
                  <a:pt x="3183" y="20294"/>
                  <a:pt x="3160" y="20185"/>
                  <a:pt x="3160" y="20077"/>
                </a:cubicBezTo>
                <a:lnTo>
                  <a:pt x="3160" y="13548"/>
                </a:lnTo>
                <a:cubicBezTo>
                  <a:pt x="3160" y="13004"/>
                  <a:pt x="3001" y="12623"/>
                  <a:pt x="2774" y="12623"/>
                </a:cubicBezTo>
                <a:lnTo>
                  <a:pt x="227" y="12623"/>
                </a:lnTo>
                <a:cubicBezTo>
                  <a:pt x="91" y="12623"/>
                  <a:pt x="0" y="12840"/>
                  <a:pt x="0" y="13167"/>
                </a:cubicBezTo>
                <a:cubicBezTo>
                  <a:pt x="0" y="13493"/>
                  <a:pt x="91" y="13711"/>
                  <a:pt x="227" y="13711"/>
                </a:cubicBezTo>
                <a:lnTo>
                  <a:pt x="2706" y="13711"/>
                </a:lnTo>
                <a:lnTo>
                  <a:pt x="2706" y="20131"/>
                </a:lnTo>
                <a:cubicBezTo>
                  <a:pt x="2706" y="20512"/>
                  <a:pt x="2774" y="20893"/>
                  <a:pt x="2888" y="21165"/>
                </a:cubicBezTo>
                <a:close/>
                <a:moveTo>
                  <a:pt x="20122" y="2340"/>
                </a:moveTo>
                <a:cubicBezTo>
                  <a:pt x="20122" y="2122"/>
                  <a:pt x="20145" y="1959"/>
                  <a:pt x="20168" y="1795"/>
                </a:cubicBezTo>
                <a:cubicBezTo>
                  <a:pt x="20259" y="1415"/>
                  <a:pt x="20418" y="1088"/>
                  <a:pt x="20622" y="1088"/>
                </a:cubicBezTo>
                <a:cubicBezTo>
                  <a:pt x="20895" y="1088"/>
                  <a:pt x="21145" y="1632"/>
                  <a:pt x="21145" y="2340"/>
                </a:cubicBezTo>
                <a:cubicBezTo>
                  <a:pt x="21145" y="3047"/>
                  <a:pt x="20918" y="3591"/>
                  <a:pt x="20622" y="3591"/>
                </a:cubicBezTo>
                <a:cubicBezTo>
                  <a:pt x="20418" y="3591"/>
                  <a:pt x="20259" y="3319"/>
                  <a:pt x="20168" y="2884"/>
                </a:cubicBezTo>
                <a:cubicBezTo>
                  <a:pt x="20145" y="2720"/>
                  <a:pt x="20122" y="2503"/>
                  <a:pt x="20122" y="2340"/>
                </a:cubicBezTo>
                <a:close/>
              </a:path>
            </a:pathLst>
          </a:custGeom>
          <a:solidFill>
            <a:schemeClr val="accent3"/>
          </a:solidFill>
          <a:ln w="12700">
            <a:miter lim="400000"/>
          </a:ln>
        </p:spPr>
        <p:txBody>
          <a:bodyPr lIns="42869" tIns="42869" rIns="42869" bIns="42869" anchor="ctr"/>
          <a:lstStyle/>
          <a:p>
            <a:pPr>
              <a:defRPr sz="3000">
                <a:solidFill>
                  <a:srgbClr val="FFFFFF"/>
                </a:solidFill>
              </a:defRPr>
            </a:pPr>
            <a:endParaRPr sz="3375"/>
          </a:p>
        </p:txBody>
      </p:sp>
    </p:spTree>
    <p:extLst>
      <p:ext uri="{BB962C8B-B14F-4D97-AF65-F5344CB8AC3E}">
        <p14:creationId xmlns:p14="http://schemas.microsoft.com/office/powerpoint/2010/main" val="1839966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egyéni séma">
      <a:majorFont>
        <a:latin typeface="Open Sans"/>
        <a:ea typeface=""/>
        <a:cs typeface=""/>
      </a:majorFont>
      <a:minorFont>
        <a:latin typeface="Open Sans"/>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729</TotalTime>
  <Words>2748</Words>
  <Application>Microsoft Office PowerPoint</Application>
  <PresentationFormat>Custom</PresentationFormat>
  <Paragraphs>254</Paragraphs>
  <Slides>17</Slides>
  <Notes>17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MS Gothic</vt:lpstr>
      <vt:lpstr>Aileron</vt:lpstr>
      <vt:lpstr>Aileron Heavy</vt:lpstr>
      <vt:lpstr>Arial</vt:lpstr>
      <vt:lpstr>Calibri</vt:lpstr>
      <vt:lpstr>Calibri Light</vt:lpstr>
      <vt:lpstr>Cambria</vt:lpstr>
      <vt:lpstr>Helvetica</vt:lpstr>
      <vt:lpstr>Open Sans</vt:lpstr>
      <vt:lpstr>Times New Roman</vt:lpstr>
      <vt:lpstr>Office-téma</vt:lpstr>
      <vt:lpstr>Template PresentationGo</vt:lpstr>
      <vt:lpstr>1st Call LP seminar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report on indicators - Output indicator RCO 84 </vt:lpstr>
      <vt:lpstr>How to report on indicators - Output indicator RCO 116 Jointly developed solutions  </vt:lpstr>
      <vt:lpstr>How to report on indicators - Result indicator RCR 104 Solutions taken up or upscaled by organisations</vt:lpstr>
      <vt:lpstr>How to report on indicators </vt:lpstr>
      <vt:lpstr>How to report on indicators - Programme output indicator RCO 83 Strategies and action plans jointly developed </vt:lpstr>
      <vt:lpstr>How to report on indicators - Programme indicator RCR 79  Joint strategies and action plans taken up by organisations</vt:lpstr>
      <vt:lpstr>How to report on indicators –RCO82 - RCR85</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Petra Puchmann</dc:creator>
  <cp:lastModifiedBy>Liholot Natália</cp:lastModifiedBy>
  <cp:revision>58</cp:revision>
  <dcterms:created xsi:type="dcterms:W3CDTF">2024-02-29T12:41:56Z</dcterms:created>
  <dcterms:modified xsi:type="dcterms:W3CDTF">2024-04-18T06:56:37Z</dcterms:modified>
</cp:coreProperties>
</file>