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 id="2147483691" r:id="rId2"/>
  </p:sldMasterIdLst>
  <p:notesMasterIdLst>
    <p:notesMasterId r:id="rId15"/>
  </p:notesMasterIdLst>
  <p:sldIdLst>
    <p:sldId id="256" r:id="rId3"/>
    <p:sldId id="257" r:id="rId4"/>
    <p:sldId id="284" r:id="rId5"/>
    <p:sldId id="286" r:id="rId6"/>
    <p:sldId id="280" r:id="rId7"/>
    <p:sldId id="281" r:id="rId8"/>
    <p:sldId id="282" r:id="rId9"/>
    <p:sldId id="283" r:id="rId10"/>
    <p:sldId id="285" r:id="rId11"/>
    <p:sldId id="287" r:id="rId12"/>
    <p:sldId id="288" r:id="rId13"/>
    <p:sldId id="263" r:id="rId14"/>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5687" autoAdjust="0"/>
  </p:normalViewPr>
  <p:slideViewPr>
    <p:cSldViewPr snapToGrid="0">
      <p:cViewPr varScale="1">
        <p:scale>
          <a:sx n="76" d="100"/>
          <a:sy n="76" d="100"/>
        </p:scale>
        <p:origin x="46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13586-3CB8-41C3-B4CD-5F29539994DF}" type="datetimeFigureOut">
              <a:rPr lang="en-GB" smtClean="0"/>
              <a:t>22/04/2024</a:t>
            </a:fld>
            <a:endParaRPr lang="en-GB"/>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56C0F-3A8C-4802-8B0F-37241EEA11F0}" type="slidenum">
              <a:rPr lang="en-GB" smtClean="0"/>
              <a:t>‹#›</a:t>
            </a:fld>
            <a:endParaRPr lang="en-GB"/>
          </a:p>
        </p:txBody>
      </p:sp>
    </p:spTree>
    <p:extLst>
      <p:ext uri="{BB962C8B-B14F-4D97-AF65-F5344CB8AC3E}">
        <p14:creationId xmlns:p14="http://schemas.microsoft.com/office/powerpoint/2010/main" val="128537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Title</a:t>
            </a:r>
            <a:r>
              <a:rPr lang="hu-HU" dirty="0" smtClean="0"/>
              <a:t> </a:t>
            </a:r>
            <a:r>
              <a:rPr lang="hu-HU" dirty="0" err="1" smtClean="0"/>
              <a:t>slide</a:t>
            </a:r>
            <a:r>
              <a:rPr lang="hu-HU" baseline="0" dirty="0" smtClean="0"/>
              <a:t> </a:t>
            </a:r>
            <a:r>
              <a:rPr lang="hu-HU" baseline="0" dirty="0" err="1" smtClean="0"/>
              <a:t>should</a:t>
            </a:r>
            <a:r>
              <a:rPr lang="hu-HU" baseline="0" dirty="0" smtClean="0"/>
              <a:t> </a:t>
            </a:r>
            <a:r>
              <a:rPr lang="hu-HU" baseline="0" dirty="0" err="1" smtClean="0"/>
              <a:t>include</a:t>
            </a:r>
            <a:r>
              <a:rPr lang="hu-HU" baseline="0" dirty="0" smtClean="0"/>
              <a:t> </a:t>
            </a:r>
            <a:r>
              <a:rPr lang="hu-HU" baseline="0" dirty="0" err="1" smtClean="0"/>
              <a:t>the</a:t>
            </a:r>
            <a:r>
              <a:rPr lang="hu-HU" baseline="0" dirty="0" smtClean="0"/>
              <a:t> </a:t>
            </a:r>
            <a:r>
              <a:rPr lang="hu-HU" baseline="0" dirty="0" err="1" smtClean="0"/>
              <a:t>title</a:t>
            </a:r>
            <a:r>
              <a:rPr lang="hu-HU" baseline="0" dirty="0" smtClean="0"/>
              <a:t> of </a:t>
            </a:r>
            <a:r>
              <a:rPr lang="hu-HU" baseline="0" dirty="0" err="1" smtClean="0"/>
              <a:t>the</a:t>
            </a:r>
            <a:r>
              <a:rPr lang="hu-HU" baseline="0" dirty="0" smtClean="0"/>
              <a:t> </a:t>
            </a:r>
            <a:r>
              <a:rPr lang="hu-HU" baseline="0" dirty="0" err="1" smtClean="0"/>
              <a:t>presentation</a:t>
            </a:r>
            <a:r>
              <a:rPr lang="hu-HU" baseline="0" dirty="0" smtClean="0"/>
              <a:t>, </a:t>
            </a:r>
            <a:r>
              <a:rPr lang="hu-HU" baseline="0" dirty="0" err="1" smtClean="0"/>
              <a:t>the</a:t>
            </a:r>
            <a:r>
              <a:rPr lang="hu-HU" baseline="0" dirty="0" smtClean="0"/>
              <a:t> </a:t>
            </a:r>
            <a:r>
              <a:rPr lang="hu-HU" baseline="0" dirty="0" err="1" smtClean="0"/>
              <a:t>presenter’s</a:t>
            </a:r>
            <a:r>
              <a:rPr lang="hu-HU" baseline="0" dirty="0" smtClean="0"/>
              <a:t> </a:t>
            </a:r>
            <a:r>
              <a:rPr lang="hu-HU" baseline="0" dirty="0" err="1" smtClean="0"/>
              <a:t>name</a:t>
            </a:r>
            <a:r>
              <a:rPr lang="hu-HU" baseline="0" dirty="0" smtClean="0"/>
              <a:t>, </a:t>
            </a:r>
            <a:r>
              <a:rPr lang="hu-HU" baseline="0" dirty="0" err="1" smtClean="0"/>
              <a:t>the</a:t>
            </a:r>
            <a:r>
              <a:rPr lang="hu-HU" baseline="0" dirty="0" smtClean="0"/>
              <a:t> </a:t>
            </a:r>
            <a:r>
              <a:rPr lang="hu-HU" baseline="0" dirty="0" err="1" smtClean="0"/>
              <a:t>date</a:t>
            </a:r>
            <a:r>
              <a:rPr lang="hu-HU" baseline="0" dirty="0" smtClean="0"/>
              <a:t>, </a:t>
            </a:r>
            <a:r>
              <a:rPr lang="hu-HU" baseline="0" dirty="0" err="1" smtClean="0"/>
              <a:t>place</a:t>
            </a:r>
            <a:r>
              <a:rPr lang="hu-HU" baseline="0" dirty="0" smtClean="0"/>
              <a:t> and </a:t>
            </a:r>
            <a:r>
              <a:rPr lang="hu-HU" baseline="0" dirty="0" err="1" smtClean="0"/>
              <a:t>name</a:t>
            </a:r>
            <a:r>
              <a:rPr lang="hu-HU" baseline="0" dirty="0" smtClean="0"/>
              <a:t> of </a:t>
            </a:r>
            <a:r>
              <a:rPr lang="hu-HU" baseline="0" dirty="0" err="1" smtClean="0"/>
              <a:t>the</a:t>
            </a:r>
            <a:r>
              <a:rPr lang="hu-HU" baseline="0" dirty="0" smtClean="0"/>
              <a:t> </a:t>
            </a:r>
            <a:r>
              <a:rPr lang="hu-HU" baseline="0" dirty="0" err="1" smtClean="0"/>
              <a:t>event</a:t>
            </a:r>
            <a:r>
              <a:rPr lang="hu-HU" baseline="0" dirty="0" smtClean="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a:t>
            </a:fld>
            <a:endParaRPr lang="en-GB"/>
          </a:p>
        </p:txBody>
      </p:sp>
    </p:spTree>
    <p:extLst>
      <p:ext uri="{BB962C8B-B14F-4D97-AF65-F5344CB8AC3E}">
        <p14:creationId xmlns:p14="http://schemas.microsoft.com/office/powerpoint/2010/main" val="2851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Agenda </a:t>
            </a:r>
            <a:r>
              <a:rPr lang="hu-HU" dirty="0" err="1" smtClean="0"/>
              <a:t>slide</a:t>
            </a:r>
            <a:r>
              <a:rPr lang="hu-HU" baseline="0" dirty="0" smtClean="0"/>
              <a:t> </a:t>
            </a:r>
            <a:r>
              <a:rPr lang="hu-HU" baseline="0" dirty="0" err="1" smtClean="0"/>
              <a:t>should</a:t>
            </a:r>
            <a:r>
              <a:rPr lang="hu-HU" baseline="0" dirty="0" smtClean="0"/>
              <a:t> </a:t>
            </a:r>
            <a:r>
              <a:rPr lang="hu-HU" baseline="0" dirty="0" err="1" smtClean="0"/>
              <a:t>outline</a:t>
            </a:r>
            <a:r>
              <a:rPr lang="hu-HU" baseline="0" dirty="0" smtClean="0"/>
              <a:t> </a:t>
            </a:r>
            <a:r>
              <a:rPr lang="hu-HU" baseline="0" dirty="0" err="1" smtClean="0"/>
              <a:t>the</a:t>
            </a:r>
            <a:r>
              <a:rPr lang="hu-HU" baseline="0" dirty="0" smtClean="0"/>
              <a:t> </a:t>
            </a:r>
            <a:r>
              <a:rPr lang="hu-HU" baseline="0" dirty="0" err="1" smtClean="0"/>
              <a:t>structure</a:t>
            </a:r>
            <a:r>
              <a:rPr lang="hu-HU" baseline="0" dirty="0" smtClean="0"/>
              <a:t> of </a:t>
            </a:r>
            <a:r>
              <a:rPr lang="hu-HU" baseline="0" dirty="0" err="1" smtClean="0"/>
              <a:t>the</a:t>
            </a:r>
            <a:r>
              <a:rPr lang="hu-HU" baseline="0" dirty="0" smtClean="0"/>
              <a:t> </a:t>
            </a:r>
            <a:r>
              <a:rPr lang="hu-HU" baseline="0" dirty="0" err="1" smtClean="0"/>
              <a:t>presentation</a:t>
            </a:r>
            <a:r>
              <a:rPr lang="hu-HU" baseline="0" dirty="0" smtClean="0"/>
              <a:t> and </a:t>
            </a:r>
            <a:r>
              <a:rPr lang="hu-HU" baseline="0" dirty="0" err="1" smtClean="0"/>
              <a:t>provide</a:t>
            </a:r>
            <a:r>
              <a:rPr lang="hu-HU" baseline="0" dirty="0" smtClean="0"/>
              <a:t> an </a:t>
            </a:r>
            <a:r>
              <a:rPr lang="hu-HU" baseline="0" dirty="0" err="1" smtClean="0"/>
              <a:t>overview</a:t>
            </a:r>
            <a:r>
              <a:rPr lang="hu-HU" baseline="0" dirty="0" smtClean="0"/>
              <a:t> of </a:t>
            </a:r>
            <a:r>
              <a:rPr lang="hu-HU" baseline="0" dirty="0" err="1" smtClean="0"/>
              <a:t>the</a:t>
            </a:r>
            <a:r>
              <a:rPr lang="hu-HU" baseline="0" dirty="0" smtClean="0"/>
              <a:t> </a:t>
            </a:r>
            <a:r>
              <a:rPr lang="hu-HU" baseline="0" dirty="0" err="1" smtClean="0"/>
              <a:t>topics</a:t>
            </a:r>
            <a:r>
              <a:rPr lang="hu-HU" baseline="0" dirty="0" smtClean="0"/>
              <a:t> </a:t>
            </a:r>
            <a:r>
              <a:rPr lang="hu-HU" baseline="0" dirty="0" err="1" smtClean="0"/>
              <a:t>or</a:t>
            </a:r>
            <a:r>
              <a:rPr lang="hu-HU" baseline="0" dirty="0" smtClean="0"/>
              <a:t> </a:t>
            </a:r>
            <a:r>
              <a:rPr lang="hu-HU" baseline="0" dirty="0" err="1" smtClean="0"/>
              <a:t>sections</a:t>
            </a:r>
            <a:r>
              <a:rPr lang="hu-HU" baseline="0" dirty="0" smtClean="0"/>
              <a:t> </a:t>
            </a:r>
            <a:r>
              <a:rPr lang="hu-HU" baseline="0" dirty="0" err="1" smtClean="0"/>
              <a:t>that</a:t>
            </a:r>
            <a:r>
              <a:rPr lang="hu-HU" baseline="0" dirty="0" smtClean="0"/>
              <a:t> </a:t>
            </a:r>
            <a:r>
              <a:rPr lang="hu-HU" baseline="0" dirty="0" err="1" smtClean="0"/>
              <a:t>will</a:t>
            </a:r>
            <a:r>
              <a:rPr lang="hu-HU" baseline="0" dirty="0" smtClean="0"/>
              <a:t> be </a:t>
            </a:r>
            <a:r>
              <a:rPr lang="hu-HU" baseline="0" dirty="0" err="1" smtClean="0"/>
              <a:t>covered</a:t>
            </a:r>
            <a:r>
              <a:rPr lang="hu-HU" baseline="0" dirty="0" smtClean="0"/>
              <a:t>.</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a:t>
            </a:fld>
            <a:endParaRPr lang="en-GB"/>
          </a:p>
        </p:txBody>
      </p:sp>
    </p:spTree>
    <p:extLst>
      <p:ext uri="{BB962C8B-B14F-4D97-AF65-F5344CB8AC3E}">
        <p14:creationId xmlns:p14="http://schemas.microsoft.com/office/powerpoint/2010/main" val="176390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56C0F-3A8C-4802-8B0F-37241EEA11F0}" type="slidenum">
              <a:rPr lang="en-GB" smtClean="0"/>
              <a:t>5</a:t>
            </a:fld>
            <a:endParaRPr lang="en-GB"/>
          </a:p>
        </p:txBody>
      </p:sp>
    </p:spTree>
    <p:extLst>
      <p:ext uri="{BB962C8B-B14F-4D97-AF65-F5344CB8AC3E}">
        <p14:creationId xmlns:p14="http://schemas.microsoft.com/office/powerpoint/2010/main" val="137872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Thank</a:t>
            </a:r>
            <a:r>
              <a:rPr lang="hu-HU" baseline="0" dirty="0" smtClean="0"/>
              <a:t> </a:t>
            </a:r>
            <a:r>
              <a:rPr lang="hu-HU" baseline="0" dirty="0" err="1" smtClean="0"/>
              <a:t>you</a:t>
            </a:r>
            <a:r>
              <a:rPr lang="hu-HU" baseline="0" dirty="0" smtClean="0"/>
              <a:t> </a:t>
            </a:r>
            <a:r>
              <a:rPr lang="hu-HU" baseline="0" dirty="0" err="1" smtClean="0"/>
              <a:t>slide</a:t>
            </a:r>
            <a:r>
              <a:rPr lang="hu-HU" baseline="0" dirty="0" smtClean="0"/>
              <a:t> </a:t>
            </a:r>
            <a:r>
              <a:rPr lang="hu-HU" baseline="0" dirty="0" err="1" smtClean="0"/>
              <a:t>including</a:t>
            </a:r>
            <a:r>
              <a:rPr lang="hu-HU" baseline="0" dirty="0" smtClean="0"/>
              <a:t> </a:t>
            </a:r>
            <a:r>
              <a:rPr lang="hu-HU" baseline="0" dirty="0" err="1" smtClean="0"/>
              <a:t>the</a:t>
            </a:r>
            <a:r>
              <a:rPr lang="hu-HU" baseline="0" dirty="0" smtClean="0"/>
              <a:t> </a:t>
            </a:r>
            <a:r>
              <a:rPr lang="hu-HU" baseline="0" dirty="0" err="1" smtClean="0"/>
              <a:t>the</a:t>
            </a:r>
            <a:r>
              <a:rPr lang="hu-HU" baseline="0" dirty="0" smtClean="0"/>
              <a:t> </a:t>
            </a:r>
            <a:r>
              <a:rPr lang="hu-HU" baseline="0" dirty="0" err="1" smtClean="0"/>
              <a:t>contact</a:t>
            </a:r>
            <a:r>
              <a:rPr lang="hu-HU" baseline="0" dirty="0" smtClean="0"/>
              <a:t> </a:t>
            </a:r>
            <a:r>
              <a:rPr lang="hu-HU" baseline="0" dirty="0" err="1" smtClean="0"/>
              <a:t>information</a:t>
            </a:r>
            <a:r>
              <a:rPr lang="hu-HU" baseline="0" dirty="0" smtClean="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12</a:t>
            </a:fld>
            <a:endParaRPr lang="en-GB"/>
          </a:p>
        </p:txBody>
      </p:sp>
    </p:spTree>
    <p:extLst>
      <p:ext uri="{BB962C8B-B14F-4D97-AF65-F5344CB8AC3E}">
        <p14:creationId xmlns:p14="http://schemas.microsoft.com/office/powerpoint/2010/main" val="2804756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10" name="Kép 9">
            <a:extLst>
              <a:ext uri="{FF2B5EF4-FFF2-40B4-BE49-F238E27FC236}">
                <a16:creationId xmlns=""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 xmlns:a16="http://schemas.microsoft.com/office/drawing/2014/main" id="{F1FAE2DB-FCE6-BE91-B8CD-4505BA95F6C7}"/>
              </a:ext>
            </a:extLst>
          </p:cNvPr>
          <p:cNvSpPr>
            <a:spLocks noGrp="1"/>
          </p:cNvSpPr>
          <p:nvPr>
            <p:ph type="title" hasCustomPrompt="1"/>
          </p:nvPr>
        </p:nvSpPr>
        <p:spPr>
          <a:xfrm>
            <a:off x="4686300" y="3977501"/>
            <a:ext cx="12725400" cy="1177110"/>
          </a:xfrm>
          <a:prstGeom prst="rect">
            <a:avLst/>
          </a:prstGeom>
        </p:spPr>
        <p:txBody>
          <a:bodyPr/>
          <a:lstStyle>
            <a:lvl1pPr>
              <a:defRPr sz="9000" b="1">
                <a:solidFill>
                  <a:srgbClr val="003399"/>
                </a:solidFill>
              </a:defRPr>
            </a:lvl1pPr>
          </a:lstStyle>
          <a:p>
            <a:r>
              <a:rPr lang="hu-HU" dirty="0" err="1"/>
              <a:t>Annual</a:t>
            </a:r>
            <a:r>
              <a:rPr lang="hu-HU" dirty="0"/>
              <a:t> </a:t>
            </a:r>
            <a:r>
              <a:rPr lang="hu-HU" dirty="0" err="1"/>
              <a:t>Event</a:t>
            </a:r>
            <a:endParaRPr lang="en-US" dirty="0"/>
          </a:p>
        </p:txBody>
      </p:sp>
      <p:sp>
        <p:nvSpPr>
          <p:cNvPr id="16" name="Szöveg helye 15">
            <a:extLst>
              <a:ext uri="{FF2B5EF4-FFF2-40B4-BE49-F238E27FC236}">
                <a16:creationId xmlns="" xmlns:a16="http://schemas.microsoft.com/office/drawing/2014/main" id="{150CE71C-2719-5FF6-4579-C85A5B61D137}"/>
              </a:ext>
            </a:extLst>
          </p:cNvPr>
          <p:cNvSpPr>
            <a:spLocks noGrp="1"/>
          </p:cNvSpPr>
          <p:nvPr>
            <p:ph type="body" sz="quarter" idx="13" hasCustomPrompt="1"/>
          </p:nvPr>
        </p:nvSpPr>
        <p:spPr>
          <a:xfrm>
            <a:off x="4686300" y="5195268"/>
            <a:ext cx="12725400" cy="1071562"/>
          </a:xfrm>
        </p:spPr>
        <p:txBody>
          <a:bodyPr>
            <a:normAutofit/>
          </a:bodyPr>
          <a:lstStyle>
            <a:lvl1pPr marL="0" indent="0">
              <a:buNone/>
              <a:defRPr sz="3200">
                <a:solidFill>
                  <a:srgbClr val="003399"/>
                </a:solidFill>
              </a:defRPr>
            </a:lvl1pPr>
          </a:lstStyle>
          <a:p>
            <a:pPr lvl="0"/>
            <a:r>
              <a:rPr lang="hu-HU" dirty="0" err="1"/>
              <a:t>Cybersecurity</a:t>
            </a:r>
            <a:r>
              <a:rPr lang="hu-HU" dirty="0"/>
              <a:t> </a:t>
            </a:r>
            <a:r>
              <a:rPr lang="hu-HU" dirty="0" err="1"/>
              <a:t>Protocol</a:t>
            </a:r>
            <a:r>
              <a:rPr lang="hu-HU" dirty="0"/>
              <a:t> </a:t>
            </a:r>
            <a:r>
              <a:rPr lang="hu-HU" dirty="0" err="1"/>
              <a:t>Setup</a:t>
            </a:r>
            <a:endParaRPr lang="hu-HU" dirty="0"/>
          </a:p>
        </p:txBody>
      </p:sp>
      <p:sp>
        <p:nvSpPr>
          <p:cNvPr id="18" name="Szöveg helye 17">
            <a:extLst>
              <a:ext uri="{FF2B5EF4-FFF2-40B4-BE49-F238E27FC236}">
                <a16:creationId xmlns="" xmlns:a16="http://schemas.microsoft.com/office/drawing/2014/main" id="{E943AD78-555E-88F0-4EA9-39879C507067}"/>
              </a:ext>
            </a:extLst>
          </p:cNvPr>
          <p:cNvSpPr>
            <a:spLocks noGrp="1"/>
          </p:cNvSpPr>
          <p:nvPr>
            <p:ph type="body" sz="quarter" idx="14" hasCustomPrompt="1"/>
          </p:nvPr>
        </p:nvSpPr>
        <p:spPr>
          <a:xfrm>
            <a:off x="4686300" y="9111320"/>
            <a:ext cx="3911600" cy="546100"/>
          </a:xfrm>
        </p:spPr>
        <p:txBody>
          <a:bodyPr>
            <a:normAutofit/>
          </a:bodyPr>
          <a:lstStyle>
            <a:lvl1pPr marL="0" indent="0">
              <a:buNone/>
              <a:defRPr sz="2000">
                <a:solidFill>
                  <a:srgbClr val="003399"/>
                </a:solidFill>
              </a:defRPr>
            </a:lvl1pPr>
          </a:lstStyle>
          <a:p>
            <a:pPr lvl="0"/>
            <a:r>
              <a:rPr lang="hu-HU" dirty="0"/>
              <a:t>Budapest – 1 </a:t>
            </a:r>
            <a:r>
              <a:rPr lang="hu-HU" dirty="0" err="1"/>
              <a:t>March</a:t>
            </a:r>
            <a:r>
              <a:rPr lang="hu-HU" dirty="0"/>
              <a:t> 2024</a:t>
            </a:r>
          </a:p>
        </p:txBody>
      </p:sp>
      <p:sp>
        <p:nvSpPr>
          <p:cNvPr id="19" name="Szöveg helye 17">
            <a:extLst>
              <a:ext uri="{FF2B5EF4-FFF2-40B4-BE49-F238E27FC236}">
                <a16:creationId xmlns="" xmlns:a16="http://schemas.microsoft.com/office/drawing/2014/main" id="{B2B8E5F6-625C-F2C7-4D50-BEBC5F66F5FA}"/>
              </a:ext>
            </a:extLst>
          </p:cNvPr>
          <p:cNvSpPr>
            <a:spLocks noGrp="1"/>
          </p:cNvSpPr>
          <p:nvPr>
            <p:ph type="body" sz="quarter" idx="15" hasCustomPrompt="1"/>
          </p:nvPr>
        </p:nvSpPr>
        <p:spPr>
          <a:xfrm>
            <a:off x="4686300" y="8737135"/>
            <a:ext cx="3911600" cy="393700"/>
          </a:xfrm>
        </p:spPr>
        <p:txBody>
          <a:bodyPr>
            <a:normAutofit/>
          </a:bodyPr>
          <a:lstStyle>
            <a:lvl1pPr marL="0" indent="0">
              <a:buNone/>
              <a:defRPr sz="2000" b="1">
                <a:solidFill>
                  <a:srgbClr val="003399"/>
                </a:solidFill>
              </a:defRPr>
            </a:lvl1pPr>
          </a:lstStyle>
          <a:p>
            <a:pPr lvl="0"/>
            <a:r>
              <a:rPr lang="hu-HU" dirty="0"/>
              <a:t>Meeting</a:t>
            </a:r>
          </a:p>
        </p:txBody>
      </p:sp>
      <p:sp>
        <p:nvSpPr>
          <p:cNvPr id="20" name="Szöveg helye 17">
            <a:extLst>
              <a:ext uri="{FF2B5EF4-FFF2-40B4-BE49-F238E27FC236}">
                <a16:creationId xmlns="" xmlns:a16="http://schemas.microsoft.com/office/drawing/2014/main" id="{656464FE-CCBD-9B9D-7961-967F248F4D7F}"/>
              </a:ext>
            </a:extLst>
          </p:cNvPr>
          <p:cNvSpPr>
            <a:spLocks noGrp="1"/>
          </p:cNvSpPr>
          <p:nvPr>
            <p:ph type="body" sz="quarter" idx="16" hasCustomPrompt="1"/>
          </p:nvPr>
        </p:nvSpPr>
        <p:spPr>
          <a:xfrm>
            <a:off x="8597900" y="9111320"/>
            <a:ext cx="3911600" cy="546100"/>
          </a:xfrm>
        </p:spPr>
        <p:txBody>
          <a:bodyPr>
            <a:normAutofit/>
          </a:bodyPr>
          <a:lstStyle>
            <a:lvl1pPr marL="0" indent="0">
              <a:buNone/>
              <a:defRPr sz="2000">
                <a:solidFill>
                  <a:srgbClr val="003399"/>
                </a:solidFill>
              </a:defRPr>
            </a:lvl1pPr>
          </a:lstStyle>
          <a:p>
            <a:pPr lvl="0"/>
            <a:r>
              <a:rPr lang="hu-HU" dirty="0" err="1"/>
              <a:t>First</a:t>
            </a:r>
            <a:r>
              <a:rPr lang="hu-HU" dirty="0"/>
              <a:t> Last</a:t>
            </a:r>
          </a:p>
        </p:txBody>
      </p:sp>
      <p:sp>
        <p:nvSpPr>
          <p:cNvPr id="21" name="Szöveg helye 17">
            <a:extLst>
              <a:ext uri="{FF2B5EF4-FFF2-40B4-BE49-F238E27FC236}">
                <a16:creationId xmlns="" xmlns:a16="http://schemas.microsoft.com/office/drawing/2014/main" id="{255B0629-7AF5-336B-80D1-9EEE45AED3E9}"/>
              </a:ext>
            </a:extLst>
          </p:cNvPr>
          <p:cNvSpPr>
            <a:spLocks noGrp="1"/>
          </p:cNvSpPr>
          <p:nvPr>
            <p:ph type="body" sz="quarter" idx="17" hasCustomPrompt="1"/>
          </p:nvPr>
        </p:nvSpPr>
        <p:spPr>
          <a:xfrm>
            <a:off x="8597900" y="8737135"/>
            <a:ext cx="3911600" cy="393700"/>
          </a:xfrm>
        </p:spPr>
        <p:txBody>
          <a:bodyPr>
            <a:normAutofit/>
          </a:bodyPr>
          <a:lstStyle>
            <a:lvl1pPr marL="0" indent="0">
              <a:buNone/>
              <a:defRPr sz="2000" b="1">
                <a:solidFill>
                  <a:srgbClr val="003399"/>
                </a:solidFill>
              </a:defRPr>
            </a:lvl1pPr>
          </a:lstStyle>
          <a:p>
            <a:pPr lvl="0"/>
            <a:r>
              <a:rPr lang="hu-HU" dirty="0" err="1"/>
              <a:t>Presenter</a:t>
            </a:r>
            <a:endParaRPr lang="hu-HU" dirty="0"/>
          </a:p>
        </p:txBody>
      </p:sp>
    </p:spTree>
    <p:extLst>
      <p:ext uri="{BB962C8B-B14F-4D97-AF65-F5344CB8AC3E}">
        <p14:creationId xmlns:p14="http://schemas.microsoft.com/office/powerpoint/2010/main" val="413357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5880100" cy="3376527"/>
          </a:xfrm>
          <a:prstGeom prst="rect">
            <a:avLst/>
          </a:prstGeom>
        </p:spPr>
        <p:txBody>
          <a:bodyPr/>
          <a:lstStyle>
            <a:lvl1pPr>
              <a:defRPr sz="5000" b="1">
                <a:solidFill>
                  <a:srgbClr val="003399"/>
                </a:solidFill>
              </a:defRPr>
            </a:lvl1pPr>
          </a:lstStyle>
          <a:p>
            <a:r>
              <a:rPr lang="hu-HU" dirty="0" err="1"/>
              <a:t>Presentation</a:t>
            </a:r>
            <a:r>
              <a:rPr lang="hu-HU" dirty="0"/>
              <a:t/>
            </a:r>
            <a:br>
              <a:rPr lang="hu-HU" dirty="0"/>
            </a:br>
            <a:r>
              <a:rPr lang="hu-HU" dirty="0" err="1"/>
              <a:t>Content</a:t>
            </a:r>
            <a:endParaRPr lang="en-US" dirty="0"/>
          </a:p>
        </p:txBody>
      </p:sp>
      <p:sp>
        <p:nvSpPr>
          <p:cNvPr id="3" name="Content Placeholder 2"/>
          <p:cNvSpPr>
            <a:spLocks noGrp="1"/>
          </p:cNvSpPr>
          <p:nvPr>
            <p:ph idx="1" hasCustomPrompt="1"/>
          </p:nvPr>
        </p:nvSpPr>
        <p:spPr>
          <a:xfrm>
            <a:off x="8394700" y="662073"/>
            <a:ext cx="9194800" cy="8964441"/>
          </a:xfrm>
        </p:spPr>
        <p:txBody>
          <a:bodyPr/>
          <a:lstStyle>
            <a:lvl1pPr marL="742950" indent="-742950">
              <a:buFont typeface="+mj-lt"/>
              <a:buAutoNum type="arabicPeriod"/>
              <a:defRPr b="1">
                <a:solidFill>
                  <a:srgbClr val="003399"/>
                </a:solidFill>
              </a:defRPr>
            </a:lvl1pPr>
            <a:lvl2pPr marL="685800" indent="0">
              <a:buNone/>
              <a:defRPr sz="2000">
                <a:solidFill>
                  <a:srgbClr val="003399"/>
                </a:solidFill>
              </a:defRPr>
            </a:lvl2pPr>
            <a:lvl3pPr marL="1371600" indent="0">
              <a:buNone/>
              <a:defRPr/>
            </a:lvl3pPr>
            <a:lvl4pPr marL="2057400" indent="0">
              <a:buNone/>
              <a:defRPr/>
            </a:lvl4pPr>
            <a:lvl5pPr marL="2743200" indent="0">
              <a:buNone/>
              <a:defRPr/>
            </a:lvl5pPr>
          </a:lstStyle>
          <a:p>
            <a:pPr lvl="0"/>
            <a:r>
              <a:rPr lang="hu-HU" dirty="0" err="1"/>
              <a:t>Introduction</a:t>
            </a:r>
            <a:endParaRPr lang="hu-HU" dirty="0"/>
          </a:p>
          <a:p>
            <a:pPr lvl="1"/>
            <a:r>
              <a:rPr lang="hu-HU" dirty="0" err="1"/>
              <a:t>Setting</a:t>
            </a:r>
            <a:r>
              <a:rPr lang="hu-HU" dirty="0"/>
              <a:t> </a:t>
            </a:r>
            <a:r>
              <a:rPr lang="hu-HU" dirty="0" err="1"/>
              <a:t>the</a:t>
            </a:r>
            <a:r>
              <a:rPr lang="hu-HU" dirty="0"/>
              <a:t> </a:t>
            </a:r>
            <a:r>
              <a:rPr lang="hu-HU" dirty="0" err="1"/>
              <a:t>Stage</a:t>
            </a:r>
            <a:r>
              <a:rPr lang="hu-HU" dirty="0"/>
              <a:t> </a:t>
            </a:r>
            <a:r>
              <a:rPr lang="hu-HU" dirty="0" err="1"/>
              <a:t>for</a:t>
            </a:r>
            <a:r>
              <a:rPr lang="hu-HU" dirty="0"/>
              <a:t> </a:t>
            </a:r>
            <a:r>
              <a:rPr lang="hu-HU" dirty="0" err="1"/>
              <a:t>Understanding</a:t>
            </a:r>
            <a:r>
              <a:rPr lang="hu-HU" dirty="0"/>
              <a:t> </a:t>
            </a:r>
            <a:r>
              <a:rPr lang="hu-HU" dirty="0" err="1"/>
              <a:t>the</a:t>
            </a:r>
            <a:r>
              <a:rPr lang="hu-HU" dirty="0"/>
              <a:t> </a:t>
            </a:r>
            <a:r>
              <a:rPr lang="hu-HU" dirty="0" err="1"/>
              <a:t>Topic</a:t>
            </a:r>
            <a:r>
              <a:rPr lang="hu-HU" dirty="0"/>
              <a:t>.</a:t>
            </a:r>
          </a:p>
        </p:txBody>
      </p:sp>
      <p:pic>
        <p:nvPicPr>
          <p:cNvPr id="8" name="Kép 7">
            <a:extLst>
              <a:ext uri="{FF2B5EF4-FFF2-40B4-BE49-F238E27FC236}">
                <a16:creationId xmlns=""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28616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ímdia">
    <p:spTree>
      <p:nvGrpSpPr>
        <p:cNvPr id="1" name=""/>
        <p:cNvGrpSpPr/>
        <p:nvPr/>
      </p:nvGrpSpPr>
      <p:grpSpPr>
        <a:xfrm>
          <a:off x="0" y="0"/>
          <a:ext cx="0" cy="0"/>
          <a:chOff x="0" y="0"/>
          <a:chExt cx="0" cy="0"/>
        </a:xfrm>
      </p:grpSpPr>
      <p:pic>
        <p:nvPicPr>
          <p:cNvPr id="10" name="Kép 9">
            <a:extLst>
              <a:ext uri="{FF2B5EF4-FFF2-40B4-BE49-F238E27FC236}">
                <a16:creationId xmlns=""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 xmlns:a16="http://schemas.microsoft.com/office/drawing/2014/main" id="{F1FAE2DB-FCE6-BE91-B8CD-4505BA95F6C7}"/>
              </a:ext>
            </a:extLst>
          </p:cNvPr>
          <p:cNvSpPr>
            <a:spLocks noGrp="1"/>
          </p:cNvSpPr>
          <p:nvPr>
            <p:ph type="title" hasCustomPrompt="1"/>
          </p:nvPr>
        </p:nvSpPr>
        <p:spPr>
          <a:xfrm>
            <a:off x="4686300" y="2740011"/>
            <a:ext cx="12725400" cy="2404283"/>
          </a:xfrm>
          <a:prstGeom prst="rect">
            <a:avLst/>
          </a:prstGeom>
        </p:spPr>
        <p:txBody>
          <a:bodyPr/>
          <a:lstStyle>
            <a:lvl1pPr>
              <a:defRPr sz="9000" b="1">
                <a:solidFill>
                  <a:srgbClr val="003399"/>
                </a:solidFill>
              </a:defRPr>
            </a:lvl1pPr>
          </a:lstStyle>
          <a:p>
            <a:r>
              <a:rPr lang="hu-HU" dirty="0" err="1"/>
              <a:t>Problem</a:t>
            </a:r>
            <a:r>
              <a:rPr lang="hu-HU" dirty="0"/>
              <a:t> </a:t>
            </a:r>
            <a:br>
              <a:rPr lang="hu-HU" dirty="0"/>
            </a:br>
            <a:r>
              <a:rPr lang="hu-HU" dirty="0" err="1"/>
              <a:t>Statement</a:t>
            </a:r>
            <a:endParaRPr lang="en-US" dirty="0"/>
          </a:p>
        </p:txBody>
      </p:sp>
      <p:sp>
        <p:nvSpPr>
          <p:cNvPr id="16" name="Szöveg helye 15">
            <a:extLst>
              <a:ext uri="{FF2B5EF4-FFF2-40B4-BE49-F238E27FC236}">
                <a16:creationId xmlns="" xmlns:a16="http://schemas.microsoft.com/office/drawing/2014/main" id="{150CE71C-2719-5FF6-4579-C85A5B61D137}"/>
              </a:ext>
            </a:extLst>
          </p:cNvPr>
          <p:cNvSpPr>
            <a:spLocks noGrp="1"/>
          </p:cNvSpPr>
          <p:nvPr>
            <p:ph type="body" sz="quarter" idx="13" hasCustomPrompt="1"/>
          </p:nvPr>
        </p:nvSpPr>
        <p:spPr>
          <a:xfrm>
            <a:off x="4686300" y="5193776"/>
            <a:ext cx="12725400" cy="1071562"/>
          </a:xfrm>
        </p:spPr>
        <p:txBody>
          <a:bodyPr>
            <a:normAutofit/>
          </a:bodyPr>
          <a:lstStyle>
            <a:lvl1pPr marL="0" indent="0">
              <a:buNone/>
              <a:defRPr sz="3200">
                <a:solidFill>
                  <a:srgbClr val="003399"/>
                </a:solidFill>
              </a:defRPr>
            </a:lvl1pPr>
          </a:lstStyle>
          <a:p>
            <a:pPr lvl="0"/>
            <a:r>
              <a:rPr lang="hu-HU" dirty="0" err="1"/>
              <a:t>Identifying</a:t>
            </a:r>
            <a:r>
              <a:rPr lang="hu-HU" dirty="0"/>
              <a:t> </a:t>
            </a:r>
            <a:r>
              <a:rPr lang="hu-HU" dirty="0" err="1"/>
              <a:t>the</a:t>
            </a:r>
            <a:r>
              <a:rPr lang="hu-HU" dirty="0"/>
              <a:t> </a:t>
            </a:r>
            <a:r>
              <a:rPr lang="hu-HU" dirty="0" err="1"/>
              <a:t>Challenge</a:t>
            </a:r>
            <a:r>
              <a:rPr lang="hu-HU" dirty="0"/>
              <a:t> </a:t>
            </a:r>
            <a:r>
              <a:rPr lang="hu-HU" dirty="0" err="1"/>
              <a:t>Faced</a:t>
            </a:r>
            <a:r>
              <a:rPr lang="hu-HU" dirty="0"/>
              <a:t> </a:t>
            </a:r>
            <a:r>
              <a:rPr lang="hu-HU" dirty="0" err="1"/>
              <a:t>by</a:t>
            </a:r>
            <a:r>
              <a:rPr lang="hu-HU" dirty="0"/>
              <a:t> </a:t>
            </a:r>
            <a:r>
              <a:rPr lang="hu-HU" dirty="0" err="1"/>
              <a:t>the</a:t>
            </a:r>
            <a:r>
              <a:rPr lang="hu-HU" dirty="0"/>
              <a:t> Organization</a:t>
            </a:r>
          </a:p>
        </p:txBody>
      </p:sp>
      <p:sp>
        <p:nvSpPr>
          <p:cNvPr id="20" name="Szöveg helye 17">
            <a:extLst>
              <a:ext uri="{FF2B5EF4-FFF2-40B4-BE49-F238E27FC236}">
                <a16:creationId xmlns="" xmlns:a16="http://schemas.microsoft.com/office/drawing/2014/main" id="{656464FE-CCBD-9B9D-7961-967F248F4D7F}"/>
              </a:ext>
            </a:extLst>
          </p:cNvPr>
          <p:cNvSpPr>
            <a:spLocks noGrp="1"/>
          </p:cNvSpPr>
          <p:nvPr>
            <p:ph type="body" sz="quarter" idx="16" hasCustomPrompt="1"/>
          </p:nvPr>
        </p:nvSpPr>
        <p:spPr>
          <a:xfrm>
            <a:off x="4686300" y="693979"/>
            <a:ext cx="3911600" cy="546100"/>
          </a:xfrm>
        </p:spPr>
        <p:txBody>
          <a:bodyPr>
            <a:noAutofit/>
          </a:bodyPr>
          <a:lstStyle>
            <a:lvl1pPr marL="0" indent="0">
              <a:buNone/>
              <a:defRPr sz="4000" b="1">
                <a:solidFill>
                  <a:srgbClr val="003399"/>
                </a:solidFill>
              </a:defRPr>
            </a:lvl1pPr>
          </a:lstStyle>
          <a:p>
            <a:pPr lvl="0"/>
            <a:r>
              <a:rPr lang="hu-HU" dirty="0"/>
              <a:t>2/5</a:t>
            </a:r>
          </a:p>
        </p:txBody>
      </p:sp>
    </p:spTree>
    <p:extLst>
      <p:ext uri="{BB962C8B-B14F-4D97-AF65-F5344CB8AC3E}">
        <p14:creationId xmlns:p14="http://schemas.microsoft.com/office/powerpoint/2010/main" val="132759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6" name="Szöveg helye 5">
            <a:extLst>
              <a:ext uri="{FF2B5EF4-FFF2-40B4-BE49-F238E27FC236}">
                <a16:creationId xmlns="" xmlns:a16="http://schemas.microsoft.com/office/drawing/2014/main" id="{1C192429-C384-9F05-103F-217676A911BD}"/>
              </a:ext>
            </a:extLst>
          </p:cNvPr>
          <p:cNvSpPr>
            <a:spLocks noGrp="1"/>
          </p:cNvSpPr>
          <p:nvPr>
            <p:ph type="body" sz="quarter" idx="10" hasCustomPrompt="1"/>
          </p:nvPr>
        </p:nvSpPr>
        <p:spPr>
          <a:xfrm>
            <a:off x="9283700" y="663576"/>
            <a:ext cx="8216900" cy="9117012"/>
          </a:xfrm>
        </p:spPr>
        <p:txBody>
          <a:bodyPr anchor="ctr">
            <a:normAutofit/>
          </a:bodyPr>
          <a:lstStyle>
            <a:lvl1pPr marL="0" indent="0">
              <a:buNone/>
              <a:defRPr sz="3000">
                <a:solidFill>
                  <a:srgbClr val="003399"/>
                </a:solidFill>
              </a:defRPr>
            </a:lvl1pPr>
          </a:lstStyle>
          <a:p>
            <a:pPr lvl="0"/>
            <a:r>
              <a:rPr lang="en-GB" dirty="0"/>
              <a:t>Recent data breaches in the industry underscore the pressing need for enhanced cybersecurity protocols. With sophisticated hacking techniques on the rise, our organization faces heightened risks of data theft and system compromise.</a:t>
            </a:r>
            <a:r>
              <a:rPr lang="hu-HU" dirty="0"/>
              <a:t> </a:t>
            </a:r>
            <a:r>
              <a:rPr lang="en-GB" dirty="0"/>
              <a:t>Failure to address these vulnerabilities not only jeopardizes our reputation but also exposes us to legal and financial repercussions in an ever-changing digital landscape.</a:t>
            </a:r>
          </a:p>
        </p:txBody>
      </p:sp>
      <p:sp>
        <p:nvSpPr>
          <p:cNvPr id="9" name="Szöveg helye 8">
            <a:extLst>
              <a:ext uri="{FF2B5EF4-FFF2-40B4-BE49-F238E27FC236}">
                <a16:creationId xmlns=""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Tree>
    <p:extLst>
      <p:ext uri="{BB962C8B-B14F-4D97-AF65-F5344CB8AC3E}">
        <p14:creationId xmlns:p14="http://schemas.microsoft.com/office/powerpoint/2010/main" val="38397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15113000" cy="8862927"/>
          </a:xfrm>
          <a:prstGeom prst="rect">
            <a:avLst/>
          </a:prstGeom>
        </p:spPr>
        <p:txBody>
          <a:bodyPr/>
          <a:lstStyle>
            <a:lvl1pPr>
              <a:defRPr sz="5000" b="1">
                <a:solidFill>
                  <a:srgbClr val="003399"/>
                </a:solidFill>
              </a:defRPr>
            </a:lvl1pPr>
          </a:lstStyle>
          <a:p>
            <a:r>
              <a:rPr lang="hu-HU" dirty="0"/>
              <a:t>”</a:t>
            </a:r>
            <a:r>
              <a:rPr lang="hu-HU" dirty="0" err="1"/>
              <a:t>Addressing</a:t>
            </a:r>
            <a:r>
              <a:rPr lang="hu-HU" dirty="0"/>
              <a:t> </a:t>
            </a:r>
            <a:r>
              <a:rPr lang="hu-HU" dirty="0" err="1"/>
              <a:t>cybersecurity</a:t>
            </a:r>
            <a:r>
              <a:rPr lang="hu-HU" dirty="0"/>
              <a:t> </a:t>
            </a:r>
            <a:r>
              <a:rPr lang="hu-HU" dirty="0" err="1"/>
              <a:t>risks</a:t>
            </a:r>
            <a:r>
              <a:rPr lang="hu-HU" dirty="0"/>
              <a:t> is </a:t>
            </a:r>
            <a:r>
              <a:rPr lang="hu-HU" dirty="0" err="1"/>
              <a:t>not</a:t>
            </a:r>
            <a:r>
              <a:rPr lang="hu-HU" dirty="0"/>
              <a:t> an </a:t>
            </a:r>
            <a:r>
              <a:rPr lang="hu-HU" dirty="0" err="1"/>
              <a:t>option</a:t>
            </a:r>
            <a:r>
              <a:rPr lang="hu-HU" dirty="0"/>
              <a:t> </a:t>
            </a:r>
            <a:r>
              <a:rPr lang="hu-HU" dirty="0" err="1"/>
              <a:t>but</a:t>
            </a:r>
            <a:r>
              <a:rPr lang="hu-HU" dirty="0"/>
              <a:t> a </a:t>
            </a:r>
            <a:r>
              <a:rPr lang="hu-HU" dirty="0" err="1"/>
              <a:t>necessity</a:t>
            </a:r>
            <a:r>
              <a:rPr lang="hu-HU" dirty="0"/>
              <a:t> in </a:t>
            </a:r>
            <a:r>
              <a:rPr lang="hu-HU" dirty="0" err="1"/>
              <a:t>safeguarding</a:t>
            </a:r>
            <a:r>
              <a:rPr lang="hu-HU" dirty="0"/>
              <a:t> </a:t>
            </a:r>
            <a:r>
              <a:rPr lang="hu-HU" dirty="0" err="1"/>
              <a:t>our</a:t>
            </a:r>
            <a:r>
              <a:rPr lang="hu-HU" dirty="0"/>
              <a:t> </a:t>
            </a:r>
            <a:r>
              <a:rPr lang="hu-HU" dirty="0" err="1"/>
              <a:t>data</a:t>
            </a:r>
            <a:r>
              <a:rPr lang="hu-HU" dirty="0"/>
              <a:t> and </a:t>
            </a:r>
            <a:r>
              <a:rPr lang="hu-HU" dirty="0" err="1"/>
              <a:t>preserving</a:t>
            </a:r>
            <a:r>
              <a:rPr lang="hu-HU" dirty="0"/>
              <a:t> </a:t>
            </a:r>
            <a:r>
              <a:rPr lang="hu-HU" dirty="0" err="1"/>
              <a:t>organizational</a:t>
            </a:r>
            <a:r>
              <a:rPr lang="hu-HU" dirty="0"/>
              <a:t> </a:t>
            </a:r>
            <a:r>
              <a:rPr lang="hu-HU" dirty="0" err="1"/>
              <a:t>integrity</a:t>
            </a:r>
            <a:r>
              <a:rPr lang="hu-HU" dirty="0"/>
              <a:t>.”</a:t>
            </a:r>
            <a:endParaRPr lang="en-US" dirty="0"/>
          </a:p>
        </p:txBody>
      </p:sp>
      <p:pic>
        <p:nvPicPr>
          <p:cNvPr id="8" name="Kép 7">
            <a:extLst>
              <a:ext uri="{FF2B5EF4-FFF2-40B4-BE49-F238E27FC236}">
                <a16:creationId xmlns=""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6615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 xmlns:a16="http://schemas.microsoft.com/office/drawing/2014/main" id="{90EC8926-1D3A-B547-162C-C962F40E7713}"/>
              </a:ext>
            </a:extLst>
          </p:cNvPr>
          <p:cNvSpPr>
            <a:spLocks noGrp="1"/>
          </p:cNvSpPr>
          <p:nvPr>
            <p:ph type="pic" sz="quarter" idx="12" hasCustomPrompt="1"/>
          </p:nvPr>
        </p:nvSpPr>
        <p:spPr>
          <a:xfrm>
            <a:off x="9283700" y="0"/>
            <a:ext cx="9004300" cy="10288588"/>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Tree>
    <p:extLst>
      <p:ext uri="{BB962C8B-B14F-4D97-AF65-F5344CB8AC3E}">
        <p14:creationId xmlns:p14="http://schemas.microsoft.com/office/powerpoint/2010/main" val="83689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 xmlns:a16="http://schemas.microsoft.com/office/drawing/2014/main" id="{90EC8926-1D3A-B547-162C-C962F40E7713}"/>
              </a:ext>
            </a:extLst>
          </p:cNvPr>
          <p:cNvSpPr>
            <a:spLocks noGrp="1"/>
          </p:cNvSpPr>
          <p:nvPr>
            <p:ph type="pic" sz="quarter" idx="12" hasCustomPrompt="1"/>
          </p:nvPr>
        </p:nvSpPr>
        <p:spPr>
          <a:xfrm>
            <a:off x="9283700" y="661988"/>
            <a:ext cx="8343900" cy="7300912"/>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
        <p:nvSpPr>
          <p:cNvPr id="5" name="Szöveg helye 4">
            <a:extLst>
              <a:ext uri="{FF2B5EF4-FFF2-40B4-BE49-F238E27FC236}">
                <a16:creationId xmlns="" xmlns:a16="http://schemas.microsoft.com/office/drawing/2014/main" id="{CB16E25C-BCD7-88E3-9E7A-4845AD6BB1FF}"/>
              </a:ext>
            </a:extLst>
          </p:cNvPr>
          <p:cNvSpPr>
            <a:spLocks noGrp="1"/>
          </p:cNvSpPr>
          <p:nvPr>
            <p:ph type="body" sz="quarter" idx="13" hasCustomPrompt="1"/>
          </p:nvPr>
        </p:nvSpPr>
        <p:spPr>
          <a:xfrm>
            <a:off x="9283700" y="7962900"/>
            <a:ext cx="8432800" cy="1689100"/>
          </a:xfrm>
        </p:spPr>
        <p:txBody>
          <a:bodyPr anchor="ctr">
            <a:normAutofit/>
          </a:bodyPr>
          <a:lstStyle>
            <a:lvl1pPr marL="0" indent="0">
              <a:buNone/>
              <a:defRPr sz="2000">
                <a:solidFill>
                  <a:srgbClr val="003399"/>
                </a:solidFill>
              </a:defRPr>
            </a:lvl1pPr>
          </a:lstStyle>
          <a:p>
            <a:pPr lvl="0"/>
            <a:r>
              <a:rPr lang="hu-HU" dirty="0"/>
              <a:t>Image </a:t>
            </a:r>
            <a:r>
              <a:rPr lang="hu-HU" dirty="0" err="1"/>
              <a:t>caption</a:t>
            </a:r>
            <a:r>
              <a:rPr lang="hu-HU" dirty="0"/>
              <a:t> </a:t>
            </a:r>
            <a:r>
              <a:rPr lang="en-GB" dirty="0"/>
              <a:t>— Inadequate cybersecurity measures pose a significant threat to our company's sensitive data and Project Title operations.</a:t>
            </a:r>
          </a:p>
        </p:txBody>
      </p:sp>
    </p:spTree>
    <p:extLst>
      <p:ext uri="{BB962C8B-B14F-4D97-AF65-F5344CB8AC3E}">
        <p14:creationId xmlns:p14="http://schemas.microsoft.com/office/powerpoint/2010/main" val="251507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ím és tartalom">
    <p:spTree>
      <p:nvGrpSpPr>
        <p:cNvPr id="1" name=""/>
        <p:cNvGrpSpPr/>
        <p:nvPr/>
      </p:nvGrpSpPr>
      <p:grpSpPr>
        <a:xfrm>
          <a:off x="0" y="0"/>
          <a:ext cx="0" cy="0"/>
          <a:chOff x="0" y="0"/>
          <a:chExt cx="0" cy="0"/>
        </a:xfrm>
      </p:grpSpPr>
      <p:sp>
        <p:nvSpPr>
          <p:cNvPr id="9" name="Szöveg helye 8">
            <a:extLst>
              <a:ext uri="{FF2B5EF4-FFF2-40B4-BE49-F238E27FC236}">
                <a16:creationId xmlns="" xmlns:a16="http://schemas.microsoft.com/office/drawing/2014/main" id="{E52E5C56-4C55-7074-1F59-18B54B6FAC3B}"/>
              </a:ext>
            </a:extLst>
          </p:cNvPr>
          <p:cNvSpPr>
            <a:spLocks noGrp="1"/>
          </p:cNvSpPr>
          <p:nvPr>
            <p:ph type="body" sz="quarter" idx="11" hasCustomPrompt="1"/>
          </p:nvPr>
        </p:nvSpPr>
        <p:spPr>
          <a:xfrm>
            <a:off x="7645400" y="584994"/>
            <a:ext cx="10007600" cy="2463006"/>
          </a:xfrm>
        </p:spPr>
        <p:txBody>
          <a:bodyPr>
            <a:normAutofit/>
          </a:bodyPr>
          <a:lstStyle>
            <a:lvl1pPr marL="0" indent="0">
              <a:buNone/>
              <a:defRPr sz="3200" b="1">
                <a:solidFill>
                  <a:srgbClr val="003399"/>
                </a:solidFill>
              </a:defRPr>
            </a:lvl1pPr>
          </a:lstStyle>
          <a:p>
            <a:pPr lvl="0"/>
            <a:r>
              <a:rPr lang="hu-HU" dirty="0"/>
              <a:t>projectTitle.com</a:t>
            </a:r>
            <a:endParaRPr lang="en-GB" dirty="0"/>
          </a:p>
        </p:txBody>
      </p:sp>
      <p:pic>
        <p:nvPicPr>
          <p:cNvPr id="7" name="Kép 6">
            <a:extLst>
              <a:ext uri="{FF2B5EF4-FFF2-40B4-BE49-F238E27FC236}">
                <a16:creationId xmlns="" xmlns:a16="http://schemas.microsoft.com/office/drawing/2014/main" id="{5C526633-17B6-9A0A-D4B8-49598BE2A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109"/>
          <a:stretch/>
        </p:blipFill>
        <p:spPr>
          <a:xfrm>
            <a:off x="0" y="0"/>
            <a:ext cx="6985000" cy="10288588"/>
          </a:xfrm>
          <a:prstGeom prst="rect">
            <a:avLst/>
          </a:prstGeom>
        </p:spPr>
      </p:pic>
      <p:sp>
        <p:nvSpPr>
          <p:cNvPr id="11" name="Szöveg helye 10">
            <a:extLst>
              <a:ext uri="{FF2B5EF4-FFF2-40B4-BE49-F238E27FC236}">
                <a16:creationId xmlns="" xmlns:a16="http://schemas.microsoft.com/office/drawing/2014/main" id="{320475DF-8954-0575-E8D7-64618E87D175}"/>
              </a:ext>
            </a:extLst>
          </p:cNvPr>
          <p:cNvSpPr>
            <a:spLocks noGrp="1"/>
          </p:cNvSpPr>
          <p:nvPr>
            <p:ph type="body" sz="quarter" idx="12" hasCustomPrompt="1"/>
          </p:nvPr>
        </p:nvSpPr>
        <p:spPr>
          <a:xfrm>
            <a:off x="635000" y="590550"/>
            <a:ext cx="5486400" cy="2730500"/>
          </a:xfrm>
        </p:spPr>
        <p:txBody>
          <a:bodyPr/>
          <a:lstStyle>
            <a:lvl1pPr marL="0" indent="0">
              <a:buNone/>
              <a:defRPr b="1">
                <a:solidFill>
                  <a:schemeClr val="bg1"/>
                </a:solidFill>
              </a:defRPr>
            </a:lvl1pPr>
          </a:lstStyle>
          <a:p>
            <a:pPr lvl="0"/>
            <a:r>
              <a:rPr lang="hu-HU" dirty="0" err="1"/>
              <a:t>Thank</a:t>
            </a:r>
            <a:r>
              <a:rPr lang="hu-HU" dirty="0"/>
              <a:t> </a:t>
            </a:r>
            <a:r>
              <a:rPr lang="hu-HU" dirty="0" err="1"/>
              <a:t>you</a:t>
            </a:r>
            <a:r>
              <a:rPr lang="hu-HU" dirty="0"/>
              <a:t> </a:t>
            </a:r>
            <a:r>
              <a:rPr lang="hu-HU" dirty="0" err="1"/>
              <a:t>for</a:t>
            </a:r>
            <a:r>
              <a:rPr lang="hu-HU" dirty="0"/>
              <a:t> </a:t>
            </a:r>
            <a:r>
              <a:rPr lang="hu-HU" dirty="0" err="1"/>
              <a:t>attending</a:t>
            </a:r>
            <a:r>
              <a:rPr lang="hu-HU" dirty="0"/>
              <a:t>!</a:t>
            </a:r>
            <a:endParaRPr lang="en-GB" dirty="0"/>
          </a:p>
        </p:txBody>
      </p:sp>
      <p:sp>
        <p:nvSpPr>
          <p:cNvPr id="12" name="Szöveg helye 8">
            <a:extLst>
              <a:ext uri="{FF2B5EF4-FFF2-40B4-BE49-F238E27FC236}">
                <a16:creationId xmlns="" xmlns:a16="http://schemas.microsoft.com/office/drawing/2014/main" id="{06A47172-93A7-4A84-6E0D-FD24307912E0}"/>
              </a:ext>
            </a:extLst>
          </p:cNvPr>
          <p:cNvSpPr>
            <a:spLocks noGrp="1"/>
          </p:cNvSpPr>
          <p:nvPr>
            <p:ph type="body" sz="quarter" idx="13" hasCustomPrompt="1"/>
          </p:nvPr>
        </p:nvSpPr>
        <p:spPr>
          <a:xfrm>
            <a:off x="7645400" y="3048000"/>
            <a:ext cx="5181600" cy="546100"/>
          </a:xfrm>
        </p:spPr>
        <p:txBody>
          <a:bodyPr>
            <a:normAutofit/>
          </a:bodyPr>
          <a:lstStyle>
            <a:lvl1pPr marL="0" indent="0">
              <a:buNone/>
              <a:defRPr sz="2500">
                <a:solidFill>
                  <a:srgbClr val="003399"/>
                </a:solidFill>
              </a:defRPr>
            </a:lvl1pPr>
          </a:lstStyle>
          <a:p>
            <a:pPr lvl="0"/>
            <a:r>
              <a:rPr lang="hu-HU" dirty="0" err="1"/>
              <a:t>First</a:t>
            </a:r>
            <a:r>
              <a:rPr lang="hu-HU" dirty="0"/>
              <a:t> Last</a:t>
            </a:r>
            <a:endParaRPr lang="en-GB" dirty="0"/>
          </a:p>
        </p:txBody>
      </p:sp>
      <p:sp>
        <p:nvSpPr>
          <p:cNvPr id="13" name="Szöveg helye 8">
            <a:extLst>
              <a:ext uri="{FF2B5EF4-FFF2-40B4-BE49-F238E27FC236}">
                <a16:creationId xmlns="" xmlns:a16="http://schemas.microsoft.com/office/drawing/2014/main" id="{B46E932A-195E-1A5A-6B8C-258516EFB8FF}"/>
              </a:ext>
            </a:extLst>
          </p:cNvPr>
          <p:cNvSpPr>
            <a:spLocks noGrp="1"/>
          </p:cNvSpPr>
          <p:nvPr>
            <p:ph type="body" sz="quarter" idx="14" hasCustomPrompt="1"/>
          </p:nvPr>
        </p:nvSpPr>
        <p:spPr>
          <a:xfrm>
            <a:off x="7645400" y="5511006"/>
            <a:ext cx="10007600" cy="2463006"/>
          </a:xfrm>
        </p:spPr>
        <p:txBody>
          <a:bodyPr>
            <a:normAutofit/>
          </a:bodyPr>
          <a:lstStyle>
            <a:lvl1pPr marL="0" indent="0">
              <a:buNone/>
              <a:defRPr sz="2500" b="0">
                <a:solidFill>
                  <a:srgbClr val="003399"/>
                </a:solidFill>
              </a:defRPr>
            </a:lvl1pPr>
          </a:lstStyle>
          <a:p>
            <a:pPr lvl="0"/>
            <a:r>
              <a:rPr lang="hu-HU" dirty="0"/>
              <a:t>Facebook.com/</a:t>
            </a:r>
            <a:r>
              <a:rPr lang="hu-HU" b="1" dirty="0" err="1"/>
              <a:t>projectTitle</a:t>
            </a:r>
            <a:r>
              <a:rPr lang="hu-HU" b="1" dirty="0"/>
              <a:t/>
            </a:r>
            <a:br>
              <a:rPr lang="hu-HU" b="1" dirty="0"/>
            </a:br>
            <a:r>
              <a:rPr lang="hu-HU" b="0" dirty="0"/>
              <a:t>x.com/</a:t>
            </a:r>
            <a:r>
              <a:rPr lang="hu-HU" b="1" dirty="0" err="1"/>
              <a:t>projectTitle</a:t>
            </a:r>
            <a:r>
              <a:rPr lang="hu-HU" b="1" dirty="0"/>
              <a:t/>
            </a:r>
            <a:br>
              <a:rPr lang="hu-HU" b="1" dirty="0"/>
            </a:br>
            <a:r>
              <a:rPr lang="hu-HU" b="0" dirty="0"/>
              <a:t>youtube.com/</a:t>
            </a:r>
            <a:r>
              <a:rPr lang="hu-HU" b="1" dirty="0" err="1"/>
              <a:t>projectTitle</a:t>
            </a:r>
            <a:endParaRPr lang="hu-HU" b="0" dirty="0"/>
          </a:p>
        </p:txBody>
      </p:sp>
      <p:sp>
        <p:nvSpPr>
          <p:cNvPr id="14" name="Szöveg helye 8">
            <a:extLst>
              <a:ext uri="{FF2B5EF4-FFF2-40B4-BE49-F238E27FC236}">
                <a16:creationId xmlns="" xmlns:a16="http://schemas.microsoft.com/office/drawing/2014/main" id="{A2B405E5-E12E-CC8C-31EC-FDDCF72E6BE9}"/>
              </a:ext>
            </a:extLst>
          </p:cNvPr>
          <p:cNvSpPr>
            <a:spLocks noGrp="1"/>
          </p:cNvSpPr>
          <p:nvPr>
            <p:ph type="body" sz="quarter" idx="15" hasCustomPrompt="1"/>
          </p:nvPr>
        </p:nvSpPr>
        <p:spPr>
          <a:xfrm>
            <a:off x="7645400" y="3594100"/>
            <a:ext cx="5181600" cy="546100"/>
          </a:xfrm>
        </p:spPr>
        <p:txBody>
          <a:bodyPr>
            <a:normAutofit/>
          </a:bodyPr>
          <a:lstStyle>
            <a:lvl1pPr marL="0" indent="0">
              <a:buNone/>
              <a:defRPr sz="2500">
                <a:solidFill>
                  <a:srgbClr val="003399"/>
                </a:solidFill>
              </a:defRPr>
            </a:lvl1pPr>
          </a:lstStyle>
          <a:p>
            <a:pPr lvl="0"/>
            <a:r>
              <a:rPr lang="hu-HU" dirty="0"/>
              <a:t>info@projectTitle.com</a:t>
            </a:r>
            <a:endParaRPr lang="en-GB" dirty="0"/>
          </a:p>
        </p:txBody>
      </p:sp>
      <p:sp>
        <p:nvSpPr>
          <p:cNvPr id="16" name="Szöveg helye 8">
            <a:extLst>
              <a:ext uri="{FF2B5EF4-FFF2-40B4-BE49-F238E27FC236}">
                <a16:creationId xmlns="" xmlns:a16="http://schemas.microsoft.com/office/drawing/2014/main" id="{CFE67723-D50F-BEB9-7B1E-95AC0AA7744C}"/>
              </a:ext>
            </a:extLst>
          </p:cNvPr>
          <p:cNvSpPr>
            <a:spLocks noGrp="1"/>
          </p:cNvSpPr>
          <p:nvPr>
            <p:ph type="body" sz="quarter" idx="16" hasCustomPrompt="1"/>
          </p:nvPr>
        </p:nvSpPr>
        <p:spPr>
          <a:xfrm>
            <a:off x="7645400" y="4145756"/>
            <a:ext cx="5181600" cy="546100"/>
          </a:xfrm>
        </p:spPr>
        <p:txBody>
          <a:bodyPr>
            <a:normAutofit/>
          </a:bodyPr>
          <a:lstStyle>
            <a:lvl1pPr marL="0" indent="0">
              <a:buNone/>
              <a:defRPr sz="2500">
                <a:solidFill>
                  <a:srgbClr val="003399"/>
                </a:solidFill>
              </a:defRPr>
            </a:lvl1pPr>
          </a:lstStyle>
          <a:p>
            <a:pPr lvl="0"/>
            <a:r>
              <a:rPr lang="hu-HU" dirty="0"/>
              <a:t>+32 123 456 789</a:t>
            </a:r>
            <a:endParaRPr lang="en-GB" dirty="0"/>
          </a:p>
        </p:txBody>
      </p:sp>
      <p:sp>
        <p:nvSpPr>
          <p:cNvPr id="17" name="Szöveg helye 8">
            <a:extLst>
              <a:ext uri="{FF2B5EF4-FFF2-40B4-BE49-F238E27FC236}">
                <a16:creationId xmlns="" xmlns:a16="http://schemas.microsoft.com/office/drawing/2014/main" id="{57E68D88-F821-2B9F-D18E-50D9F9EE9A29}"/>
              </a:ext>
            </a:extLst>
          </p:cNvPr>
          <p:cNvSpPr>
            <a:spLocks noGrp="1"/>
          </p:cNvSpPr>
          <p:nvPr>
            <p:ph type="body" sz="quarter" idx="17" hasCustomPrompt="1"/>
          </p:nvPr>
        </p:nvSpPr>
        <p:spPr>
          <a:xfrm>
            <a:off x="12827000" y="3048000"/>
            <a:ext cx="4826000" cy="1092200"/>
          </a:xfrm>
        </p:spPr>
        <p:txBody>
          <a:bodyPr>
            <a:normAutofit/>
          </a:bodyPr>
          <a:lstStyle>
            <a:lvl1pPr marL="0" indent="0">
              <a:buNone/>
              <a:defRPr sz="2500">
                <a:solidFill>
                  <a:srgbClr val="003399"/>
                </a:solidFill>
              </a:defRPr>
            </a:lvl1pPr>
          </a:lstStyle>
          <a:p>
            <a:pPr lvl="0"/>
            <a:r>
              <a:rPr lang="hu-HU" dirty="0"/>
              <a:t>Budapest utca 1</a:t>
            </a:r>
            <a:br>
              <a:rPr lang="hu-HU" dirty="0"/>
            </a:br>
            <a:r>
              <a:rPr lang="hu-HU" dirty="0"/>
              <a:t>1055 Budapest, Hungary</a:t>
            </a:r>
            <a:endParaRPr lang="en-GB" dirty="0"/>
          </a:p>
        </p:txBody>
      </p:sp>
    </p:spTree>
    <p:extLst>
      <p:ext uri="{BB962C8B-B14F-4D97-AF65-F5344CB8AC3E}">
        <p14:creationId xmlns:p14="http://schemas.microsoft.com/office/powerpoint/2010/main" val="252146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159521"/>
            <a:ext cx="15773400" cy="1108755"/>
          </a:xfrm>
        </p:spPr>
        <p:txBody>
          <a:bodyPr>
            <a:normAutofit/>
          </a:bodyPr>
          <a:lstStyle>
            <a:lvl1pPr>
              <a:defRPr sz="5401"/>
            </a:lvl1pPr>
          </a:lstStyle>
          <a:p>
            <a:r>
              <a:rPr lang="en-US" dirty="0"/>
              <a:t>Click to edit Master title style</a:t>
            </a:r>
          </a:p>
        </p:txBody>
      </p:sp>
    </p:spTree>
    <p:extLst>
      <p:ext uri="{BB962C8B-B14F-4D97-AF65-F5344CB8AC3E}">
        <p14:creationId xmlns:p14="http://schemas.microsoft.com/office/powerpoint/2010/main" val="11848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4542" y="917256"/>
            <a:ext cx="12153118" cy="84540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Date Placeholder 3"/>
          <p:cNvSpPr>
            <a:spLocks noGrp="1"/>
          </p:cNvSpPr>
          <p:nvPr>
            <p:ph type="dt" sz="half" idx="2"/>
          </p:nvPr>
        </p:nvSpPr>
        <p:spPr>
          <a:xfrm>
            <a:off x="5233182" y="8719103"/>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9347982" y="8719103"/>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smtClean="0"/>
              <a:t>1st Call LP seminar - Belgrade</a:t>
            </a:r>
            <a:endParaRPr lang="en-GB"/>
          </a:p>
        </p:txBody>
      </p:sp>
    </p:spTree>
    <p:extLst>
      <p:ext uri="{BB962C8B-B14F-4D97-AF65-F5344CB8AC3E}">
        <p14:creationId xmlns:p14="http://schemas.microsoft.com/office/powerpoint/2010/main" val="328083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8" r:id="rId6"/>
    <p:sldLayoutId id="2147483689" r:id="rId7"/>
    <p:sldLayoutId id="2147483687" r:id="rId8"/>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159523"/>
            <a:ext cx="15773400" cy="1108755"/>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9083"/>
            <a:ext cx="15773400" cy="7437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60326"/>
            <a:ext cx="18288000" cy="82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81" rtlCol="0" anchor="ctr"/>
          <a:lstStyle/>
          <a:p>
            <a:pPr algn="ctr" defTabSz="1371783">
              <a:defRPr/>
            </a:pPr>
            <a:r>
              <a:rPr lang="en-US" sz="4801" spc="225" dirty="0">
                <a:solidFill>
                  <a:prstClr val="white">
                    <a:lumMod val="75000"/>
                  </a:prstClr>
                </a:solidFill>
              </a:rPr>
              <a:t>www.</a:t>
            </a:r>
            <a:r>
              <a:rPr lang="en-US" sz="4801" spc="225" dirty="0">
                <a:solidFill>
                  <a:prstClr val="black">
                    <a:lumMod val="85000"/>
                    <a:lumOff val="15000"/>
                  </a:prstClr>
                </a:solidFill>
              </a:rPr>
              <a:t>presentationgo</a:t>
            </a:r>
            <a:r>
              <a:rPr lang="en-US" sz="4801" spc="225" dirty="0">
                <a:solidFill>
                  <a:prstClr val="white">
                    <a:lumMod val="75000"/>
                  </a:prstClr>
                </a:solidFill>
              </a:rPr>
              <a:t>.com</a:t>
            </a:r>
          </a:p>
        </p:txBody>
      </p:sp>
      <p:sp>
        <p:nvSpPr>
          <p:cNvPr id="23" name="Freeform 22"/>
          <p:cNvSpPr/>
          <p:nvPr userDrawn="1"/>
        </p:nvSpPr>
        <p:spPr>
          <a:xfrm rot="5400000">
            <a:off x="274687" y="32025"/>
            <a:ext cx="554330" cy="1141804"/>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783"/>
            <a:endParaRPr lang="en-US" sz="2700">
              <a:solidFill>
                <a:prstClr val="white"/>
              </a:solidFill>
            </a:endParaRPr>
          </a:p>
        </p:txBody>
      </p:sp>
      <p:grpSp>
        <p:nvGrpSpPr>
          <p:cNvPr id="8" name="Group 7"/>
          <p:cNvGrpSpPr/>
          <p:nvPr userDrawn="1"/>
        </p:nvGrpSpPr>
        <p:grpSpPr>
          <a:xfrm>
            <a:off x="-3309816" y="-110723"/>
            <a:ext cx="2966060" cy="872134"/>
            <a:chOff x="-2096383" y="21447"/>
            <a:chExt cx="1483030" cy="581333"/>
          </a:xfrm>
        </p:grpSpPr>
        <p:sp>
          <p:nvSpPr>
            <p:cNvPr id="10" name="TextBox 9"/>
            <p:cNvSpPr txBox="1"/>
            <p:nvPr userDrawn="1"/>
          </p:nvSpPr>
          <p:spPr>
            <a:xfrm>
              <a:off x="-2096383" y="21447"/>
              <a:ext cx="228588" cy="215410"/>
            </a:xfrm>
            <a:prstGeom prst="rect">
              <a:avLst/>
            </a:prstGeom>
            <a:noFill/>
          </p:spPr>
          <p:txBody>
            <a:bodyPr wrap="none" rtlCol="0">
              <a:spAutoFit/>
            </a:bodyPr>
            <a:lstStyle/>
            <a:p>
              <a:pPr defTabSz="1371783"/>
              <a:r>
                <a:rPr lang="en-US" sz="15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0342" cy="215410"/>
            </a:xfrm>
            <a:prstGeom prst="rect">
              <a:avLst/>
            </a:prstGeom>
            <a:noFill/>
          </p:spPr>
          <p:txBody>
            <a:bodyPr wrap="none" rtlCol="0">
              <a:spAutoFit/>
            </a:bodyPr>
            <a:lstStyle/>
            <a:p>
              <a:pPr defTabSz="1371783"/>
              <a:r>
                <a:rPr lang="en-US" sz="15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77797" y="10441014"/>
            <a:ext cx="2398413" cy="346249"/>
          </a:xfrm>
          <a:prstGeom prst="rect">
            <a:avLst/>
          </a:prstGeom>
        </p:spPr>
        <p:txBody>
          <a:bodyPr wrap="none">
            <a:spAutoFit/>
          </a:bodyPr>
          <a:lstStyle/>
          <a:p>
            <a:pPr defTabSz="1371783"/>
            <a:r>
              <a:rPr lang="en-US" sz="1650" dirty="0">
                <a:solidFill>
                  <a:srgbClr val="555555"/>
                </a:solidFill>
                <a:latin typeface="Open Sans" panose="020B0606030504020204" pitchFamily="34" charset="0"/>
              </a:rPr>
              <a:t>© </a:t>
            </a:r>
            <a:r>
              <a:rPr lang="en-US" sz="1650" dirty="0">
                <a:solidFill>
                  <a:srgbClr val="A5CD28"/>
                </a:solidFill>
                <a:latin typeface="Open Sans" panose="020B0606030504020204" pitchFamily="34" charset="0"/>
                <a:hlinkClick r:id="rId4" tooltip="PresentationGo!"/>
              </a:rPr>
              <a:t>presentationgo.com</a:t>
            </a:r>
            <a:endParaRPr lang="en-US" sz="1650" dirty="0">
              <a:solidFill>
                <a:prstClr val="black"/>
              </a:solidFill>
            </a:endParaRPr>
          </a:p>
        </p:txBody>
      </p:sp>
    </p:spTree>
    <p:extLst>
      <p:ext uri="{BB962C8B-B14F-4D97-AF65-F5344CB8AC3E}">
        <p14:creationId xmlns:p14="http://schemas.microsoft.com/office/powerpoint/2010/main" val="1418967406"/>
      </p:ext>
    </p:extLst>
  </p:cSld>
  <p:clrMap bg1="lt1" tx1="dk1" bg2="lt2" tx2="dk2" accent1="accent1" accent2="accent2" accent3="accent3" accent4="accent4" accent5="accent5" accent6="accent6" hlink="hlink" folHlink="folHlink"/>
  <p:sldLayoutIdLst>
    <p:sldLayoutId id="2147483692" r:id="rId1"/>
  </p:sldLayoutIdLst>
  <p:hf sldNum="0" hdr="0" dt="0"/>
  <p:txStyles>
    <p:titleStyle>
      <a:lvl1pPr algn="l" defTabSz="1371783" rtl="0" eaLnBrk="1" latinLnBrk="0" hangingPunct="1">
        <a:lnSpc>
          <a:spcPct val="90000"/>
        </a:lnSpc>
        <a:spcBef>
          <a:spcPct val="0"/>
        </a:spcBef>
        <a:buNone/>
        <a:defRPr lang="en-US" sz="5401" b="1" kern="1200">
          <a:solidFill>
            <a:schemeClr val="tx1"/>
          </a:solidFill>
          <a:latin typeface="Helvetica" panose="020B0500000000000000" pitchFamily="34" charset="0"/>
          <a:ea typeface="+mj-ea"/>
          <a:cs typeface="+mj-cs"/>
        </a:defRPr>
      </a:lvl1pPr>
    </p:titleStyle>
    <p:bodyStyle>
      <a:lvl1pPr marL="342946" indent="-342946" algn="l" defTabSz="1371783"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837" indent="-342946" algn="l" defTabSz="1371783"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729" indent="-342946" algn="l" defTabSz="1371783"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620" indent="-342946" algn="l" defTabSz="1371783"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511" indent="-342946" algn="l" defTabSz="1371783"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2403" indent="-342946" algn="l" defTabSz="13717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8294" indent="-342946" algn="l" defTabSz="13717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4186" indent="-342946" algn="l" defTabSz="13717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30077" indent="-342946" algn="l" defTabSz="13717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783" rtl="0" eaLnBrk="1" latinLnBrk="0" hangingPunct="1">
        <a:defRPr sz="2700" kern="1200">
          <a:solidFill>
            <a:schemeClr val="tx1"/>
          </a:solidFill>
          <a:latin typeface="+mn-lt"/>
          <a:ea typeface="+mn-ea"/>
          <a:cs typeface="+mn-cs"/>
        </a:defRPr>
      </a:lvl1pPr>
      <a:lvl2pPr marL="685891" algn="l" defTabSz="1371783" rtl="0" eaLnBrk="1" latinLnBrk="0" hangingPunct="1">
        <a:defRPr sz="2700" kern="1200">
          <a:solidFill>
            <a:schemeClr val="tx1"/>
          </a:solidFill>
          <a:latin typeface="+mn-lt"/>
          <a:ea typeface="+mn-ea"/>
          <a:cs typeface="+mn-cs"/>
        </a:defRPr>
      </a:lvl2pPr>
      <a:lvl3pPr marL="1371783" algn="l" defTabSz="1371783" rtl="0" eaLnBrk="1" latinLnBrk="0" hangingPunct="1">
        <a:defRPr sz="2700" kern="1200">
          <a:solidFill>
            <a:schemeClr val="tx1"/>
          </a:solidFill>
          <a:latin typeface="+mn-lt"/>
          <a:ea typeface="+mn-ea"/>
          <a:cs typeface="+mn-cs"/>
        </a:defRPr>
      </a:lvl3pPr>
      <a:lvl4pPr marL="2057674" algn="l" defTabSz="1371783" rtl="0" eaLnBrk="1" latinLnBrk="0" hangingPunct="1">
        <a:defRPr sz="2700" kern="1200">
          <a:solidFill>
            <a:schemeClr val="tx1"/>
          </a:solidFill>
          <a:latin typeface="+mn-lt"/>
          <a:ea typeface="+mn-ea"/>
          <a:cs typeface="+mn-cs"/>
        </a:defRPr>
      </a:lvl4pPr>
      <a:lvl5pPr marL="2743566" algn="l" defTabSz="1371783" rtl="0" eaLnBrk="1" latinLnBrk="0" hangingPunct="1">
        <a:defRPr sz="2700" kern="1200">
          <a:solidFill>
            <a:schemeClr val="tx1"/>
          </a:solidFill>
          <a:latin typeface="+mn-lt"/>
          <a:ea typeface="+mn-ea"/>
          <a:cs typeface="+mn-cs"/>
        </a:defRPr>
      </a:lvl5pPr>
      <a:lvl6pPr marL="3429457" algn="l" defTabSz="1371783" rtl="0" eaLnBrk="1" latinLnBrk="0" hangingPunct="1">
        <a:defRPr sz="2700" kern="1200">
          <a:solidFill>
            <a:schemeClr val="tx1"/>
          </a:solidFill>
          <a:latin typeface="+mn-lt"/>
          <a:ea typeface="+mn-ea"/>
          <a:cs typeface="+mn-cs"/>
        </a:defRPr>
      </a:lvl6pPr>
      <a:lvl7pPr marL="4115349" algn="l" defTabSz="1371783" rtl="0" eaLnBrk="1" latinLnBrk="0" hangingPunct="1">
        <a:defRPr sz="2700" kern="1200">
          <a:solidFill>
            <a:schemeClr val="tx1"/>
          </a:solidFill>
          <a:latin typeface="+mn-lt"/>
          <a:ea typeface="+mn-ea"/>
          <a:cs typeface="+mn-cs"/>
        </a:defRPr>
      </a:lvl7pPr>
      <a:lvl8pPr marL="4801240" algn="l" defTabSz="1371783" rtl="0" eaLnBrk="1" latinLnBrk="0" hangingPunct="1">
        <a:defRPr sz="2700" kern="1200">
          <a:solidFill>
            <a:schemeClr val="tx1"/>
          </a:solidFill>
          <a:latin typeface="+mn-lt"/>
          <a:ea typeface="+mn-ea"/>
          <a:cs typeface="+mn-cs"/>
        </a:defRPr>
      </a:lvl8pPr>
      <a:lvl9pPr marL="5487132" algn="l" defTabSz="1371783"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in/interregdanub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s://www.facebook.com/InterregDan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ems.clarmont.hu/"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03336007-9278-CEFE-1DF1-559D3C31A0E1}"/>
              </a:ext>
            </a:extLst>
          </p:cNvPr>
          <p:cNvSpPr>
            <a:spLocks noGrp="1"/>
          </p:cNvSpPr>
          <p:nvPr>
            <p:ph type="title"/>
          </p:nvPr>
        </p:nvSpPr>
        <p:spPr/>
        <p:txBody>
          <a:bodyPr/>
          <a:lstStyle/>
          <a:p>
            <a:r>
              <a:rPr lang="en-GB" dirty="0" smtClean="0"/>
              <a:t>1</a:t>
            </a:r>
            <a:r>
              <a:rPr lang="en-GB" baseline="30000" dirty="0" smtClean="0"/>
              <a:t>st</a:t>
            </a:r>
            <a:r>
              <a:rPr lang="en-GB" dirty="0" smtClean="0"/>
              <a:t> Call LP seminar</a:t>
            </a:r>
            <a:endParaRPr lang="en-GB" dirty="0"/>
          </a:p>
        </p:txBody>
      </p:sp>
      <p:sp>
        <p:nvSpPr>
          <p:cNvPr id="3" name="Szöveg helye 2">
            <a:extLst>
              <a:ext uri="{FF2B5EF4-FFF2-40B4-BE49-F238E27FC236}">
                <a16:creationId xmlns="" xmlns:a16="http://schemas.microsoft.com/office/drawing/2014/main" id="{BBC98780-3FE4-B967-75AB-2B7F58823B48}"/>
              </a:ext>
            </a:extLst>
          </p:cNvPr>
          <p:cNvSpPr>
            <a:spLocks noGrp="1"/>
          </p:cNvSpPr>
          <p:nvPr>
            <p:ph type="body" sz="quarter" idx="13"/>
          </p:nvPr>
        </p:nvSpPr>
        <p:spPr>
          <a:xfrm>
            <a:off x="4686300" y="5913724"/>
            <a:ext cx="12725400" cy="1071562"/>
          </a:xfrm>
        </p:spPr>
        <p:txBody>
          <a:bodyPr/>
          <a:lstStyle/>
          <a:p>
            <a:r>
              <a:rPr lang="hu-HU" dirty="0" smtClean="0"/>
              <a:t>Partner </a:t>
            </a:r>
            <a:r>
              <a:rPr lang="hu-HU" dirty="0" err="1" smtClean="0"/>
              <a:t>Report</a:t>
            </a:r>
            <a:r>
              <a:rPr lang="hu-HU" dirty="0" smtClean="0"/>
              <a:t> – Project </a:t>
            </a:r>
            <a:r>
              <a:rPr lang="hu-HU" dirty="0" err="1" smtClean="0"/>
              <a:t>Progress</a:t>
            </a:r>
            <a:r>
              <a:rPr lang="hu-HU" dirty="0" smtClean="0"/>
              <a:t> </a:t>
            </a:r>
            <a:r>
              <a:rPr lang="hu-HU" dirty="0" err="1" smtClean="0"/>
              <a:t>Report</a:t>
            </a:r>
            <a:endParaRPr lang="en-GB" dirty="0"/>
          </a:p>
        </p:txBody>
      </p:sp>
      <p:sp>
        <p:nvSpPr>
          <p:cNvPr id="4" name="Szöveg helye 3">
            <a:extLst>
              <a:ext uri="{FF2B5EF4-FFF2-40B4-BE49-F238E27FC236}">
                <a16:creationId xmlns="" xmlns:a16="http://schemas.microsoft.com/office/drawing/2014/main" id="{C2FFB456-3600-890C-55B7-35061CD66084}"/>
              </a:ext>
            </a:extLst>
          </p:cNvPr>
          <p:cNvSpPr>
            <a:spLocks noGrp="1"/>
          </p:cNvSpPr>
          <p:nvPr>
            <p:ph type="body" sz="quarter" idx="14"/>
          </p:nvPr>
        </p:nvSpPr>
        <p:spPr/>
        <p:txBody>
          <a:bodyPr/>
          <a:lstStyle/>
          <a:p>
            <a:r>
              <a:rPr lang="en-GB" dirty="0" smtClean="0"/>
              <a:t>Belgrade – 24-25 April, 2024</a:t>
            </a:r>
            <a:endParaRPr lang="en-GB" dirty="0"/>
          </a:p>
        </p:txBody>
      </p:sp>
      <p:sp>
        <p:nvSpPr>
          <p:cNvPr id="5" name="Szöveg helye 4">
            <a:extLst>
              <a:ext uri="{FF2B5EF4-FFF2-40B4-BE49-F238E27FC236}">
                <a16:creationId xmlns="" xmlns:a16="http://schemas.microsoft.com/office/drawing/2014/main" id="{2EA807DF-1DAD-53F9-1A81-B2207E69C877}"/>
              </a:ext>
            </a:extLst>
          </p:cNvPr>
          <p:cNvSpPr>
            <a:spLocks noGrp="1"/>
          </p:cNvSpPr>
          <p:nvPr>
            <p:ph type="body" sz="quarter" idx="15"/>
          </p:nvPr>
        </p:nvSpPr>
        <p:spPr/>
        <p:txBody>
          <a:bodyPr/>
          <a:lstStyle/>
          <a:p>
            <a:endParaRPr lang="en-GB" dirty="0"/>
          </a:p>
        </p:txBody>
      </p:sp>
      <p:sp>
        <p:nvSpPr>
          <p:cNvPr id="6" name="Szöveg helye 5">
            <a:extLst>
              <a:ext uri="{FF2B5EF4-FFF2-40B4-BE49-F238E27FC236}">
                <a16:creationId xmlns="" xmlns:a16="http://schemas.microsoft.com/office/drawing/2014/main" id="{303C1836-1656-CA6C-B068-DC7CC340D1DC}"/>
              </a:ext>
            </a:extLst>
          </p:cNvPr>
          <p:cNvSpPr>
            <a:spLocks noGrp="1"/>
          </p:cNvSpPr>
          <p:nvPr>
            <p:ph type="body" sz="quarter" idx="16"/>
          </p:nvPr>
        </p:nvSpPr>
        <p:spPr>
          <a:xfrm>
            <a:off x="8597899" y="9111319"/>
            <a:ext cx="3992685" cy="920285"/>
          </a:xfrm>
        </p:spPr>
        <p:txBody>
          <a:bodyPr>
            <a:normAutofit lnSpcReduction="10000"/>
          </a:bodyPr>
          <a:lstStyle/>
          <a:p>
            <a:r>
              <a:rPr lang="hu-HU" dirty="0" err="1" smtClean="0"/>
              <a:t>Mirjana</a:t>
            </a:r>
            <a:r>
              <a:rPr lang="hu-HU" dirty="0" smtClean="0"/>
              <a:t> </a:t>
            </a:r>
            <a:r>
              <a:rPr lang="hu-HU" dirty="0" err="1" smtClean="0"/>
              <a:t>Arsenic</a:t>
            </a:r>
            <a:r>
              <a:rPr lang="hu-HU" dirty="0" smtClean="0"/>
              <a:t> </a:t>
            </a:r>
            <a:r>
              <a:rPr lang="hu-HU" dirty="0" err="1" smtClean="0"/>
              <a:t>Petrovic</a:t>
            </a:r>
            <a:endParaRPr lang="hu-HU" dirty="0" smtClean="0"/>
          </a:p>
          <a:p>
            <a:pPr>
              <a:spcBef>
                <a:spcPts val="0"/>
              </a:spcBef>
            </a:pPr>
            <a:r>
              <a:rPr lang="hu-HU" dirty="0" err="1" smtClean="0"/>
              <a:t>Natalia</a:t>
            </a:r>
            <a:r>
              <a:rPr lang="hu-HU" dirty="0" smtClean="0"/>
              <a:t> </a:t>
            </a:r>
            <a:r>
              <a:rPr lang="hu-HU" dirty="0" err="1" smtClean="0"/>
              <a:t>Liholot</a:t>
            </a:r>
            <a:endParaRPr lang="hu-HU" dirty="0" smtClean="0"/>
          </a:p>
          <a:p>
            <a:pPr>
              <a:lnSpc>
                <a:spcPct val="100000"/>
              </a:lnSpc>
              <a:spcBef>
                <a:spcPts val="0"/>
              </a:spcBef>
            </a:pPr>
            <a:r>
              <a:rPr lang="hu-HU" dirty="0" err="1" smtClean="0"/>
              <a:t>Horst</a:t>
            </a:r>
            <a:r>
              <a:rPr lang="hu-HU" dirty="0" smtClean="0"/>
              <a:t> </a:t>
            </a:r>
            <a:r>
              <a:rPr lang="hu-HU" dirty="0" smtClean="0"/>
              <a:t>Schindler</a:t>
            </a:r>
            <a:endParaRPr lang="en-GB" dirty="0"/>
          </a:p>
        </p:txBody>
      </p:sp>
      <p:sp>
        <p:nvSpPr>
          <p:cNvPr id="7" name="Szöveg helye 6">
            <a:extLst>
              <a:ext uri="{FF2B5EF4-FFF2-40B4-BE49-F238E27FC236}">
                <a16:creationId xmlns="" xmlns:a16="http://schemas.microsoft.com/office/drawing/2014/main" id="{F074AD85-4911-6FC3-84A2-E45B45AB6089}"/>
              </a:ext>
            </a:extLst>
          </p:cNvPr>
          <p:cNvSpPr>
            <a:spLocks noGrp="1"/>
          </p:cNvSpPr>
          <p:nvPr>
            <p:ph type="body" sz="quarter" idx="17"/>
          </p:nvPr>
        </p:nvSpPr>
        <p:spPr/>
        <p:txBody>
          <a:bodyPr/>
          <a:lstStyle/>
          <a:p>
            <a:endParaRPr lang="en-GB"/>
          </a:p>
        </p:txBody>
      </p:sp>
      <p:pic>
        <p:nvPicPr>
          <p:cNvPr id="10" name="Kép 9">
            <a:extLst>
              <a:ext uri="{FF2B5EF4-FFF2-40B4-BE49-F238E27FC236}">
                <a16:creationId xmlns="" xmlns:a16="http://schemas.microsoft.com/office/drawing/2014/main" id="{9B381A6C-8786-9BC0-1879-C76296E31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014" y="321542"/>
            <a:ext cx="9334202" cy="1826572"/>
          </a:xfrm>
          <a:prstGeom prst="rect">
            <a:avLst/>
          </a:prstGeom>
        </p:spPr>
      </p:pic>
    </p:spTree>
    <p:extLst>
      <p:ext uri="{BB962C8B-B14F-4D97-AF65-F5344CB8AC3E}">
        <p14:creationId xmlns:p14="http://schemas.microsoft.com/office/powerpoint/2010/main" val="1516125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xmlns="" id="{552CE601-2103-D957-44CF-0FE26DDAB66D}"/>
              </a:ext>
            </a:extLst>
          </p:cNvPr>
          <p:cNvSpPr>
            <a:spLocks noGrp="1"/>
          </p:cNvSpPr>
          <p:nvPr>
            <p:ph type="title"/>
          </p:nvPr>
        </p:nvSpPr>
        <p:spPr>
          <a:xfrm>
            <a:off x="3329774" y="286345"/>
            <a:ext cx="12725400" cy="859168"/>
          </a:xfrm>
        </p:spPr>
        <p:txBody>
          <a:bodyPr/>
          <a:lstStyle/>
          <a:p>
            <a:pPr algn="ctr"/>
            <a:r>
              <a:rPr lang="en-US" sz="4000" dirty="0"/>
              <a:t>Typical errors in Partner reports</a:t>
            </a:r>
            <a:endParaRPr lang="hu-HU" sz="4000" dirty="0"/>
          </a:p>
        </p:txBody>
      </p:sp>
      <p:sp>
        <p:nvSpPr>
          <p:cNvPr id="4" name="Szöveg helye 2">
            <a:extLst>
              <a:ext uri="{FF2B5EF4-FFF2-40B4-BE49-F238E27FC236}">
                <a16:creationId xmlns:a16="http://schemas.microsoft.com/office/drawing/2014/main" xmlns="" id="{A7E4C35F-98A4-CF42-89FD-85158371AC4D}"/>
              </a:ext>
            </a:extLst>
          </p:cNvPr>
          <p:cNvSpPr txBox="1">
            <a:spLocks/>
          </p:cNvSpPr>
          <p:nvPr/>
        </p:nvSpPr>
        <p:spPr>
          <a:xfrm>
            <a:off x="2632668" y="1074057"/>
            <a:ext cx="14779031" cy="7788589"/>
          </a:xfrm>
          <a:prstGeom prst="rect">
            <a:avLst/>
          </a:prstGeom>
        </p:spPr>
        <p:txBody>
          <a:bodyPr>
            <a:normAutofit fontScale="2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457200" indent="-457200">
              <a:lnSpc>
                <a:spcPct val="120000"/>
              </a:lnSpc>
            </a:pPr>
            <a:r>
              <a:rPr lang="en-US" sz="9600" dirty="0" smtClean="0">
                <a:solidFill>
                  <a:srgbClr val="003399"/>
                </a:solidFill>
              </a:rPr>
              <a:t>invoice number not filled in</a:t>
            </a:r>
          </a:p>
          <a:p>
            <a:pPr marL="457200" indent="-457200">
              <a:lnSpc>
                <a:spcPct val="120000"/>
              </a:lnSpc>
            </a:pPr>
            <a:r>
              <a:rPr lang="en-US" sz="9600" dirty="0" smtClean="0">
                <a:solidFill>
                  <a:srgbClr val="003399"/>
                </a:solidFill>
              </a:rPr>
              <a:t>invoice date/payment date not filled in</a:t>
            </a:r>
          </a:p>
          <a:p>
            <a:pPr marL="457200" indent="-457200">
              <a:lnSpc>
                <a:spcPct val="120000"/>
              </a:lnSpc>
            </a:pPr>
            <a:r>
              <a:rPr lang="en-US" sz="9600" dirty="0" smtClean="0">
                <a:solidFill>
                  <a:srgbClr val="003399"/>
                </a:solidFill>
              </a:rPr>
              <a:t>Reported costs with the payment date after the end date of the reporting period</a:t>
            </a:r>
          </a:p>
          <a:p>
            <a:pPr marL="457200" indent="-457200">
              <a:lnSpc>
                <a:spcPct val="120000"/>
              </a:lnSpc>
            </a:pPr>
            <a:r>
              <a:rPr lang="en-US" sz="9600" dirty="0" smtClean="0">
                <a:solidFill>
                  <a:srgbClr val="003399"/>
                </a:solidFill>
              </a:rPr>
              <a:t>description written in national language</a:t>
            </a:r>
          </a:p>
          <a:p>
            <a:pPr marL="457200" indent="-457200">
              <a:lnSpc>
                <a:spcPct val="120000"/>
              </a:lnSpc>
            </a:pPr>
            <a:r>
              <a:rPr lang="en-US" sz="9600" b="1" dirty="0" smtClean="0">
                <a:solidFill>
                  <a:srgbClr val="003399"/>
                </a:solidFill>
              </a:rPr>
              <a:t>Registration fees for participation in events </a:t>
            </a:r>
            <a:r>
              <a:rPr lang="en-US" sz="9600" dirty="0" smtClean="0">
                <a:solidFill>
                  <a:srgbClr val="003399"/>
                </a:solidFill>
              </a:rPr>
              <a:t>reported under Travel and accommodation </a:t>
            </a:r>
            <a:r>
              <a:rPr lang="hu-HU" sz="9600" b="1" dirty="0" smtClean="0">
                <a:solidFill>
                  <a:srgbClr val="003399"/>
                </a:solidFill>
              </a:rPr>
              <a:t>(</a:t>
            </a:r>
            <a:r>
              <a:rPr lang="hu-HU" sz="9600" b="1" dirty="0" err="1" smtClean="0">
                <a:solidFill>
                  <a:srgbClr val="003399"/>
                </a:solidFill>
              </a:rPr>
              <a:t>real</a:t>
            </a:r>
            <a:r>
              <a:rPr lang="hu-HU" sz="9600" b="1" dirty="0" smtClean="0">
                <a:solidFill>
                  <a:srgbClr val="003399"/>
                </a:solidFill>
              </a:rPr>
              <a:t> </a:t>
            </a:r>
            <a:r>
              <a:rPr lang="hu-HU" sz="9600" b="1" dirty="0" err="1" smtClean="0">
                <a:solidFill>
                  <a:srgbClr val="003399"/>
                </a:solidFill>
              </a:rPr>
              <a:t>cost</a:t>
            </a:r>
            <a:r>
              <a:rPr lang="hu-HU" sz="9600" b="1" dirty="0" smtClean="0">
                <a:solidFill>
                  <a:srgbClr val="003399"/>
                </a:solidFill>
              </a:rPr>
              <a:t> </a:t>
            </a:r>
            <a:r>
              <a:rPr lang="hu-HU" sz="9600" b="1" dirty="0" err="1" smtClean="0">
                <a:solidFill>
                  <a:srgbClr val="003399"/>
                </a:solidFill>
              </a:rPr>
              <a:t>option</a:t>
            </a:r>
            <a:r>
              <a:rPr lang="hu-HU" sz="9600" b="1" dirty="0" smtClean="0">
                <a:solidFill>
                  <a:srgbClr val="003399"/>
                </a:solidFill>
              </a:rPr>
              <a:t>) </a:t>
            </a:r>
            <a:r>
              <a:rPr lang="en-US" sz="9600" dirty="0" smtClean="0">
                <a:solidFill>
                  <a:srgbClr val="003399"/>
                </a:solidFill>
              </a:rPr>
              <a:t>instead of External expertise cost category</a:t>
            </a:r>
          </a:p>
          <a:p>
            <a:pPr marL="457200" indent="-457200">
              <a:lnSpc>
                <a:spcPct val="120000"/>
              </a:lnSpc>
            </a:pPr>
            <a:r>
              <a:rPr lang="en-US" sz="9600" b="1" dirty="0" smtClean="0">
                <a:solidFill>
                  <a:srgbClr val="003399"/>
                </a:solidFill>
              </a:rPr>
              <a:t>Stakeholders’ travel and accommodation costs </a:t>
            </a:r>
            <a:r>
              <a:rPr lang="en-US" sz="9600" dirty="0" smtClean="0">
                <a:solidFill>
                  <a:srgbClr val="003399"/>
                </a:solidFill>
              </a:rPr>
              <a:t>reported under Travel and accommodation </a:t>
            </a:r>
            <a:r>
              <a:rPr lang="en-US" sz="9600" b="1" dirty="0" smtClean="0">
                <a:solidFill>
                  <a:srgbClr val="003399"/>
                </a:solidFill>
              </a:rPr>
              <a:t>(real cost option) </a:t>
            </a:r>
            <a:r>
              <a:rPr lang="en-US" sz="9600" dirty="0" smtClean="0">
                <a:solidFill>
                  <a:srgbClr val="003399"/>
                </a:solidFill>
              </a:rPr>
              <a:t>instead of External expertise cost category</a:t>
            </a:r>
          </a:p>
          <a:p>
            <a:pPr marL="457200" indent="-457200">
              <a:lnSpc>
                <a:spcPct val="120000"/>
              </a:lnSpc>
            </a:pPr>
            <a:r>
              <a:rPr lang="en-US" sz="9600" b="1" dirty="0" smtClean="0">
                <a:solidFill>
                  <a:srgbClr val="003399"/>
                </a:solidFill>
              </a:rPr>
              <a:t>Travel costs of ASP </a:t>
            </a:r>
            <a:r>
              <a:rPr lang="en-US" sz="9600" dirty="0" smtClean="0">
                <a:solidFill>
                  <a:srgbClr val="003399"/>
                </a:solidFill>
              </a:rPr>
              <a:t>reported under External expertise instead of Travel and accommodation cost category</a:t>
            </a:r>
          </a:p>
          <a:p>
            <a:pPr marL="457200" indent="-457200">
              <a:lnSpc>
                <a:spcPct val="120000"/>
              </a:lnSpc>
            </a:pPr>
            <a:r>
              <a:rPr lang="en-US" sz="9600" dirty="0" smtClean="0">
                <a:solidFill>
                  <a:srgbClr val="003399"/>
                </a:solidFill>
              </a:rPr>
              <a:t>Costs of </a:t>
            </a:r>
            <a:r>
              <a:rPr lang="en-US" sz="9600" b="1" dirty="0" smtClean="0">
                <a:solidFill>
                  <a:srgbClr val="003399"/>
                </a:solidFill>
              </a:rPr>
              <a:t>stamp, postal services </a:t>
            </a:r>
            <a:r>
              <a:rPr lang="en-US" sz="9600" dirty="0" smtClean="0">
                <a:solidFill>
                  <a:srgbClr val="003399"/>
                </a:solidFill>
              </a:rPr>
              <a:t>reported under BL External expertise instead of BL Office and administration</a:t>
            </a:r>
          </a:p>
          <a:p>
            <a:pPr marL="457200" indent="-457200">
              <a:lnSpc>
                <a:spcPct val="120000"/>
              </a:lnSpc>
            </a:pPr>
            <a:r>
              <a:rPr lang="en-US" sz="9600" dirty="0" smtClean="0">
                <a:solidFill>
                  <a:srgbClr val="003399"/>
                </a:solidFill>
              </a:rPr>
              <a:t>Costs of </a:t>
            </a:r>
            <a:r>
              <a:rPr lang="en-US" sz="9600" b="1" dirty="0" smtClean="0">
                <a:solidFill>
                  <a:srgbClr val="003399"/>
                </a:solidFill>
              </a:rPr>
              <a:t>spare parts, fuel, oils for equipment </a:t>
            </a:r>
            <a:r>
              <a:rPr lang="en-US" sz="9600" dirty="0" smtClean="0">
                <a:solidFill>
                  <a:srgbClr val="003399"/>
                </a:solidFill>
              </a:rPr>
              <a:t>shall not be reported under External expertise and services cost category</a:t>
            </a:r>
          </a:p>
          <a:p>
            <a:pPr marL="457200" indent="-457200">
              <a:lnSpc>
                <a:spcPct val="120000"/>
              </a:lnSpc>
            </a:pPr>
            <a:r>
              <a:rPr lang="en-US" sz="9600" dirty="0" smtClean="0">
                <a:solidFill>
                  <a:srgbClr val="003399"/>
                </a:solidFill>
              </a:rPr>
              <a:t>Cost of </a:t>
            </a:r>
            <a:r>
              <a:rPr lang="en-US" sz="9600" b="1" dirty="0" smtClean="0">
                <a:solidFill>
                  <a:srgbClr val="003399"/>
                </a:solidFill>
              </a:rPr>
              <a:t>renting of the project equipment </a:t>
            </a:r>
            <a:r>
              <a:rPr lang="en-US" sz="9600" dirty="0" smtClean="0">
                <a:solidFill>
                  <a:srgbClr val="003399"/>
                </a:solidFill>
              </a:rPr>
              <a:t>(listed in AF under cost category Equipment) shall be reported under  cost category Equipment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5" name="Kép 3">
            <a:extLst>
              <a:ext uri="{FF2B5EF4-FFF2-40B4-BE49-F238E27FC236}">
                <a16:creationId xmlns="" xmlns:a16="http://schemas.microsoft.com/office/drawing/2014/main" id="{1B77AD7A-181C-5550-EAA9-9AE1525BD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184099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xmlns="" id="{A7E4C35F-98A4-CF42-89FD-85158371AC4D}"/>
              </a:ext>
            </a:extLst>
          </p:cNvPr>
          <p:cNvSpPr txBox="1">
            <a:spLocks/>
          </p:cNvSpPr>
          <p:nvPr/>
        </p:nvSpPr>
        <p:spPr>
          <a:xfrm>
            <a:off x="2622620" y="3043530"/>
            <a:ext cx="14608209" cy="4834378"/>
          </a:xfrm>
          <a:prstGeom prst="rect">
            <a:avLst/>
          </a:prstGeom>
        </p:spPr>
        <p:txBody>
          <a:bodyPr>
            <a:normAutofit fontScale="325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20000"/>
              </a:lnSpc>
            </a:pPr>
            <a:r>
              <a:rPr lang="hu-HU" sz="5900" b="1" u="sng" dirty="0" err="1" smtClean="0">
                <a:solidFill>
                  <a:srgbClr val="003399"/>
                </a:solidFill>
              </a:rPr>
              <a:t>Before</a:t>
            </a:r>
            <a:r>
              <a:rPr lang="hu-HU" sz="5900" b="1" u="sng" dirty="0" smtClean="0">
                <a:solidFill>
                  <a:srgbClr val="003399"/>
                </a:solidFill>
              </a:rPr>
              <a:t> </a:t>
            </a:r>
            <a:r>
              <a:rPr lang="hu-HU" sz="5900" b="1" u="sng" dirty="0" err="1" smtClean="0">
                <a:solidFill>
                  <a:srgbClr val="003399"/>
                </a:solidFill>
              </a:rPr>
              <a:t>generating</a:t>
            </a:r>
            <a:r>
              <a:rPr lang="hu-HU" sz="5900" b="1" u="sng" dirty="0" smtClean="0">
                <a:solidFill>
                  <a:srgbClr val="003399"/>
                </a:solidFill>
              </a:rPr>
              <a:t> </a:t>
            </a:r>
            <a:r>
              <a:rPr lang="hu-HU" sz="5900" dirty="0" err="1" smtClean="0">
                <a:solidFill>
                  <a:srgbClr val="003399"/>
                </a:solidFill>
              </a:rPr>
              <a:t>please</a:t>
            </a:r>
            <a:r>
              <a:rPr lang="hu-HU" sz="5900" dirty="0" smtClean="0">
                <a:solidFill>
                  <a:srgbClr val="003399"/>
                </a:solidFill>
              </a:rPr>
              <a:t> </a:t>
            </a:r>
            <a:r>
              <a:rPr lang="hu-HU" sz="5900" dirty="0" err="1" smtClean="0">
                <a:solidFill>
                  <a:srgbClr val="003399"/>
                </a:solidFill>
              </a:rPr>
              <a:t>check</a:t>
            </a:r>
            <a:r>
              <a:rPr lang="hu-HU" sz="5900" dirty="0" smtClean="0">
                <a:solidFill>
                  <a:srgbClr val="003399"/>
                </a:solidFill>
              </a:rPr>
              <a:t> </a:t>
            </a:r>
            <a:r>
              <a:rPr lang="hu-HU" sz="5900" dirty="0" err="1" smtClean="0">
                <a:solidFill>
                  <a:srgbClr val="003399"/>
                </a:solidFill>
              </a:rPr>
              <a:t>if</a:t>
            </a:r>
            <a:r>
              <a:rPr lang="hu-HU" sz="5900" dirty="0" smtClean="0">
                <a:solidFill>
                  <a:srgbClr val="003399"/>
                </a:solidFill>
              </a:rPr>
              <a:t>:</a:t>
            </a:r>
          </a:p>
          <a:p>
            <a:pPr marL="457200" indent="-457200">
              <a:lnSpc>
                <a:spcPct val="120000"/>
              </a:lnSpc>
            </a:pPr>
            <a:r>
              <a:rPr lang="en-US" sz="5900" dirty="0" smtClean="0">
                <a:solidFill>
                  <a:srgbClr val="003399"/>
                </a:solidFill>
              </a:rPr>
              <a:t>List of partner certificates</a:t>
            </a:r>
            <a:r>
              <a:rPr lang="hu-HU" sz="5900" dirty="0" smtClean="0">
                <a:solidFill>
                  <a:srgbClr val="003399"/>
                </a:solidFill>
              </a:rPr>
              <a:t>-  </a:t>
            </a:r>
            <a:r>
              <a:rPr lang="hu-HU" sz="5900" dirty="0" err="1" smtClean="0">
                <a:solidFill>
                  <a:srgbClr val="003399"/>
                </a:solidFill>
              </a:rPr>
              <a:t>all</a:t>
            </a:r>
            <a:r>
              <a:rPr lang="hu-HU" sz="5900" dirty="0" smtClean="0">
                <a:solidFill>
                  <a:srgbClr val="003399"/>
                </a:solidFill>
              </a:rPr>
              <a:t> </a:t>
            </a:r>
            <a:r>
              <a:rPr lang="hu-HU" sz="5900" dirty="0" err="1" smtClean="0">
                <a:solidFill>
                  <a:srgbClr val="003399"/>
                </a:solidFill>
              </a:rPr>
              <a:t>wanted</a:t>
            </a:r>
            <a:r>
              <a:rPr lang="hu-HU" sz="5900" dirty="0" smtClean="0">
                <a:solidFill>
                  <a:srgbClr val="003399"/>
                </a:solidFill>
              </a:rPr>
              <a:t> </a:t>
            </a:r>
            <a:r>
              <a:rPr lang="hu-HU" sz="5900" dirty="0" err="1" smtClean="0">
                <a:solidFill>
                  <a:srgbClr val="003399"/>
                </a:solidFill>
              </a:rPr>
              <a:t>Control</a:t>
            </a:r>
            <a:r>
              <a:rPr lang="hu-HU" sz="5900" dirty="0" smtClean="0">
                <a:solidFill>
                  <a:srgbClr val="003399"/>
                </a:solidFill>
              </a:rPr>
              <a:t> </a:t>
            </a:r>
            <a:r>
              <a:rPr lang="hu-HU" sz="5900" dirty="0" err="1" smtClean="0">
                <a:solidFill>
                  <a:srgbClr val="003399"/>
                </a:solidFill>
              </a:rPr>
              <a:t>certificates</a:t>
            </a:r>
            <a:r>
              <a:rPr lang="hu-HU" sz="5900" dirty="0" smtClean="0">
                <a:solidFill>
                  <a:srgbClr val="003399"/>
                </a:solidFill>
              </a:rPr>
              <a:t> </a:t>
            </a:r>
            <a:r>
              <a:rPr lang="hu-HU" sz="5900" dirty="0" err="1" smtClean="0">
                <a:solidFill>
                  <a:srgbClr val="003399"/>
                </a:solidFill>
              </a:rPr>
              <a:t>are</a:t>
            </a:r>
            <a:r>
              <a:rPr lang="hu-HU" sz="5900" dirty="0" smtClean="0">
                <a:solidFill>
                  <a:srgbClr val="003399"/>
                </a:solidFill>
              </a:rPr>
              <a:t> </a:t>
            </a:r>
            <a:r>
              <a:rPr lang="hu-HU" sz="5900" dirty="0" err="1" smtClean="0">
                <a:solidFill>
                  <a:srgbClr val="003399"/>
                </a:solidFill>
              </a:rPr>
              <a:t>included</a:t>
            </a:r>
            <a:endParaRPr lang="hu-HU" sz="5900" dirty="0" smtClean="0">
              <a:solidFill>
                <a:srgbClr val="003399"/>
              </a:solidFill>
            </a:endParaRPr>
          </a:p>
          <a:p>
            <a:pPr marL="457200" indent="-457200">
              <a:lnSpc>
                <a:spcPct val="120000"/>
              </a:lnSpc>
            </a:pPr>
            <a:r>
              <a:rPr lang="hu-HU" sz="5900" dirty="0" smtClean="0">
                <a:solidFill>
                  <a:srgbClr val="003399"/>
                </a:solidFill>
              </a:rPr>
              <a:t>C</a:t>
            </a:r>
            <a:r>
              <a:rPr lang="en-US" sz="5900" dirty="0" err="1" smtClean="0">
                <a:solidFill>
                  <a:srgbClr val="003399"/>
                </a:solidFill>
              </a:rPr>
              <a:t>ontracting</a:t>
            </a:r>
            <a:r>
              <a:rPr lang="en-US" sz="5900" dirty="0" smtClean="0">
                <a:solidFill>
                  <a:srgbClr val="003399"/>
                </a:solidFill>
              </a:rPr>
              <a:t>/</a:t>
            </a:r>
            <a:r>
              <a:rPr lang="hu-HU" sz="5900" dirty="0" smtClean="0">
                <a:solidFill>
                  <a:srgbClr val="003399"/>
                </a:solidFill>
              </a:rPr>
              <a:t> </a:t>
            </a:r>
            <a:r>
              <a:rPr lang="en-US" sz="5900" dirty="0" smtClean="0">
                <a:solidFill>
                  <a:srgbClr val="003399"/>
                </a:solidFill>
              </a:rPr>
              <a:t>partner details</a:t>
            </a:r>
            <a:r>
              <a:rPr lang="hu-HU" sz="5900" dirty="0" smtClean="0">
                <a:solidFill>
                  <a:srgbClr val="003399"/>
                </a:solidFill>
              </a:rPr>
              <a:t>- </a:t>
            </a:r>
            <a:r>
              <a:rPr lang="en-US" sz="5900" dirty="0" smtClean="0">
                <a:solidFill>
                  <a:srgbClr val="003399"/>
                </a:solidFill>
              </a:rPr>
              <a:t>Bank details of lead partner</a:t>
            </a:r>
            <a:r>
              <a:rPr lang="hu-HU" sz="5900" dirty="0" smtClean="0">
                <a:solidFill>
                  <a:srgbClr val="003399"/>
                </a:solidFill>
              </a:rPr>
              <a:t> </a:t>
            </a:r>
            <a:r>
              <a:rPr lang="hu-HU" sz="5900" dirty="0" err="1" smtClean="0">
                <a:solidFill>
                  <a:srgbClr val="003399"/>
                </a:solidFill>
              </a:rPr>
              <a:t>are</a:t>
            </a:r>
            <a:r>
              <a:rPr lang="hu-HU" sz="5900" dirty="0" smtClean="0">
                <a:solidFill>
                  <a:srgbClr val="003399"/>
                </a:solidFill>
              </a:rPr>
              <a:t> </a:t>
            </a:r>
            <a:r>
              <a:rPr lang="hu-HU" sz="5900" dirty="0" err="1" smtClean="0">
                <a:solidFill>
                  <a:srgbClr val="003399"/>
                </a:solidFill>
              </a:rPr>
              <a:t>up-to-date</a:t>
            </a:r>
            <a:r>
              <a:rPr lang="hu-HU" sz="5900" dirty="0" smtClean="0">
                <a:solidFill>
                  <a:srgbClr val="003399"/>
                </a:solidFill>
              </a:rPr>
              <a:t> (</a:t>
            </a:r>
            <a:r>
              <a:rPr lang="hu-HU" sz="5900" dirty="0" err="1" smtClean="0">
                <a:solidFill>
                  <a:srgbClr val="003399"/>
                </a:solidFill>
              </a:rPr>
              <a:t>latest</a:t>
            </a:r>
            <a:r>
              <a:rPr lang="hu-HU" sz="5900" dirty="0" smtClean="0">
                <a:solidFill>
                  <a:srgbClr val="003399"/>
                </a:solidFill>
              </a:rPr>
              <a:t> </a:t>
            </a:r>
            <a:r>
              <a:rPr lang="hu-HU" sz="5900" dirty="0" err="1" smtClean="0">
                <a:solidFill>
                  <a:srgbClr val="003399"/>
                </a:solidFill>
              </a:rPr>
              <a:t>Annex</a:t>
            </a:r>
            <a:r>
              <a:rPr lang="hu-HU" sz="5900" dirty="0" smtClean="0">
                <a:solidFill>
                  <a:srgbClr val="003399"/>
                </a:solidFill>
              </a:rPr>
              <a:t> 2 Bank account </a:t>
            </a:r>
            <a:r>
              <a:rPr lang="hu-HU" sz="5900" dirty="0" err="1" smtClean="0">
                <a:solidFill>
                  <a:srgbClr val="003399"/>
                </a:solidFill>
              </a:rPr>
              <a:t>statement</a:t>
            </a:r>
            <a:r>
              <a:rPr lang="hu-HU" sz="5900" dirty="0" smtClean="0">
                <a:solidFill>
                  <a:srgbClr val="003399"/>
                </a:solidFill>
              </a:rPr>
              <a:t> </a:t>
            </a:r>
            <a:r>
              <a:rPr lang="hu-HU" sz="5900" dirty="0" err="1" smtClean="0">
                <a:solidFill>
                  <a:srgbClr val="003399"/>
                </a:solidFill>
              </a:rPr>
              <a:t>uploaded</a:t>
            </a:r>
            <a:r>
              <a:rPr lang="hu-HU" sz="5900" dirty="0" smtClean="0">
                <a:solidFill>
                  <a:srgbClr val="003399"/>
                </a:solidFill>
              </a:rPr>
              <a:t>)</a:t>
            </a:r>
          </a:p>
          <a:p>
            <a:pPr marL="457200" indent="-457200">
              <a:lnSpc>
                <a:spcPct val="120000"/>
              </a:lnSpc>
            </a:pPr>
            <a:r>
              <a:rPr lang="hu-HU" sz="5900" dirty="0" smtClean="0">
                <a:solidFill>
                  <a:srgbClr val="003399"/>
                </a:solidFill>
              </a:rPr>
              <a:t>AF/ </a:t>
            </a:r>
            <a:r>
              <a:rPr lang="hu-HU" sz="5900" dirty="0" err="1" smtClean="0">
                <a:solidFill>
                  <a:srgbClr val="003399"/>
                </a:solidFill>
              </a:rPr>
              <a:t>B-Project</a:t>
            </a:r>
            <a:r>
              <a:rPr lang="hu-HU" sz="5900" dirty="0" smtClean="0">
                <a:solidFill>
                  <a:srgbClr val="003399"/>
                </a:solidFill>
              </a:rPr>
              <a:t> </a:t>
            </a:r>
            <a:r>
              <a:rPr lang="hu-HU" sz="5900" dirty="0" err="1" smtClean="0">
                <a:solidFill>
                  <a:srgbClr val="003399"/>
                </a:solidFill>
              </a:rPr>
              <a:t>partners</a:t>
            </a:r>
            <a:r>
              <a:rPr lang="hu-HU" sz="5900" dirty="0" smtClean="0">
                <a:solidFill>
                  <a:srgbClr val="003399"/>
                </a:solidFill>
              </a:rPr>
              <a:t>/ </a:t>
            </a:r>
            <a:r>
              <a:rPr lang="hu-HU" sz="5900" dirty="0" err="1" smtClean="0">
                <a:solidFill>
                  <a:srgbClr val="003399"/>
                </a:solidFill>
              </a:rPr>
              <a:t>Contact</a:t>
            </a:r>
            <a:r>
              <a:rPr lang="hu-HU" sz="5900" dirty="0" smtClean="0">
                <a:solidFill>
                  <a:srgbClr val="003399"/>
                </a:solidFill>
              </a:rPr>
              <a:t>/ B.1.4 </a:t>
            </a:r>
            <a:r>
              <a:rPr lang="hu-HU" sz="5900" dirty="0" err="1" smtClean="0">
                <a:solidFill>
                  <a:srgbClr val="003399"/>
                </a:solidFill>
              </a:rPr>
              <a:t>Legal</a:t>
            </a:r>
            <a:r>
              <a:rPr lang="hu-HU" sz="5900" dirty="0" smtClean="0">
                <a:solidFill>
                  <a:srgbClr val="003399"/>
                </a:solidFill>
              </a:rPr>
              <a:t> </a:t>
            </a:r>
            <a:r>
              <a:rPr lang="hu-HU" sz="5900" dirty="0" err="1" smtClean="0">
                <a:solidFill>
                  <a:srgbClr val="003399"/>
                </a:solidFill>
              </a:rPr>
              <a:t>representative</a:t>
            </a:r>
            <a:r>
              <a:rPr lang="hu-HU" sz="5900" dirty="0" smtClean="0">
                <a:solidFill>
                  <a:srgbClr val="003399"/>
                </a:solidFill>
              </a:rPr>
              <a:t> </a:t>
            </a:r>
            <a:r>
              <a:rPr lang="hu-HU" sz="5900" dirty="0" err="1" smtClean="0">
                <a:solidFill>
                  <a:srgbClr val="003399"/>
                </a:solidFill>
              </a:rPr>
              <a:t>data</a:t>
            </a:r>
            <a:r>
              <a:rPr lang="hu-HU" sz="5900" dirty="0" smtClean="0">
                <a:solidFill>
                  <a:srgbClr val="003399"/>
                </a:solidFill>
              </a:rPr>
              <a:t> is </a:t>
            </a:r>
            <a:r>
              <a:rPr lang="hu-HU" sz="5900" dirty="0" err="1" smtClean="0">
                <a:solidFill>
                  <a:srgbClr val="003399"/>
                </a:solidFill>
              </a:rPr>
              <a:t>up-to-date</a:t>
            </a:r>
            <a:endParaRPr lang="hu-HU" sz="5900" dirty="0" smtClean="0">
              <a:solidFill>
                <a:srgbClr val="003399"/>
              </a:solidFill>
            </a:endParaRPr>
          </a:p>
          <a:p>
            <a:pPr marL="457200" indent="-457200">
              <a:lnSpc>
                <a:spcPct val="120000"/>
              </a:lnSpc>
            </a:pPr>
            <a:endParaRPr lang="hu-HU" sz="5900" dirty="0" smtClean="0">
              <a:solidFill>
                <a:srgbClr val="003399"/>
              </a:solidFill>
            </a:endParaRPr>
          </a:p>
          <a:p>
            <a:pPr>
              <a:lnSpc>
                <a:spcPct val="120000"/>
              </a:lnSpc>
            </a:pPr>
            <a:r>
              <a:rPr lang="hu-HU" sz="5900" b="1" u="sng" dirty="0" err="1" smtClean="0">
                <a:solidFill>
                  <a:srgbClr val="003399"/>
                </a:solidFill>
              </a:rPr>
              <a:t>Generating</a:t>
            </a:r>
            <a:r>
              <a:rPr lang="hu-HU" sz="5900" b="1" u="sng" dirty="0" smtClean="0">
                <a:solidFill>
                  <a:srgbClr val="003399"/>
                </a:solidFill>
              </a:rPr>
              <a:t> </a:t>
            </a:r>
            <a:r>
              <a:rPr lang="hu-HU" sz="5900" b="1" u="sng" dirty="0" err="1" smtClean="0">
                <a:solidFill>
                  <a:srgbClr val="003399"/>
                </a:solidFill>
              </a:rPr>
              <a:t>AfR</a:t>
            </a:r>
            <a:endParaRPr lang="hu-HU" sz="5900" b="1" u="sng" dirty="0" smtClean="0">
              <a:solidFill>
                <a:srgbClr val="003399"/>
              </a:solidFill>
            </a:endParaRPr>
          </a:p>
          <a:p>
            <a:pPr marL="457200" indent="-457200">
              <a:lnSpc>
                <a:spcPct val="120000"/>
              </a:lnSpc>
            </a:pPr>
            <a:r>
              <a:rPr lang="en-US" sz="5900" dirty="0" smtClean="0">
                <a:solidFill>
                  <a:srgbClr val="003399"/>
                </a:solidFill>
              </a:rPr>
              <a:t>Project progress </a:t>
            </a:r>
            <a:r>
              <a:rPr lang="en-US" sz="5900" dirty="0" err="1" smtClean="0">
                <a:solidFill>
                  <a:srgbClr val="003399"/>
                </a:solidFill>
              </a:rPr>
              <a:t>repor</a:t>
            </a:r>
            <a:r>
              <a:rPr lang="hu-HU" sz="5900" dirty="0" smtClean="0">
                <a:solidFill>
                  <a:srgbClr val="003399"/>
                </a:solidFill>
              </a:rPr>
              <a:t>t/ </a:t>
            </a:r>
            <a:r>
              <a:rPr lang="en-US" sz="5900" dirty="0" smtClean="0">
                <a:solidFill>
                  <a:srgbClr val="003399"/>
                </a:solidFill>
              </a:rPr>
              <a:t>Report exports</a:t>
            </a:r>
            <a:r>
              <a:rPr lang="hu-HU" sz="5900" dirty="0" smtClean="0">
                <a:solidFill>
                  <a:srgbClr val="003399"/>
                </a:solidFill>
              </a:rPr>
              <a:t>/ </a:t>
            </a:r>
            <a:r>
              <a:rPr lang="hu-HU" sz="5900" dirty="0" err="1" smtClean="0">
                <a:solidFill>
                  <a:srgbClr val="003399"/>
                </a:solidFill>
              </a:rPr>
              <a:t>AfR</a:t>
            </a:r>
            <a:r>
              <a:rPr lang="hu-HU" sz="5900" dirty="0" smtClean="0">
                <a:solidFill>
                  <a:srgbClr val="003399"/>
                </a:solidFill>
              </a:rPr>
              <a:t> </a:t>
            </a:r>
            <a:r>
              <a:rPr lang="hu-HU" sz="5900" dirty="0" err="1" smtClean="0">
                <a:solidFill>
                  <a:srgbClr val="003399"/>
                </a:solidFill>
              </a:rPr>
              <a:t>generation</a:t>
            </a:r>
            <a:endParaRPr lang="hu-HU" sz="5900" dirty="0" smtClean="0">
              <a:solidFill>
                <a:srgbClr val="003399"/>
              </a:solidFill>
            </a:endParaRPr>
          </a:p>
          <a:p>
            <a:pPr>
              <a:lnSpc>
                <a:spcPct val="120000"/>
              </a:lnSpc>
            </a:pPr>
            <a:endParaRPr lang="hu-HU" sz="5900" dirty="0" smtClean="0">
              <a:solidFill>
                <a:srgbClr val="003399"/>
              </a:solidFill>
            </a:endParaRPr>
          </a:p>
          <a:p>
            <a:pPr>
              <a:lnSpc>
                <a:spcPct val="120000"/>
              </a:lnSpc>
            </a:pPr>
            <a:r>
              <a:rPr lang="en-US" sz="5900" b="1" u="sng" dirty="0" smtClean="0">
                <a:solidFill>
                  <a:srgbClr val="003399"/>
                </a:solidFill>
              </a:rPr>
              <a:t>Project progress report annexes</a:t>
            </a:r>
          </a:p>
          <a:p>
            <a:pPr marL="457200" indent="-457200">
              <a:lnSpc>
                <a:spcPct val="120000"/>
              </a:lnSpc>
            </a:pPr>
            <a:r>
              <a:rPr lang="hu-HU" sz="5900" dirty="0" err="1" smtClean="0">
                <a:solidFill>
                  <a:srgbClr val="003399"/>
                </a:solidFill>
              </a:rPr>
              <a:t>Upload</a:t>
            </a:r>
            <a:r>
              <a:rPr lang="hu-HU" sz="5900" dirty="0" smtClean="0">
                <a:solidFill>
                  <a:srgbClr val="003399"/>
                </a:solidFill>
              </a:rPr>
              <a:t> printed, </a:t>
            </a:r>
            <a:r>
              <a:rPr lang="hu-HU" sz="5900" dirty="0" err="1" smtClean="0">
                <a:solidFill>
                  <a:srgbClr val="003399"/>
                </a:solidFill>
              </a:rPr>
              <a:t>signed</a:t>
            </a:r>
            <a:r>
              <a:rPr lang="hu-HU" sz="5900" dirty="0" smtClean="0">
                <a:solidFill>
                  <a:srgbClr val="003399"/>
                </a:solidFill>
              </a:rPr>
              <a:t> and </a:t>
            </a:r>
            <a:r>
              <a:rPr lang="hu-HU" sz="5900" dirty="0" err="1" smtClean="0">
                <a:solidFill>
                  <a:srgbClr val="003399"/>
                </a:solidFill>
              </a:rPr>
              <a:t>scanned</a:t>
            </a:r>
            <a:r>
              <a:rPr lang="hu-HU" sz="5900" dirty="0" smtClean="0">
                <a:solidFill>
                  <a:srgbClr val="003399"/>
                </a:solidFill>
              </a:rPr>
              <a:t> </a:t>
            </a:r>
            <a:r>
              <a:rPr lang="hu-HU" sz="5900" dirty="0" err="1" smtClean="0">
                <a:solidFill>
                  <a:srgbClr val="003399"/>
                </a:solidFill>
              </a:rPr>
              <a:t>AfR</a:t>
            </a:r>
            <a:r>
              <a:rPr lang="hu-HU" sz="5900" dirty="0" smtClean="0">
                <a:solidFill>
                  <a:srgbClr val="003399"/>
                </a:solidFill>
              </a:rPr>
              <a:t> </a:t>
            </a:r>
            <a:endParaRPr lang="en-US" dirty="0"/>
          </a:p>
        </p:txBody>
      </p:sp>
      <p:sp>
        <p:nvSpPr>
          <p:cNvPr id="5" name="Cím 1">
            <a:extLst>
              <a:ext uri="{FF2B5EF4-FFF2-40B4-BE49-F238E27FC236}">
                <a16:creationId xmlns:a16="http://schemas.microsoft.com/office/drawing/2014/main" xmlns="" id="{552CE601-2103-D957-44CF-0FE26DDAB66D}"/>
              </a:ext>
            </a:extLst>
          </p:cNvPr>
          <p:cNvSpPr>
            <a:spLocks noGrp="1"/>
          </p:cNvSpPr>
          <p:nvPr>
            <p:ph type="title"/>
          </p:nvPr>
        </p:nvSpPr>
        <p:spPr>
          <a:xfrm>
            <a:off x="4686299" y="1423579"/>
            <a:ext cx="12725400" cy="2404283"/>
          </a:xfrm>
        </p:spPr>
        <p:txBody>
          <a:bodyPr/>
          <a:lstStyle/>
          <a:p>
            <a:pPr algn="ctr"/>
            <a:r>
              <a:rPr lang="en-US" sz="4000" dirty="0" smtClean="0"/>
              <a:t>Application for Reimbursement (</a:t>
            </a:r>
            <a:r>
              <a:rPr lang="en-US" sz="4000" dirty="0" err="1" smtClean="0"/>
              <a:t>AfR</a:t>
            </a:r>
            <a:r>
              <a:rPr lang="en-US" sz="4000" dirty="0" smtClean="0"/>
              <a:t>)</a:t>
            </a:r>
            <a:endParaRPr lang="hu-HU" sz="4000" dirty="0"/>
          </a:p>
        </p:txBody>
      </p:sp>
      <p:pic>
        <p:nvPicPr>
          <p:cNvPr id="6" name="Kép 3">
            <a:extLst>
              <a:ext uri="{FF2B5EF4-FFF2-40B4-BE49-F238E27FC236}">
                <a16:creationId xmlns="" xmlns:a16="http://schemas.microsoft.com/office/drawing/2014/main" id="{1B77AD7A-181C-5550-EAA9-9AE1525BD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272693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 xmlns:a16="http://schemas.microsoft.com/office/drawing/2014/main" id="{BA2671C6-EC02-A055-CFA0-BC5F177D7C32}"/>
              </a:ext>
            </a:extLst>
          </p:cNvPr>
          <p:cNvSpPr>
            <a:spLocks noGrp="1"/>
          </p:cNvSpPr>
          <p:nvPr>
            <p:ph type="body" sz="quarter" idx="11"/>
          </p:nvPr>
        </p:nvSpPr>
        <p:spPr/>
        <p:txBody>
          <a:bodyPr/>
          <a:lstStyle/>
          <a:p>
            <a:r>
              <a:rPr lang="hu-HU" dirty="0" smtClean="0"/>
              <a:t>Danube </a:t>
            </a:r>
            <a:r>
              <a:rPr lang="hu-HU" dirty="0" err="1" smtClean="0"/>
              <a:t>Region</a:t>
            </a:r>
            <a:r>
              <a:rPr lang="hu-HU" dirty="0" smtClean="0"/>
              <a:t> Programme </a:t>
            </a:r>
          </a:p>
          <a:p>
            <a:r>
              <a:rPr lang="hu-HU" dirty="0" err="1" smtClean="0"/>
              <a:t>Managing</a:t>
            </a:r>
            <a:r>
              <a:rPr lang="hu-HU" dirty="0" smtClean="0"/>
              <a:t> </a:t>
            </a:r>
            <a:r>
              <a:rPr lang="hu-HU" dirty="0" err="1" smtClean="0"/>
              <a:t>Authority</a:t>
            </a:r>
            <a:r>
              <a:rPr lang="hu-HU" dirty="0" smtClean="0"/>
              <a:t>/ </a:t>
            </a:r>
            <a:r>
              <a:rPr lang="hu-HU" dirty="0" err="1" smtClean="0"/>
              <a:t>Joint</a:t>
            </a:r>
            <a:r>
              <a:rPr lang="hu-HU" dirty="0" smtClean="0"/>
              <a:t> </a:t>
            </a:r>
            <a:r>
              <a:rPr lang="hu-HU" dirty="0" err="1" smtClean="0"/>
              <a:t>Secretariat</a:t>
            </a:r>
            <a:endParaRPr lang="en-GB" dirty="0"/>
          </a:p>
        </p:txBody>
      </p:sp>
      <p:sp>
        <p:nvSpPr>
          <p:cNvPr id="5" name="Szöveg helye 4">
            <a:extLst>
              <a:ext uri="{FF2B5EF4-FFF2-40B4-BE49-F238E27FC236}">
                <a16:creationId xmlns="" xmlns:a16="http://schemas.microsoft.com/office/drawing/2014/main" id="{7DD42D5A-584E-51B4-9269-5F37D66586F9}"/>
              </a:ext>
            </a:extLst>
          </p:cNvPr>
          <p:cNvSpPr>
            <a:spLocks noGrp="1"/>
          </p:cNvSpPr>
          <p:nvPr>
            <p:ph type="body" sz="quarter" idx="14"/>
          </p:nvPr>
        </p:nvSpPr>
        <p:spPr/>
        <p:txBody>
          <a:bodyPr/>
          <a:lstStyle/>
          <a:p>
            <a:r>
              <a:rPr lang="en-GB" dirty="0">
                <a:hlinkClick r:id="rId3"/>
              </a:rPr>
              <a:t>https://www.linkedin.com/in/interregdanube</a:t>
            </a:r>
            <a:r>
              <a:rPr lang="en-GB" dirty="0" smtClean="0">
                <a:hlinkClick r:id="rId3"/>
              </a:rPr>
              <a:t>/</a:t>
            </a:r>
            <a:endParaRPr lang="hu-HU" dirty="0" smtClean="0"/>
          </a:p>
          <a:p>
            <a:r>
              <a:rPr lang="en-GB" dirty="0">
                <a:hlinkClick r:id="rId4"/>
              </a:rPr>
              <a:t>https://</a:t>
            </a:r>
            <a:r>
              <a:rPr lang="en-GB" dirty="0" smtClean="0">
                <a:hlinkClick r:id="rId4"/>
              </a:rPr>
              <a:t>www.facebook.com/InterregDanube/</a:t>
            </a:r>
            <a:endParaRPr lang="hu-HU" dirty="0"/>
          </a:p>
          <a:p>
            <a:endParaRPr lang="en-GB" dirty="0"/>
          </a:p>
        </p:txBody>
      </p:sp>
      <p:pic>
        <p:nvPicPr>
          <p:cNvPr id="10" name="Kép 9">
            <a:extLst>
              <a:ext uri="{FF2B5EF4-FFF2-40B4-BE49-F238E27FC236}">
                <a16:creationId xmlns="" xmlns:a16="http://schemas.microsoft.com/office/drawing/2014/main" id="{B41AAD67-A53C-7E0C-CC06-D8DF0D2FB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5400" y="8206542"/>
            <a:ext cx="6510859" cy="1274084"/>
          </a:xfrm>
          <a:prstGeom prst="rect">
            <a:avLst/>
          </a:prstGeom>
        </p:spPr>
      </p:pic>
      <p:sp>
        <p:nvSpPr>
          <p:cNvPr id="14" name="Szöveg helye 3">
            <a:extLst>
              <a:ext uri="{FF2B5EF4-FFF2-40B4-BE49-F238E27FC236}">
                <a16:creationId xmlns="" xmlns:a16="http://schemas.microsoft.com/office/drawing/2014/main" id="{9505CBB5-21FF-37F2-9EBE-5AA676C56704}"/>
              </a:ext>
            </a:extLst>
          </p:cNvPr>
          <p:cNvSpPr>
            <a:spLocks noGrp="1"/>
          </p:cNvSpPr>
          <p:nvPr>
            <p:ph type="body" sz="quarter" idx="13"/>
          </p:nvPr>
        </p:nvSpPr>
        <p:spPr>
          <a:xfrm>
            <a:off x="7804298" y="3048000"/>
            <a:ext cx="5022702" cy="1524000"/>
          </a:xfrm>
        </p:spPr>
        <p:txBody>
          <a:bodyPr>
            <a:noAutofit/>
          </a:bodyPr>
          <a:lstStyle/>
          <a:p>
            <a:r>
              <a:rPr lang="hu-HU" sz="4400" b="1" dirty="0" err="1" smtClean="0"/>
              <a:t>Thank</a:t>
            </a:r>
            <a:r>
              <a:rPr lang="hu-HU" sz="4400" b="1" dirty="0"/>
              <a:t> </a:t>
            </a:r>
            <a:r>
              <a:rPr lang="hu-HU" sz="4400" b="1" dirty="0" err="1" smtClean="0"/>
              <a:t>you</a:t>
            </a:r>
            <a:r>
              <a:rPr lang="hu-HU" sz="4400" b="1" dirty="0" smtClean="0"/>
              <a:t> </a:t>
            </a:r>
            <a:r>
              <a:rPr lang="hu-HU" sz="4400" b="1" dirty="0" err="1" smtClean="0"/>
              <a:t>for</a:t>
            </a:r>
            <a:r>
              <a:rPr lang="hu-HU" sz="4400" b="1" dirty="0" smtClean="0"/>
              <a:t> </a:t>
            </a:r>
            <a:r>
              <a:rPr lang="hu-HU" sz="4400" b="1" dirty="0" err="1" smtClean="0"/>
              <a:t>your</a:t>
            </a:r>
            <a:r>
              <a:rPr lang="hu-HU" sz="4400" b="1" dirty="0" smtClean="0"/>
              <a:t> </a:t>
            </a:r>
            <a:r>
              <a:rPr lang="hu-HU" sz="4400" b="1" dirty="0" err="1" smtClean="0"/>
              <a:t>attention</a:t>
            </a:r>
            <a:r>
              <a:rPr lang="hu-HU" sz="4400" b="1" dirty="0" smtClean="0"/>
              <a:t>!</a:t>
            </a:r>
            <a:endParaRPr lang="en-GB" sz="4400" b="1" dirty="0"/>
          </a:p>
        </p:txBody>
      </p:sp>
    </p:spTree>
    <p:extLst>
      <p:ext uri="{BB962C8B-B14F-4D97-AF65-F5344CB8AC3E}">
        <p14:creationId xmlns:p14="http://schemas.microsoft.com/office/powerpoint/2010/main" val="361559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 xmlns:a16="http://schemas.microsoft.com/office/drawing/2014/main" id="{B1F20DC2-5092-E8F1-09F1-4D4BB2E5728E}"/>
              </a:ext>
            </a:extLst>
          </p:cNvPr>
          <p:cNvSpPr>
            <a:spLocks noGrp="1"/>
          </p:cNvSpPr>
          <p:nvPr>
            <p:ph idx="1"/>
          </p:nvPr>
        </p:nvSpPr>
        <p:spPr>
          <a:xfrm>
            <a:off x="9677400" y="662073"/>
            <a:ext cx="7912100" cy="8964441"/>
          </a:xfrm>
        </p:spPr>
        <p:txBody>
          <a:bodyPr/>
          <a:lstStyle/>
          <a:p>
            <a:pPr marL="0" indent="0">
              <a:buNone/>
            </a:pPr>
            <a:r>
              <a:rPr lang="en-US" dirty="0" smtClean="0"/>
              <a:t>            </a:t>
            </a:r>
            <a:endParaRPr lang="en-GB" sz="5000" dirty="0">
              <a:latin typeface="+mj-lt"/>
              <a:ea typeface="+mj-ea"/>
              <a:cs typeface="+mj-cs"/>
            </a:endParaRPr>
          </a:p>
        </p:txBody>
      </p:sp>
      <p:pic>
        <p:nvPicPr>
          <p:cNvPr id="4" name="Kép 3">
            <a:extLst>
              <a:ext uri="{FF2B5EF4-FFF2-40B4-BE49-F238E27FC236}">
                <a16:creationId xmlns=""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
        <p:nvSpPr>
          <p:cNvPr id="5" name="TextBox 4"/>
          <p:cNvSpPr txBox="1"/>
          <p:nvPr/>
        </p:nvSpPr>
        <p:spPr>
          <a:xfrm>
            <a:off x="5587628" y="2090895"/>
            <a:ext cx="8109020" cy="5632311"/>
          </a:xfrm>
          <a:prstGeom prst="rect">
            <a:avLst/>
          </a:prstGeom>
          <a:noFill/>
        </p:spPr>
        <p:txBody>
          <a:bodyPr wrap="square" rtlCol="0">
            <a:spAutoFit/>
          </a:bodyPr>
          <a:lstStyle/>
          <a:p>
            <a:r>
              <a:rPr lang="hu-HU" sz="3600" b="1" dirty="0" err="1" smtClean="0">
                <a:solidFill>
                  <a:srgbClr val="003399"/>
                </a:solidFill>
              </a:rPr>
              <a:t>Indicative</a:t>
            </a:r>
            <a:r>
              <a:rPr lang="hu-HU" sz="3600" b="1" dirty="0" smtClean="0">
                <a:solidFill>
                  <a:srgbClr val="003399"/>
                </a:solidFill>
              </a:rPr>
              <a:t> </a:t>
            </a:r>
            <a:r>
              <a:rPr lang="hu-HU" sz="3600" b="1" dirty="0" err="1" smtClean="0">
                <a:solidFill>
                  <a:srgbClr val="003399"/>
                </a:solidFill>
              </a:rPr>
              <a:t>contents</a:t>
            </a:r>
            <a:endParaRPr lang="hu-HU" sz="3600" b="1" dirty="0" smtClean="0">
              <a:solidFill>
                <a:srgbClr val="003399"/>
              </a:solidFill>
            </a:endParaRPr>
          </a:p>
          <a:p>
            <a:endParaRPr lang="hu-HU" sz="3600" dirty="0">
              <a:solidFill>
                <a:srgbClr val="003399"/>
              </a:solidFill>
            </a:endParaRPr>
          </a:p>
          <a:p>
            <a:endParaRPr lang="hu-HU" sz="3600" dirty="0" smtClean="0">
              <a:solidFill>
                <a:srgbClr val="003399"/>
              </a:solidFill>
            </a:endParaRPr>
          </a:p>
          <a:p>
            <a:pPr marL="742950" lvl="1" indent="-285750">
              <a:buFont typeface="Arial" panose="020B0604020202020204" pitchFamily="34" charset="0"/>
              <a:buChar char="•"/>
            </a:pPr>
            <a:r>
              <a:rPr lang="hu-HU" sz="3600" dirty="0" err="1" smtClean="0">
                <a:solidFill>
                  <a:srgbClr val="003399"/>
                </a:solidFill>
              </a:rPr>
              <a:t>When</a:t>
            </a:r>
            <a:r>
              <a:rPr lang="hu-HU" sz="3600" dirty="0" smtClean="0">
                <a:solidFill>
                  <a:srgbClr val="003399"/>
                </a:solidFill>
              </a:rPr>
              <a:t> </a:t>
            </a:r>
            <a:r>
              <a:rPr lang="hu-HU" sz="3600" dirty="0" err="1" smtClean="0">
                <a:solidFill>
                  <a:srgbClr val="003399"/>
                </a:solidFill>
              </a:rPr>
              <a:t>to</a:t>
            </a:r>
            <a:r>
              <a:rPr lang="hu-HU" sz="3600" dirty="0" smtClean="0">
                <a:solidFill>
                  <a:srgbClr val="003399"/>
                </a:solidFill>
              </a:rPr>
              <a:t> </a:t>
            </a:r>
            <a:r>
              <a:rPr lang="hu-HU" sz="3600" dirty="0" err="1" smtClean="0">
                <a:solidFill>
                  <a:srgbClr val="003399"/>
                </a:solidFill>
              </a:rPr>
              <a:t>report</a:t>
            </a:r>
            <a:r>
              <a:rPr lang="hu-HU" sz="3600" dirty="0" smtClean="0">
                <a:solidFill>
                  <a:srgbClr val="003399"/>
                </a:solidFill>
              </a:rPr>
              <a:t>?</a:t>
            </a:r>
          </a:p>
          <a:p>
            <a:pPr marL="285750" indent="-285750">
              <a:buFont typeface="Arial" panose="020B0604020202020204" pitchFamily="34" charset="0"/>
              <a:buChar char="•"/>
            </a:pPr>
            <a:endParaRPr lang="hu-HU" sz="3600" dirty="0" smtClean="0">
              <a:solidFill>
                <a:srgbClr val="003399"/>
              </a:solidFill>
            </a:endParaRPr>
          </a:p>
          <a:p>
            <a:pPr marL="742950" lvl="1" indent="-285750">
              <a:buFont typeface="Arial" panose="020B0604020202020204" pitchFamily="34" charset="0"/>
              <a:buChar char="•"/>
            </a:pPr>
            <a:r>
              <a:rPr lang="hu-HU" sz="3600" dirty="0" err="1" smtClean="0">
                <a:solidFill>
                  <a:srgbClr val="003399"/>
                </a:solidFill>
              </a:rPr>
              <a:t>How</a:t>
            </a:r>
            <a:r>
              <a:rPr lang="hu-HU" sz="3600" dirty="0" smtClean="0">
                <a:solidFill>
                  <a:srgbClr val="003399"/>
                </a:solidFill>
              </a:rPr>
              <a:t> </a:t>
            </a:r>
            <a:r>
              <a:rPr lang="hu-HU" sz="3600" dirty="0" err="1" smtClean="0">
                <a:solidFill>
                  <a:srgbClr val="003399"/>
                </a:solidFill>
              </a:rPr>
              <a:t>to</a:t>
            </a:r>
            <a:r>
              <a:rPr lang="hu-HU" sz="3600" dirty="0" smtClean="0">
                <a:solidFill>
                  <a:srgbClr val="003399"/>
                </a:solidFill>
              </a:rPr>
              <a:t> </a:t>
            </a:r>
            <a:r>
              <a:rPr lang="hu-HU" sz="3600" dirty="0" err="1" smtClean="0">
                <a:solidFill>
                  <a:srgbClr val="003399"/>
                </a:solidFill>
              </a:rPr>
              <a:t>report</a:t>
            </a:r>
            <a:r>
              <a:rPr lang="hu-HU" sz="3600" dirty="0" smtClean="0">
                <a:solidFill>
                  <a:srgbClr val="003399"/>
                </a:solidFill>
              </a:rPr>
              <a:t>?</a:t>
            </a:r>
          </a:p>
          <a:p>
            <a:pPr marL="285750" indent="-285750">
              <a:buFont typeface="Arial" panose="020B0604020202020204" pitchFamily="34" charset="0"/>
              <a:buChar char="•"/>
            </a:pPr>
            <a:endParaRPr lang="hu-HU" sz="3600" dirty="0" smtClean="0">
              <a:solidFill>
                <a:srgbClr val="003399"/>
              </a:solidFill>
            </a:endParaRPr>
          </a:p>
          <a:p>
            <a:pPr marL="742950" lvl="1" indent="-285750">
              <a:buFont typeface="Arial" panose="020B0604020202020204" pitchFamily="34" charset="0"/>
              <a:buChar char="•"/>
            </a:pPr>
            <a:r>
              <a:rPr lang="hu-HU" sz="3600" dirty="0" err="1" smtClean="0">
                <a:solidFill>
                  <a:srgbClr val="003399"/>
                </a:solidFill>
              </a:rPr>
              <a:t>Why</a:t>
            </a:r>
            <a:r>
              <a:rPr lang="hu-HU" sz="3600" dirty="0" smtClean="0">
                <a:solidFill>
                  <a:srgbClr val="003399"/>
                </a:solidFill>
              </a:rPr>
              <a:t> </a:t>
            </a:r>
            <a:r>
              <a:rPr lang="hu-HU" sz="3600" dirty="0" err="1" smtClean="0">
                <a:solidFill>
                  <a:srgbClr val="003399"/>
                </a:solidFill>
              </a:rPr>
              <a:t>to</a:t>
            </a:r>
            <a:r>
              <a:rPr lang="hu-HU" sz="3600" dirty="0" smtClean="0">
                <a:solidFill>
                  <a:srgbClr val="003399"/>
                </a:solidFill>
              </a:rPr>
              <a:t> </a:t>
            </a:r>
            <a:r>
              <a:rPr lang="hu-HU" sz="3600" dirty="0" err="1" smtClean="0">
                <a:solidFill>
                  <a:srgbClr val="003399"/>
                </a:solidFill>
              </a:rPr>
              <a:t>report</a:t>
            </a:r>
            <a:r>
              <a:rPr lang="hu-HU" sz="3600" dirty="0" smtClean="0">
                <a:solidFill>
                  <a:srgbClr val="003399"/>
                </a:solidFill>
              </a:rPr>
              <a:t>?</a:t>
            </a:r>
          </a:p>
          <a:p>
            <a:pPr marL="742950" lvl="1" indent="-285750">
              <a:buFont typeface="Arial" panose="020B0604020202020204" pitchFamily="34" charset="0"/>
              <a:buChar char="•"/>
            </a:pPr>
            <a:endParaRPr lang="hu-HU" sz="3600" dirty="0" smtClean="0">
              <a:solidFill>
                <a:srgbClr val="003399"/>
              </a:solidFill>
            </a:endParaRPr>
          </a:p>
          <a:p>
            <a:pPr marL="742950" lvl="1" indent="-285750">
              <a:buFont typeface="Arial" panose="020B0604020202020204" pitchFamily="34" charset="0"/>
              <a:buChar char="•"/>
            </a:pPr>
            <a:r>
              <a:rPr lang="hu-HU" sz="3600" dirty="0" smtClean="0">
                <a:solidFill>
                  <a:srgbClr val="003399"/>
                </a:solidFill>
              </a:rPr>
              <a:t>Hints and </a:t>
            </a:r>
            <a:r>
              <a:rPr lang="hu-HU" sz="3600" dirty="0" err="1" smtClean="0">
                <a:solidFill>
                  <a:srgbClr val="003399"/>
                </a:solidFill>
              </a:rPr>
              <a:t>tricks</a:t>
            </a:r>
            <a:endParaRPr lang="en-US" sz="3600" dirty="0">
              <a:solidFill>
                <a:srgbClr val="003399"/>
              </a:solidFill>
            </a:endParaRPr>
          </a:p>
        </p:txBody>
      </p:sp>
    </p:spTree>
    <p:extLst>
      <p:ext uri="{BB962C8B-B14F-4D97-AF65-F5344CB8AC3E}">
        <p14:creationId xmlns:p14="http://schemas.microsoft.com/office/powerpoint/2010/main" val="293648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f52e95b-c24a-4dbb-b9d5-6cc89e223835@intern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44"/>
          <a:stretch/>
        </p:blipFill>
        <p:spPr bwMode="auto">
          <a:xfrm rot="4427897">
            <a:off x="10726831" y="1725265"/>
            <a:ext cx="6123606" cy="52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75000" y="481203"/>
            <a:ext cx="15113000" cy="8862927"/>
          </a:xfrm>
        </p:spPr>
        <p:txBody>
          <a:bodyPr/>
          <a:lstStyle/>
          <a:p>
            <a:r>
              <a:rPr lang="hu-HU" dirty="0" err="1" smtClean="0"/>
              <a:t>Crash</a:t>
            </a:r>
            <a:r>
              <a:rPr lang="hu-HU" dirty="0" smtClean="0"/>
              <a:t> </a:t>
            </a:r>
            <a:r>
              <a:rPr lang="hu-HU" dirty="0" err="1" smtClean="0"/>
              <a:t>course</a:t>
            </a:r>
            <a:r>
              <a:rPr lang="hu-HU" dirty="0" smtClean="0"/>
              <a:t>:</a:t>
            </a:r>
            <a:br>
              <a:rPr lang="hu-HU" dirty="0" smtClean="0"/>
            </a:br>
            <a:r>
              <a:rPr lang="hu-HU" dirty="0" smtClean="0"/>
              <a:t/>
            </a:r>
            <a:br>
              <a:rPr lang="hu-HU" dirty="0" smtClean="0"/>
            </a:br>
            <a:r>
              <a:rPr lang="hu-HU" dirty="0"/>
              <a:t/>
            </a:r>
            <a:br>
              <a:rPr lang="hu-HU" dirty="0"/>
            </a:br>
            <a:r>
              <a:rPr lang="hu-HU" dirty="0" smtClean="0"/>
              <a:t/>
            </a:r>
            <a:br>
              <a:rPr lang="hu-HU" dirty="0" smtClean="0"/>
            </a:br>
            <a:r>
              <a:rPr lang="hu-HU" dirty="0" smtClean="0"/>
              <a:t/>
            </a:r>
            <a:br>
              <a:rPr lang="hu-HU" dirty="0" smtClean="0"/>
            </a:br>
            <a:r>
              <a:rPr lang="hu-HU" dirty="0" err="1" smtClean="0"/>
              <a:t>Implementation</a:t>
            </a:r>
            <a:r>
              <a:rPr lang="hu-HU" dirty="0" smtClean="0"/>
              <a:t> </a:t>
            </a:r>
            <a:r>
              <a:rPr lang="hu-HU" dirty="0" err="1" smtClean="0"/>
              <a:t>Manual</a:t>
            </a:r>
            <a:r>
              <a:rPr lang="hu-HU" dirty="0" smtClean="0"/>
              <a:t/>
            </a:r>
            <a:br>
              <a:rPr lang="hu-HU" dirty="0" smtClean="0"/>
            </a:br>
            <a:r>
              <a:rPr lang="hu-HU" dirty="0"/>
              <a:t/>
            </a:r>
            <a:br>
              <a:rPr lang="hu-HU" dirty="0"/>
            </a:br>
            <a:r>
              <a:rPr lang="hu-HU" sz="3600" dirty="0" err="1" smtClean="0"/>
              <a:t>Chapter</a:t>
            </a:r>
            <a:r>
              <a:rPr lang="hu-HU" sz="3600" dirty="0" smtClean="0"/>
              <a:t> 4 Monitoring project </a:t>
            </a:r>
            <a:r>
              <a:rPr lang="hu-HU" sz="3600" dirty="0" err="1" smtClean="0"/>
              <a:t>progress</a:t>
            </a:r>
            <a:r>
              <a:rPr lang="hu-HU" dirty="0" smtClean="0"/>
              <a:t/>
            </a:r>
            <a:br>
              <a:rPr lang="hu-HU" dirty="0" smtClean="0"/>
            </a:br>
            <a:r>
              <a:rPr lang="hu-HU" dirty="0"/>
              <a:t/>
            </a:r>
            <a:br>
              <a:rPr lang="hu-HU" dirty="0"/>
            </a:br>
            <a:r>
              <a:rPr lang="hu-HU" sz="3600" b="0" dirty="0" smtClean="0"/>
              <a:t>p 30 ff</a:t>
            </a:r>
            <a:endParaRPr lang="en-US" sz="3600" b="0" dirty="0"/>
          </a:p>
        </p:txBody>
      </p:sp>
      <p:pic>
        <p:nvPicPr>
          <p:cNvPr id="4" name="Kép 3">
            <a:extLst>
              <a:ext uri="{FF2B5EF4-FFF2-40B4-BE49-F238E27FC236}">
                <a16:creationId xmlns=""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399196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0" y="311678"/>
            <a:ext cx="12594770" cy="9822921"/>
          </a:xfrm>
        </p:spPr>
        <p:txBody>
          <a:bodyPr/>
          <a:lstStyle/>
          <a:p>
            <a:r>
              <a:rPr lang="hu-HU" dirty="0" err="1" smtClean="0"/>
              <a:t>Crash</a:t>
            </a:r>
            <a:r>
              <a:rPr lang="hu-HU" dirty="0" smtClean="0"/>
              <a:t> </a:t>
            </a:r>
            <a:r>
              <a:rPr lang="hu-HU" dirty="0" err="1" smtClean="0"/>
              <a:t>Course</a:t>
            </a:r>
            <a:r>
              <a:rPr lang="hu-HU" dirty="0" smtClean="0"/>
              <a:t> (</a:t>
            </a:r>
            <a:r>
              <a:rPr lang="hu-HU" dirty="0" err="1" smtClean="0"/>
              <a:t>Parts</a:t>
            </a:r>
            <a:r>
              <a:rPr lang="hu-HU" dirty="0" smtClean="0"/>
              <a:t> 2 &amp; 3)</a:t>
            </a:r>
            <a:br>
              <a:rPr lang="hu-HU" dirty="0" smtClean="0"/>
            </a:br>
            <a:r>
              <a:rPr lang="hu-HU" dirty="0" smtClean="0"/>
              <a:t/>
            </a:r>
            <a:br>
              <a:rPr lang="hu-HU" dirty="0" smtClean="0"/>
            </a:br>
            <a:r>
              <a:rPr lang="hu-HU" dirty="0"/>
              <a:t/>
            </a:r>
            <a:br>
              <a:rPr lang="hu-HU" dirty="0"/>
            </a:br>
            <a:r>
              <a:rPr lang="hu-HU" dirty="0" smtClean="0"/>
              <a:t/>
            </a:r>
            <a:br>
              <a:rPr lang="hu-HU" dirty="0" smtClean="0"/>
            </a:br>
            <a:r>
              <a:rPr lang="hu-HU" dirty="0"/>
              <a:t/>
            </a:r>
            <a:br>
              <a:rPr lang="hu-HU" dirty="0"/>
            </a:br>
            <a:r>
              <a:rPr lang="hu-HU" dirty="0" smtClean="0"/>
              <a:t/>
            </a:r>
            <a:br>
              <a:rPr lang="hu-HU" dirty="0" smtClean="0"/>
            </a:br>
            <a:r>
              <a:rPr lang="hu-HU" dirty="0"/>
              <a:t/>
            </a:r>
            <a:br>
              <a:rPr lang="hu-HU" dirty="0"/>
            </a:br>
            <a:r>
              <a:rPr lang="hu-HU" dirty="0" smtClean="0"/>
              <a:t/>
            </a:r>
            <a:br>
              <a:rPr lang="hu-HU" dirty="0" smtClean="0"/>
            </a:br>
            <a:r>
              <a:rPr lang="hu-HU" dirty="0"/>
              <a:t/>
            </a:r>
            <a:br>
              <a:rPr lang="hu-HU" dirty="0"/>
            </a:br>
            <a:r>
              <a:rPr lang="hu-HU" dirty="0" smtClean="0"/>
              <a:t/>
            </a:r>
            <a:br>
              <a:rPr lang="hu-HU" dirty="0" smtClean="0"/>
            </a:br>
            <a:r>
              <a:rPr lang="hu-HU" dirty="0"/>
              <a:t/>
            </a:r>
            <a:br>
              <a:rPr lang="hu-HU" dirty="0"/>
            </a:br>
            <a:r>
              <a:rPr lang="hu-HU" sz="3200" b="0" dirty="0" err="1" smtClean="0"/>
              <a:t>sent</a:t>
            </a:r>
            <a:r>
              <a:rPr lang="hu-HU" sz="3200" b="0" dirty="0" smtClean="0"/>
              <a:t> out </a:t>
            </a:r>
            <a:r>
              <a:rPr lang="hu-HU" sz="3200" b="0" dirty="0" err="1" smtClean="0"/>
              <a:t>on</a:t>
            </a:r>
            <a:r>
              <a:rPr lang="hu-HU" sz="3200" b="0" dirty="0" smtClean="0"/>
              <a:t> </a:t>
            </a:r>
            <a:r>
              <a:rPr lang="hu-HU" sz="3200" b="0" dirty="0" err="1" smtClean="0"/>
              <a:t>Friday</a:t>
            </a:r>
            <a:r>
              <a:rPr lang="hu-HU" sz="3200" b="0" dirty="0" smtClean="0"/>
              <a:t>, </a:t>
            </a:r>
            <a:r>
              <a:rPr lang="hu-HU" sz="3200" b="0" dirty="0" err="1" smtClean="0"/>
              <a:t>April</a:t>
            </a:r>
            <a:r>
              <a:rPr lang="hu-HU" sz="3200" b="0" dirty="0" smtClean="0"/>
              <a:t> 19th 2024</a:t>
            </a:r>
            <a:br>
              <a:rPr lang="hu-HU" sz="3200" b="0" dirty="0" smtClean="0"/>
            </a:br>
            <a:r>
              <a:rPr lang="hu-HU" sz="3200" b="0" dirty="0" err="1" smtClean="0"/>
              <a:t>published</a:t>
            </a:r>
            <a:r>
              <a:rPr lang="hu-HU" sz="3200" b="0" dirty="0" smtClean="0"/>
              <a:t> </a:t>
            </a:r>
            <a:r>
              <a:rPr lang="hu-HU" sz="3200" b="0" dirty="0" err="1" smtClean="0"/>
              <a:t>on</a:t>
            </a:r>
            <a:r>
              <a:rPr lang="hu-HU" sz="3200" b="0" dirty="0" smtClean="0"/>
              <a:t> </a:t>
            </a:r>
            <a:r>
              <a:rPr lang="hu-HU" sz="3200" b="0" dirty="0" err="1" smtClean="0"/>
              <a:t>the</a:t>
            </a:r>
            <a:r>
              <a:rPr lang="hu-HU" sz="3200" b="0" dirty="0" smtClean="0"/>
              <a:t> </a:t>
            </a:r>
            <a:r>
              <a:rPr lang="hu-HU" sz="3200" b="0" dirty="0" err="1" smtClean="0"/>
              <a:t>website</a:t>
            </a:r>
            <a:r>
              <a:rPr lang="hu-HU" sz="3200" b="0" dirty="0" smtClean="0"/>
              <a:t> </a:t>
            </a:r>
            <a:r>
              <a:rPr lang="hu-HU" sz="3200" b="0" dirty="0" err="1" smtClean="0"/>
              <a:t>since</a:t>
            </a:r>
            <a:r>
              <a:rPr lang="hu-HU" sz="3200" b="0" dirty="0" smtClean="0"/>
              <a:t> </a:t>
            </a:r>
            <a:r>
              <a:rPr lang="hu-HU" sz="3200" b="0" dirty="0" err="1" smtClean="0"/>
              <a:t>Monday</a:t>
            </a:r>
            <a:r>
              <a:rPr lang="hu-HU" sz="3200" b="0" dirty="0" smtClean="0"/>
              <a:t> </a:t>
            </a:r>
            <a:r>
              <a:rPr lang="hu-HU" sz="3200" b="0" dirty="0" err="1" smtClean="0"/>
              <a:t>April</a:t>
            </a:r>
            <a:r>
              <a:rPr lang="hu-HU" sz="3200" b="0" dirty="0" smtClean="0"/>
              <a:t> 22nd 2024</a:t>
            </a:r>
            <a:r>
              <a:rPr lang="hu-HU" dirty="0"/>
              <a:t/>
            </a:r>
            <a:br>
              <a:rPr lang="hu-HU" dirty="0"/>
            </a:br>
            <a:r>
              <a:rPr lang="hu-HU" dirty="0" smtClean="0"/>
              <a:t/>
            </a:r>
            <a:br>
              <a:rPr lang="hu-HU" dirty="0" smtClean="0"/>
            </a:br>
            <a:r>
              <a:rPr lang="hu-HU" dirty="0"/>
              <a:t/>
            </a:r>
            <a:br>
              <a:rPr lang="hu-HU" dirty="0"/>
            </a:br>
            <a:r>
              <a:rPr lang="hu-HU" dirty="0" smtClean="0"/>
              <a:t/>
            </a:r>
            <a:br>
              <a:rPr lang="hu-HU" dirty="0" smtClean="0"/>
            </a:br>
            <a:endParaRPr lang="en-US" dirty="0"/>
          </a:p>
        </p:txBody>
      </p:sp>
      <p:pic>
        <p:nvPicPr>
          <p:cNvPr id="2050" name="Picture 2" descr="dda83d3b-8cae-4fcd-9fd9-775e5ee55eee@inter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186686">
            <a:off x="6415383" y="2523871"/>
            <a:ext cx="5098561" cy="382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8cdb358d-dabf-4d4b-a8b2-6ca75fd961af@inter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18092">
            <a:off x="12187670" y="3738609"/>
            <a:ext cx="5341740" cy="400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ép 3">
            <a:extLst>
              <a:ext uri="{FF2B5EF4-FFF2-40B4-BE49-F238E27FC236}">
                <a16:creationId xmlns="" xmlns:a16="http://schemas.microsoft.com/office/drawing/2014/main" id="{1B77AD7A-181C-5550-EAA9-9AE1525BD2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340045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 xmlns:a16="http://schemas.microsoft.com/office/drawing/2014/main" id="{552CE601-2103-D957-44CF-0FE26DDAB66D}"/>
              </a:ext>
            </a:extLst>
          </p:cNvPr>
          <p:cNvSpPr>
            <a:spLocks noGrp="1"/>
          </p:cNvSpPr>
          <p:nvPr>
            <p:ph type="title"/>
          </p:nvPr>
        </p:nvSpPr>
        <p:spPr>
          <a:xfrm>
            <a:off x="2547257" y="432149"/>
            <a:ext cx="12795058" cy="3421394"/>
          </a:xfrm>
        </p:spPr>
        <p:txBody>
          <a:bodyPr/>
          <a:lstStyle/>
          <a:p>
            <a:r>
              <a:rPr lang="hu-HU" sz="3600" dirty="0" err="1" smtClean="0"/>
              <a:t>Spending</a:t>
            </a:r>
            <a:r>
              <a:rPr lang="hu-HU" sz="3600" dirty="0" smtClean="0"/>
              <a:t> </a:t>
            </a:r>
            <a:r>
              <a:rPr lang="hu-HU" sz="3600" dirty="0" err="1" smtClean="0"/>
              <a:t>Forecast</a:t>
            </a:r>
            <a:r>
              <a:rPr lang="hu-HU" sz="3600" dirty="0" smtClean="0"/>
              <a:t/>
            </a:r>
            <a:br>
              <a:rPr lang="hu-HU" sz="3600" dirty="0" smtClean="0"/>
            </a:br>
            <a:r>
              <a:rPr lang="hu-HU" sz="3600" dirty="0"/>
              <a:t/>
            </a:r>
            <a:br>
              <a:rPr lang="hu-HU" sz="3600" dirty="0"/>
            </a:br>
            <a:r>
              <a:rPr lang="hu-HU" sz="3600" dirty="0" smtClean="0"/>
              <a:t>	</a:t>
            </a:r>
            <a:r>
              <a:rPr lang="hu-HU" sz="3200" dirty="0" smtClean="0"/>
              <a:t>SC </a:t>
            </a:r>
            <a:r>
              <a:rPr lang="en-US" sz="3200" dirty="0"/>
              <a:t>Article 5: Reporting obligations and payment</a:t>
            </a:r>
            <a:br>
              <a:rPr lang="en-US" sz="3200" dirty="0"/>
            </a:br>
            <a:r>
              <a:rPr lang="hu-HU" sz="3200" dirty="0" smtClean="0"/>
              <a:t/>
            </a:r>
            <a:br>
              <a:rPr lang="hu-HU" sz="3200" dirty="0" smtClean="0"/>
            </a:br>
            <a:r>
              <a:rPr lang="hu-HU" sz="3200" dirty="0" smtClean="0"/>
              <a:t>	</a:t>
            </a:r>
            <a:r>
              <a:rPr lang="en-US" sz="3200" b="0" dirty="0" smtClean="0"/>
              <a:t>The </a:t>
            </a:r>
            <a:r>
              <a:rPr lang="en-US" sz="3200" b="0" dirty="0"/>
              <a:t>reporting periods and the deadlines for </a:t>
            </a:r>
            <a:r>
              <a:rPr lang="hu-HU" sz="3200" b="0" dirty="0" smtClean="0"/>
              <a:t>	</a:t>
            </a:r>
            <a:r>
              <a:rPr lang="en-US" sz="3200" b="0" dirty="0" smtClean="0"/>
              <a:t>submission </a:t>
            </a:r>
            <a:r>
              <a:rPr lang="en-US" sz="3200" b="0" dirty="0"/>
              <a:t>of the PPR and </a:t>
            </a:r>
            <a:r>
              <a:rPr lang="en-US" sz="3200" b="0" dirty="0" err="1"/>
              <a:t>AfR</a:t>
            </a:r>
            <a:r>
              <a:rPr lang="en-US" sz="3200" b="0" dirty="0"/>
              <a:t> of the project </a:t>
            </a:r>
            <a:r>
              <a:rPr lang="en-US" sz="3200" b="0" dirty="0" smtClean="0"/>
              <a:t>are </a:t>
            </a:r>
            <a:r>
              <a:rPr lang="en-US" sz="3200" b="0" dirty="0"/>
              <a:t>the </a:t>
            </a:r>
            <a:r>
              <a:rPr lang="hu-HU" sz="3200" b="0" dirty="0" smtClean="0"/>
              <a:t>	</a:t>
            </a:r>
            <a:r>
              <a:rPr lang="en-US" sz="3200" b="0" dirty="0" smtClean="0"/>
              <a:t>following</a:t>
            </a:r>
            <a:r>
              <a:rPr lang="en-US" sz="3200" b="0" dirty="0"/>
              <a:t>:</a:t>
            </a:r>
            <a:r>
              <a:rPr lang="en-US" sz="4000" dirty="0"/>
              <a:t/>
            </a:r>
            <a:br>
              <a:rPr lang="en-US" sz="4000" dirty="0"/>
            </a:br>
            <a:endParaRPr lang="hu-HU" sz="4000" dirty="0"/>
          </a:p>
        </p:txBody>
      </p:sp>
      <p:graphicFrame>
        <p:nvGraphicFramePr>
          <p:cNvPr id="6" name="Table 5"/>
          <p:cNvGraphicFramePr>
            <a:graphicFrameLocks noGrp="1"/>
          </p:cNvGraphicFramePr>
          <p:nvPr>
            <p:extLst>
              <p:ext uri="{D42A27DB-BD31-4B8C-83A1-F6EECF244321}">
                <p14:modId xmlns:p14="http://schemas.microsoft.com/office/powerpoint/2010/main" val="2011722886"/>
              </p:ext>
            </p:extLst>
          </p:nvPr>
        </p:nvGraphicFramePr>
        <p:xfrm>
          <a:off x="3294413" y="4002978"/>
          <a:ext cx="12309160" cy="4489851"/>
        </p:xfrm>
        <a:graphic>
          <a:graphicData uri="http://schemas.openxmlformats.org/drawingml/2006/table">
            <a:tbl>
              <a:tblPr firstRow="1" firstCol="1" lastRow="1" lastCol="1" bandRow="1" bandCol="1">
                <a:tableStyleId>{5C22544A-7EE6-4342-B048-85BDC9FD1C3A}</a:tableStyleId>
              </a:tblPr>
              <a:tblGrid>
                <a:gridCol w="2493818"/>
                <a:gridCol w="3990110"/>
                <a:gridCol w="5825232"/>
              </a:tblGrid>
              <a:tr h="1465395">
                <a:tc>
                  <a:txBody>
                    <a:bodyPr/>
                    <a:lstStyle/>
                    <a:p>
                      <a:pPr algn="ctr">
                        <a:spcBef>
                          <a:spcPts val="100"/>
                        </a:spcBef>
                        <a:spcAft>
                          <a:spcPts val="100"/>
                        </a:spcAft>
                      </a:pPr>
                      <a:r>
                        <a:rPr lang="en-GB" sz="2400" baseline="0" dirty="0">
                          <a:solidFill>
                            <a:srgbClr val="003399"/>
                          </a:solidFill>
                          <a:effectLst/>
                        </a:rPr>
                        <a:t>Period ID</a:t>
                      </a:r>
                      <a:endParaRPr lang="en-US" sz="240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Bef>
                          <a:spcPts val="100"/>
                        </a:spcBef>
                        <a:spcAft>
                          <a:spcPts val="100"/>
                        </a:spcAft>
                      </a:pPr>
                      <a:r>
                        <a:rPr lang="en-GB" sz="2400" baseline="0" dirty="0">
                          <a:solidFill>
                            <a:srgbClr val="003399"/>
                          </a:solidFill>
                          <a:effectLst/>
                        </a:rPr>
                        <a:t>Reporting period </a:t>
                      </a:r>
                      <a:endParaRPr lang="en-US" sz="2400" baseline="0" dirty="0">
                        <a:solidFill>
                          <a:srgbClr val="003399"/>
                        </a:solidFill>
                        <a:effectLst/>
                      </a:endParaRPr>
                    </a:p>
                    <a:p>
                      <a:pPr algn="ctr">
                        <a:spcBef>
                          <a:spcPts val="100"/>
                        </a:spcBef>
                        <a:spcAft>
                          <a:spcPts val="100"/>
                        </a:spcAft>
                      </a:pPr>
                      <a:r>
                        <a:rPr lang="en-GB" sz="2400" baseline="0" dirty="0">
                          <a:solidFill>
                            <a:srgbClr val="003399"/>
                          </a:solidFill>
                          <a:effectLst/>
                        </a:rPr>
                        <a:t>(</a:t>
                      </a:r>
                      <a:r>
                        <a:rPr lang="en-GB" sz="2400" baseline="0" dirty="0" err="1">
                          <a:solidFill>
                            <a:srgbClr val="003399"/>
                          </a:solidFill>
                          <a:effectLst/>
                        </a:rPr>
                        <a:t>dd</a:t>
                      </a:r>
                      <a:r>
                        <a:rPr lang="en-GB" sz="2400" baseline="0" dirty="0">
                          <a:solidFill>
                            <a:srgbClr val="003399"/>
                          </a:solidFill>
                          <a:effectLst/>
                        </a:rPr>
                        <a:t>/mm/</a:t>
                      </a:r>
                      <a:r>
                        <a:rPr lang="en-GB" sz="2400" baseline="0" dirty="0" err="1">
                          <a:solidFill>
                            <a:srgbClr val="003399"/>
                          </a:solidFill>
                          <a:effectLst/>
                        </a:rPr>
                        <a:t>yyyy</a:t>
                      </a:r>
                      <a:r>
                        <a:rPr lang="en-GB" sz="2400" baseline="0" dirty="0">
                          <a:solidFill>
                            <a:srgbClr val="003399"/>
                          </a:solidFill>
                          <a:effectLst/>
                        </a:rPr>
                        <a:t>- </a:t>
                      </a:r>
                      <a:r>
                        <a:rPr lang="en-GB" sz="2400" baseline="0" dirty="0" err="1">
                          <a:solidFill>
                            <a:srgbClr val="003399"/>
                          </a:solidFill>
                          <a:effectLst/>
                        </a:rPr>
                        <a:t>dd</a:t>
                      </a:r>
                      <a:r>
                        <a:rPr lang="en-GB" sz="2400" baseline="0" dirty="0">
                          <a:solidFill>
                            <a:srgbClr val="003399"/>
                          </a:solidFill>
                          <a:effectLst/>
                        </a:rPr>
                        <a:t>/mm/</a:t>
                      </a:r>
                      <a:r>
                        <a:rPr lang="en-GB" sz="2400" baseline="0" dirty="0" err="1">
                          <a:solidFill>
                            <a:srgbClr val="003399"/>
                          </a:solidFill>
                          <a:effectLst/>
                        </a:rPr>
                        <a:t>yyyy</a:t>
                      </a:r>
                      <a:r>
                        <a:rPr lang="en-GB" sz="2400" baseline="0" dirty="0">
                          <a:solidFill>
                            <a:srgbClr val="003399"/>
                          </a:solidFill>
                          <a:effectLst/>
                        </a:rPr>
                        <a:t>)</a:t>
                      </a:r>
                      <a:endParaRPr lang="en-US" sz="240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Bef>
                          <a:spcPts val="100"/>
                        </a:spcBef>
                        <a:spcAft>
                          <a:spcPts val="100"/>
                        </a:spcAft>
                      </a:pPr>
                      <a:r>
                        <a:rPr lang="en-GB" sz="2400" baseline="0" dirty="0">
                          <a:solidFill>
                            <a:srgbClr val="003399"/>
                          </a:solidFill>
                          <a:effectLst/>
                        </a:rPr>
                        <a:t>Deadline for submission of the Project Progress Report and Application for Reimbursement</a:t>
                      </a:r>
                      <a:endParaRPr lang="en-US" sz="2400" baseline="0" dirty="0">
                        <a:solidFill>
                          <a:srgbClr val="003399"/>
                        </a:solidFill>
                        <a:effectLst/>
                      </a:endParaRPr>
                    </a:p>
                    <a:p>
                      <a:pPr algn="ctr">
                        <a:spcBef>
                          <a:spcPts val="100"/>
                        </a:spcBef>
                        <a:spcAft>
                          <a:spcPts val="100"/>
                        </a:spcAft>
                      </a:pPr>
                      <a:r>
                        <a:rPr lang="en-GB" sz="2400" baseline="0" dirty="0">
                          <a:solidFill>
                            <a:srgbClr val="003399"/>
                          </a:solidFill>
                          <a:effectLst/>
                        </a:rPr>
                        <a:t>(</a:t>
                      </a:r>
                      <a:r>
                        <a:rPr lang="en-GB" sz="2400" baseline="0" dirty="0" err="1">
                          <a:solidFill>
                            <a:srgbClr val="003399"/>
                          </a:solidFill>
                          <a:effectLst/>
                        </a:rPr>
                        <a:t>dd</a:t>
                      </a:r>
                      <a:r>
                        <a:rPr lang="en-GB" sz="2400" baseline="0" dirty="0">
                          <a:solidFill>
                            <a:srgbClr val="003399"/>
                          </a:solidFill>
                          <a:effectLst/>
                        </a:rPr>
                        <a:t>/mm/</a:t>
                      </a:r>
                      <a:r>
                        <a:rPr lang="en-GB" sz="2400" baseline="0" dirty="0" err="1">
                          <a:solidFill>
                            <a:srgbClr val="003399"/>
                          </a:solidFill>
                          <a:effectLst/>
                        </a:rPr>
                        <a:t>yyyy</a:t>
                      </a:r>
                      <a:r>
                        <a:rPr lang="en-GB" sz="2400" baseline="0" dirty="0">
                          <a:solidFill>
                            <a:srgbClr val="003399"/>
                          </a:solidFill>
                          <a:effectLst/>
                        </a:rPr>
                        <a:t>)</a:t>
                      </a:r>
                      <a:endParaRPr lang="en-US" sz="240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64982">
                <a:tc>
                  <a:txBody>
                    <a:bodyPr/>
                    <a:lstStyle/>
                    <a:p>
                      <a:pPr algn="ctr">
                        <a:spcBef>
                          <a:spcPts val="100"/>
                        </a:spcBef>
                        <a:spcAft>
                          <a:spcPts val="100"/>
                        </a:spcAft>
                      </a:pPr>
                      <a:r>
                        <a:rPr lang="en-GB" sz="2400" b="0" baseline="0">
                          <a:solidFill>
                            <a:srgbClr val="003399"/>
                          </a:solidFill>
                          <a:effectLst/>
                        </a:rPr>
                        <a:t>period 1</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01.01.2024 – 30.06.2024</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a:solidFill>
                            <a:srgbClr val="003399"/>
                          </a:solidFill>
                          <a:effectLst/>
                        </a:rPr>
                        <a:t>01.10.2024</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4982">
                <a:tc>
                  <a:txBody>
                    <a:bodyPr/>
                    <a:lstStyle/>
                    <a:p>
                      <a:pPr algn="ctr">
                        <a:spcBef>
                          <a:spcPts val="100"/>
                        </a:spcBef>
                        <a:spcAft>
                          <a:spcPts val="100"/>
                        </a:spcAft>
                      </a:pPr>
                      <a:r>
                        <a:rPr lang="en-GB" sz="2400" b="0" baseline="0">
                          <a:solidFill>
                            <a:srgbClr val="003399"/>
                          </a:solidFill>
                          <a:effectLst/>
                        </a:rPr>
                        <a:t>period 2</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01.07.2024 – 31.12.2024</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a:solidFill>
                            <a:srgbClr val="003399"/>
                          </a:solidFill>
                          <a:effectLst/>
                        </a:rPr>
                        <a:t>01.04.2025</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4982">
                <a:tc>
                  <a:txBody>
                    <a:bodyPr/>
                    <a:lstStyle/>
                    <a:p>
                      <a:pPr algn="ctr">
                        <a:spcBef>
                          <a:spcPts val="100"/>
                        </a:spcBef>
                        <a:spcAft>
                          <a:spcPts val="100"/>
                        </a:spcAft>
                      </a:pPr>
                      <a:r>
                        <a:rPr lang="en-GB" sz="2400" b="0" baseline="0">
                          <a:solidFill>
                            <a:srgbClr val="003399"/>
                          </a:solidFill>
                          <a:effectLst/>
                        </a:rPr>
                        <a:t>period 3</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01.01.2025 – 30.06.2025</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01.10.2025</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5302">
                <a:tc>
                  <a:txBody>
                    <a:bodyPr/>
                    <a:lstStyle/>
                    <a:p>
                      <a:pPr algn="ctr">
                        <a:spcBef>
                          <a:spcPts val="100"/>
                        </a:spcBef>
                        <a:spcAft>
                          <a:spcPts val="100"/>
                        </a:spcAft>
                      </a:pPr>
                      <a:r>
                        <a:rPr lang="en-GB" sz="2400" b="0" baseline="0">
                          <a:solidFill>
                            <a:srgbClr val="003399"/>
                          </a:solidFill>
                          <a:effectLst/>
                        </a:rPr>
                        <a:t>period 4</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01.07.2025 – 31.12.2025</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01.04.2026</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1163">
                <a:tc>
                  <a:txBody>
                    <a:bodyPr/>
                    <a:lstStyle/>
                    <a:p>
                      <a:pPr algn="ctr">
                        <a:spcBef>
                          <a:spcPts val="100"/>
                        </a:spcBef>
                        <a:spcAft>
                          <a:spcPts val="100"/>
                        </a:spcAft>
                      </a:pPr>
                      <a:r>
                        <a:rPr lang="en-GB" sz="2400" b="0" baseline="0" dirty="0">
                          <a:solidFill>
                            <a:srgbClr val="003399"/>
                          </a:solidFill>
                          <a:effectLst/>
                        </a:rPr>
                        <a:t>period 5</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a:solidFill>
                            <a:srgbClr val="003399"/>
                          </a:solidFill>
                          <a:effectLst/>
                        </a:rPr>
                        <a:t>01.01.2026 – 30.06.2026</a:t>
                      </a:r>
                      <a:endParaRPr lang="en-US" sz="2400" b="0" baseline="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00"/>
                        </a:spcBef>
                        <a:spcAft>
                          <a:spcPts val="100"/>
                        </a:spcAft>
                      </a:pPr>
                      <a:r>
                        <a:rPr lang="en-GB" sz="2400" b="0" baseline="0" dirty="0">
                          <a:solidFill>
                            <a:srgbClr val="003399"/>
                          </a:solidFill>
                          <a:effectLst/>
                        </a:rPr>
                        <a:t>01.10.2026</a:t>
                      </a:r>
                      <a:endParaRPr lang="en-US" sz="2400" b="0" baseline="0" dirty="0">
                        <a:solidFill>
                          <a:srgbClr val="00339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Kép 3">
            <a:extLst>
              <a:ext uri="{FF2B5EF4-FFF2-40B4-BE49-F238E27FC236}">
                <a16:creationId xmlns=""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195349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 xmlns:a16="http://schemas.microsoft.com/office/drawing/2014/main" id="{2BF3D2CB-B96B-A78D-AA6B-DB1B7982FAF7}"/>
              </a:ext>
            </a:extLst>
          </p:cNvPr>
          <p:cNvSpPr>
            <a:spLocks noGrp="1"/>
          </p:cNvSpPr>
          <p:nvPr>
            <p:ph type="title"/>
          </p:nvPr>
        </p:nvSpPr>
        <p:spPr>
          <a:xfrm>
            <a:off x="2514600" y="662073"/>
            <a:ext cx="15113000" cy="7843973"/>
          </a:xfrm>
        </p:spPr>
        <p:txBody>
          <a:bodyPr/>
          <a:lstStyle/>
          <a:p>
            <a:r>
              <a:rPr lang="hu-HU" sz="3600" dirty="0" smtClean="0"/>
              <a:t>IM 4.1.7 </a:t>
            </a:r>
            <a:r>
              <a:rPr lang="en-GB" sz="3600" dirty="0" smtClean="0"/>
              <a:t>Financial </a:t>
            </a:r>
            <a:r>
              <a:rPr lang="en-GB" sz="3600" dirty="0"/>
              <a:t>progress and </a:t>
            </a:r>
            <a:r>
              <a:rPr lang="en-GB" sz="3600" dirty="0" err="1"/>
              <a:t>decommitment</a:t>
            </a:r>
            <a:r>
              <a:rPr lang="en-GB" sz="3600" dirty="0"/>
              <a:t> of the project</a:t>
            </a:r>
            <a:r>
              <a:rPr lang="en-US" sz="3600" dirty="0"/>
              <a:t/>
            </a:r>
            <a:br>
              <a:rPr lang="en-US" sz="3600" dirty="0"/>
            </a:br>
            <a:r>
              <a:rPr lang="hu-HU" sz="3600" dirty="0" smtClean="0"/>
              <a:t>(</a:t>
            </a:r>
            <a:r>
              <a:rPr lang="hu-HU" sz="2800" dirty="0" smtClean="0"/>
              <a:t>SC </a:t>
            </a:r>
            <a:r>
              <a:rPr lang="hu-HU" sz="2800" dirty="0" err="1" smtClean="0"/>
              <a:t>Article</a:t>
            </a:r>
            <a:r>
              <a:rPr lang="hu-HU" sz="2800" dirty="0" smtClean="0"/>
              <a:t> 14)</a:t>
            </a:r>
            <a:r>
              <a:rPr lang="hu-HU" sz="3200" dirty="0" smtClean="0"/>
              <a:t/>
            </a:r>
            <a:br>
              <a:rPr lang="hu-HU" sz="3200" dirty="0" smtClean="0"/>
            </a:br>
            <a:r>
              <a:rPr lang="hu-HU" sz="3200" dirty="0" smtClean="0"/>
              <a:t/>
            </a:r>
            <a:br>
              <a:rPr lang="hu-HU" sz="3200" dirty="0" smtClean="0"/>
            </a:br>
            <a:r>
              <a:rPr lang="hu-HU" sz="3200" b="0" dirty="0"/>
              <a:t/>
            </a:r>
            <a:br>
              <a:rPr lang="hu-HU" sz="3200" b="0" dirty="0"/>
            </a:br>
            <a:r>
              <a:rPr lang="en-GB" sz="2800" dirty="0"/>
              <a:t>The Partnership has the possibility to deviate from the spending forecast </a:t>
            </a:r>
            <a:r>
              <a:rPr lang="en-GB" sz="2800" b="0" dirty="0"/>
              <a:t>laid down in the SC taking into consideration that in case of underspending (with reference to the original spending forecasts) the MA/JS is entitled to </a:t>
            </a:r>
            <a:r>
              <a:rPr lang="en-GB" sz="2800" b="0" dirty="0" err="1"/>
              <a:t>decommit</a:t>
            </a:r>
            <a:r>
              <a:rPr lang="en-GB" sz="2800" b="0" dirty="0"/>
              <a:t> the budget of the project by reducing the original project budget and the corresponding contribution from </a:t>
            </a:r>
            <a:r>
              <a:rPr lang="en-GB" sz="2800" b="0" dirty="0" err="1"/>
              <a:t>Interreg</a:t>
            </a:r>
            <a:r>
              <a:rPr lang="en-GB" sz="2800" b="0" dirty="0"/>
              <a:t> Funds (based on the prior decision of the MC).</a:t>
            </a:r>
            <a:r>
              <a:rPr lang="en-US" sz="3200" dirty="0"/>
              <a:t/>
            </a:r>
            <a:br>
              <a:rPr lang="en-US" sz="3200" dirty="0"/>
            </a:br>
            <a:r>
              <a:rPr lang="hu-HU" sz="3200" b="0" dirty="0" smtClean="0"/>
              <a:t/>
            </a:r>
            <a:br>
              <a:rPr lang="hu-HU" sz="3200" b="0" dirty="0" smtClean="0"/>
            </a:br>
            <a:r>
              <a:rPr lang="en-US" sz="3200" b="0" dirty="0"/>
              <a:t/>
            </a:r>
            <a:br>
              <a:rPr lang="en-US" sz="3200" b="0" dirty="0"/>
            </a:br>
            <a:r>
              <a:rPr lang="en-GB" sz="2800" b="0" dirty="0"/>
              <a:t>In case the </a:t>
            </a:r>
            <a:r>
              <a:rPr lang="en-GB" sz="2800" dirty="0"/>
              <a:t>LP submits the PPR and the </a:t>
            </a:r>
            <a:r>
              <a:rPr lang="en-GB" sz="2800" dirty="0" err="1"/>
              <a:t>AfR</a:t>
            </a:r>
            <a:r>
              <a:rPr lang="en-GB" sz="2800" dirty="0"/>
              <a:t> </a:t>
            </a:r>
            <a:r>
              <a:rPr lang="en-GB" sz="2800" b="0" dirty="0"/>
              <a:t>or the project modification request </a:t>
            </a:r>
            <a:r>
              <a:rPr lang="en-GB" sz="2800" dirty="0"/>
              <a:t>with unjustified delays, or more than two completions </a:t>
            </a:r>
            <a:r>
              <a:rPr lang="en-GB" sz="2800" b="0" dirty="0"/>
              <a:t>of the same PPR and </a:t>
            </a:r>
            <a:r>
              <a:rPr lang="en-GB" sz="2800" b="0" dirty="0" err="1"/>
              <a:t>AfR</a:t>
            </a:r>
            <a:r>
              <a:rPr lang="en-GB" sz="2800" b="0" dirty="0"/>
              <a:t> are attributable to the LP, the MA/JS is entitled to apply a proportional </a:t>
            </a:r>
            <a:r>
              <a:rPr lang="en-GB" sz="2800" dirty="0"/>
              <a:t>reduction of the total project budget up to 5% </a:t>
            </a:r>
            <a:r>
              <a:rPr lang="en-GB" sz="2800" b="0" dirty="0"/>
              <a:t>on the basis of the decision of the monitoring committee.</a:t>
            </a:r>
            <a:r>
              <a:rPr lang="en-US" sz="3200" dirty="0"/>
              <a:t/>
            </a:r>
            <a:br>
              <a:rPr lang="en-US" sz="3200" dirty="0"/>
            </a:br>
            <a:r>
              <a:rPr lang="en-US" sz="3200" dirty="0"/>
              <a:t/>
            </a:r>
            <a:br>
              <a:rPr lang="en-US" sz="3200" dirty="0"/>
            </a:br>
            <a:endParaRPr lang="en-GB" sz="3200" b="0" dirty="0">
              <a:latin typeface="+mn-lt"/>
            </a:endParaRPr>
          </a:p>
        </p:txBody>
      </p:sp>
      <p:pic>
        <p:nvPicPr>
          <p:cNvPr id="5" name="Kép 3">
            <a:extLst>
              <a:ext uri="{FF2B5EF4-FFF2-40B4-BE49-F238E27FC236}">
                <a16:creationId xmlns="" xmlns:a16="http://schemas.microsoft.com/office/drawing/2014/main" id="{1B77AD7A-181C-5550-EAA9-9AE1525BD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122105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 xmlns:a16="http://schemas.microsoft.com/office/drawing/2014/main" id="{552CE601-2103-D957-44CF-0FE26DDAB66D}"/>
              </a:ext>
            </a:extLst>
          </p:cNvPr>
          <p:cNvSpPr>
            <a:spLocks noGrp="1"/>
          </p:cNvSpPr>
          <p:nvPr>
            <p:ph type="title"/>
          </p:nvPr>
        </p:nvSpPr>
        <p:spPr>
          <a:xfrm>
            <a:off x="3385232" y="1509704"/>
            <a:ext cx="12725400" cy="2404283"/>
          </a:xfrm>
        </p:spPr>
        <p:txBody>
          <a:bodyPr/>
          <a:lstStyle/>
          <a:p>
            <a:pPr algn="ctr"/>
            <a:r>
              <a:rPr lang="hu-HU" sz="3600" dirty="0" err="1" smtClean="0"/>
              <a:t>Timeframe</a:t>
            </a:r>
            <a:r>
              <a:rPr lang="hu-HU" sz="3600" dirty="0" smtClean="0"/>
              <a:t> </a:t>
            </a:r>
            <a:r>
              <a:rPr lang="hu-HU" sz="3600" dirty="0" err="1"/>
              <a:t>for</a:t>
            </a:r>
            <a:r>
              <a:rPr lang="hu-HU" sz="3600" dirty="0"/>
              <a:t> </a:t>
            </a:r>
            <a:r>
              <a:rPr lang="hu-HU" sz="3600" dirty="0" smtClean="0"/>
              <a:t>management </a:t>
            </a:r>
            <a:r>
              <a:rPr lang="hu-HU" sz="3600" dirty="0" err="1"/>
              <a:t>verification</a:t>
            </a:r>
            <a:r>
              <a:rPr lang="en-US" sz="4000" dirty="0"/>
              <a:t/>
            </a:r>
            <a:br>
              <a:rPr lang="en-US" sz="4000" dirty="0"/>
            </a:br>
            <a:endParaRPr lang="hu-HU" sz="4000" dirty="0"/>
          </a:p>
        </p:txBody>
      </p:sp>
      <p:graphicFrame>
        <p:nvGraphicFramePr>
          <p:cNvPr id="6" name="Table 5"/>
          <p:cNvGraphicFramePr>
            <a:graphicFrameLocks noGrp="1"/>
          </p:cNvGraphicFramePr>
          <p:nvPr>
            <p:extLst>
              <p:ext uri="{D42A27DB-BD31-4B8C-83A1-F6EECF244321}">
                <p14:modId xmlns:p14="http://schemas.microsoft.com/office/powerpoint/2010/main" val="516037288"/>
              </p:ext>
            </p:extLst>
          </p:nvPr>
        </p:nvGraphicFramePr>
        <p:xfrm>
          <a:off x="3450740" y="3030713"/>
          <a:ext cx="12517279" cy="5100826"/>
        </p:xfrm>
        <a:graphic>
          <a:graphicData uri="http://schemas.openxmlformats.org/drawingml/2006/table">
            <a:tbl>
              <a:tblPr firstRow="1" firstCol="1" lastRow="1" lastCol="1" bandRow="1" bandCol="1"/>
              <a:tblGrid>
                <a:gridCol w="5507661"/>
                <a:gridCol w="1095478"/>
                <a:gridCol w="4289662"/>
                <a:gridCol w="1624478"/>
              </a:tblGrid>
              <a:tr h="857333">
                <a:tc>
                  <a:txBody>
                    <a:bodyPr/>
                    <a:lstStyle/>
                    <a:p>
                      <a:pPr algn="just">
                        <a:lnSpc>
                          <a:spcPct val="115000"/>
                        </a:lnSpc>
                        <a:spcBef>
                          <a:spcPts val="300"/>
                        </a:spcBef>
                        <a:spcAft>
                          <a:spcPts val="300"/>
                        </a:spcAft>
                      </a:pPr>
                      <a:r>
                        <a:rPr lang="en-GB" sz="2400" b="1" kern="1200" dirty="0">
                          <a:solidFill>
                            <a:srgbClr val="003399"/>
                          </a:solidFill>
                          <a:latin typeface="+mn-lt"/>
                          <a:ea typeface="+mn-ea"/>
                          <a:cs typeface="+mn-cs"/>
                        </a:rPr>
                        <a:t>Verification process</a:t>
                      </a:r>
                      <a:endParaRPr lang="en-US" sz="2400" b="1"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gridSpan="3">
                  <a:txBody>
                    <a:bodyPr/>
                    <a:lstStyle/>
                    <a:p>
                      <a:pPr algn="just">
                        <a:lnSpc>
                          <a:spcPct val="115000"/>
                        </a:lnSpc>
                        <a:spcBef>
                          <a:spcPts val="300"/>
                        </a:spcBef>
                        <a:spcAft>
                          <a:spcPts val="300"/>
                        </a:spcAft>
                      </a:pPr>
                      <a:r>
                        <a:rPr lang="en-GB" sz="2400" b="1" kern="1200" dirty="0">
                          <a:solidFill>
                            <a:srgbClr val="003399"/>
                          </a:solidFill>
                          <a:latin typeface="+mn-lt"/>
                          <a:ea typeface="+mn-ea"/>
                          <a:cs typeface="+mn-cs"/>
                        </a:rPr>
                        <a:t>Verification timeframe and indicative deadlines</a:t>
                      </a:r>
                      <a:endParaRPr lang="en-US" sz="2400" b="1"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1702843">
                <a:tc>
                  <a:txBody>
                    <a:bodyPr/>
                    <a:lstStyle/>
                    <a:p>
                      <a:pPr algn="just">
                        <a:lnSpc>
                          <a:spcPct val="115000"/>
                        </a:lnSpc>
                        <a:spcBef>
                          <a:spcPts val="300"/>
                        </a:spcBef>
                        <a:spcAft>
                          <a:spcPts val="300"/>
                        </a:spcAft>
                      </a:pPr>
                      <a:r>
                        <a:rPr lang="en-GB" sz="2400" kern="1200" dirty="0">
                          <a:solidFill>
                            <a:srgbClr val="003399"/>
                          </a:solidFill>
                          <a:latin typeface="+mn-lt"/>
                          <a:ea typeface="+mn-ea"/>
                          <a:cs typeface="+mn-cs"/>
                        </a:rPr>
                        <a:t>Preparation and submission of the PR by the project partner to the controller from the end of each reporting period</a:t>
                      </a:r>
                      <a:endParaRPr lang="en-US" sz="2400"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lnSpc>
                          <a:spcPct val="115000"/>
                        </a:lnSpc>
                        <a:spcBef>
                          <a:spcPts val="300"/>
                        </a:spcBef>
                        <a:spcAft>
                          <a:spcPts val="300"/>
                        </a:spcAft>
                      </a:pPr>
                      <a:r>
                        <a:rPr lang="en-GB" sz="2400" b="1" kern="1200" dirty="0">
                          <a:solidFill>
                            <a:srgbClr val="003399"/>
                          </a:solidFill>
                          <a:latin typeface="+mn-lt"/>
                          <a:ea typeface="+mn-ea"/>
                          <a:cs typeface="+mn-cs"/>
                        </a:rPr>
                        <a:t>15 days</a:t>
                      </a:r>
                      <a:endParaRPr lang="en-US" sz="2400" b="1"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gridSpan="2">
                  <a:txBody>
                    <a:bodyPr/>
                    <a:lstStyle/>
                    <a:p>
                      <a:pPr algn="just">
                        <a:lnSpc>
                          <a:spcPct val="115000"/>
                        </a:lnSpc>
                        <a:spcBef>
                          <a:spcPts val="300"/>
                        </a:spcBef>
                        <a:spcAft>
                          <a:spcPts val="300"/>
                        </a:spcAft>
                      </a:pPr>
                      <a:r>
                        <a:rPr lang="en-GB" sz="2400" kern="1200" dirty="0">
                          <a:solidFill>
                            <a:srgbClr val="003399"/>
                          </a:solidFill>
                          <a:latin typeface="+mn-lt"/>
                          <a:ea typeface="+mn-ea"/>
                          <a:cs typeface="+mn-cs"/>
                        </a:rPr>
                        <a:t> </a:t>
                      </a:r>
                      <a:endParaRPr lang="en-US" sz="2400"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endParaRPr lang="en-US"/>
                    </a:p>
                  </a:txBody>
                  <a:tcPr/>
                </a:tc>
              </a:tr>
              <a:tr h="1270325">
                <a:tc>
                  <a:txBody>
                    <a:bodyPr/>
                    <a:lstStyle/>
                    <a:p>
                      <a:pPr algn="just">
                        <a:lnSpc>
                          <a:spcPct val="115000"/>
                        </a:lnSpc>
                        <a:spcBef>
                          <a:spcPts val="300"/>
                        </a:spcBef>
                        <a:spcAft>
                          <a:spcPts val="300"/>
                        </a:spcAft>
                      </a:pPr>
                      <a:r>
                        <a:rPr lang="en-GB" sz="2400" kern="1200" dirty="0">
                          <a:solidFill>
                            <a:srgbClr val="003399"/>
                          </a:solidFill>
                          <a:latin typeface="+mn-lt"/>
                          <a:ea typeface="+mn-ea"/>
                          <a:cs typeface="+mn-cs"/>
                        </a:rPr>
                        <a:t>Verification of expenditure and issuing the control certificate by the controller</a:t>
                      </a:r>
                      <a:endParaRPr lang="en-US" sz="2400"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lnSpc>
                          <a:spcPct val="115000"/>
                        </a:lnSpc>
                        <a:spcBef>
                          <a:spcPts val="300"/>
                        </a:spcBef>
                        <a:spcAft>
                          <a:spcPts val="300"/>
                        </a:spcAft>
                      </a:pPr>
                      <a:r>
                        <a:rPr lang="en-GB" sz="2400" kern="1200">
                          <a:solidFill>
                            <a:srgbClr val="003399"/>
                          </a:solidFill>
                          <a:latin typeface="+mn-lt"/>
                          <a:ea typeface="+mn-ea"/>
                          <a:cs typeface="+mn-cs"/>
                        </a:rPr>
                        <a:t> </a:t>
                      </a:r>
                      <a:endParaRPr lang="en-US" sz="2400" kern="120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lnSpc>
                          <a:spcPct val="115000"/>
                        </a:lnSpc>
                        <a:spcBef>
                          <a:spcPts val="300"/>
                        </a:spcBef>
                        <a:spcAft>
                          <a:spcPts val="300"/>
                        </a:spcAft>
                      </a:pPr>
                      <a:r>
                        <a:rPr lang="en-GB" sz="2400" b="1" kern="1200" dirty="0">
                          <a:solidFill>
                            <a:srgbClr val="003399"/>
                          </a:solidFill>
                          <a:latin typeface="+mn-lt"/>
                          <a:ea typeface="+mn-ea"/>
                          <a:cs typeface="+mn-cs"/>
                        </a:rPr>
                        <a:t>60 days</a:t>
                      </a:r>
                      <a:endParaRPr lang="en-US" sz="2400" b="1"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a:txBody>
                    <a:bodyPr/>
                    <a:lstStyle/>
                    <a:p>
                      <a:pPr algn="just">
                        <a:lnSpc>
                          <a:spcPct val="115000"/>
                        </a:lnSpc>
                        <a:spcBef>
                          <a:spcPts val="300"/>
                        </a:spcBef>
                        <a:spcAft>
                          <a:spcPts val="300"/>
                        </a:spcAft>
                      </a:pPr>
                      <a:r>
                        <a:rPr lang="en-GB" sz="2400" kern="1200">
                          <a:solidFill>
                            <a:srgbClr val="003399"/>
                          </a:solidFill>
                          <a:latin typeface="+mn-lt"/>
                          <a:ea typeface="+mn-ea"/>
                          <a:cs typeface="+mn-cs"/>
                        </a:rPr>
                        <a:t> </a:t>
                      </a:r>
                      <a:endParaRPr lang="en-US" sz="2400" kern="120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1270325">
                <a:tc>
                  <a:txBody>
                    <a:bodyPr/>
                    <a:lstStyle/>
                    <a:p>
                      <a:pPr algn="just">
                        <a:lnSpc>
                          <a:spcPct val="115000"/>
                        </a:lnSpc>
                        <a:spcBef>
                          <a:spcPts val="300"/>
                        </a:spcBef>
                        <a:spcAft>
                          <a:spcPts val="300"/>
                        </a:spcAft>
                      </a:pPr>
                      <a:r>
                        <a:rPr lang="en-GB" sz="2400" kern="1200" dirty="0">
                          <a:solidFill>
                            <a:srgbClr val="003399"/>
                          </a:solidFill>
                          <a:latin typeface="+mn-lt"/>
                          <a:ea typeface="+mn-ea"/>
                          <a:cs typeface="+mn-cs"/>
                        </a:rPr>
                        <a:t>Preparation and submission of the PPR and the </a:t>
                      </a:r>
                      <a:r>
                        <a:rPr lang="en-GB" sz="2400" kern="1200" dirty="0" err="1">
                          <a:solidFill>
                            <a:srgbClr val="003399"/>
                          </a:solidFill>
                          <a:latin typeface="+mn-lt"/>
                          <a:ea typeface="+mn-ea"/>
                          <a:cs typeface="+mn-cs"/>
                        </a:rPr>
                        <a:t>AfR</a:t>
                      </a:r>
                      <a:r>
                        <a:rPr lang="en-GB" sz="2400" kern="1200" dirty="0">
                          <a:solidFill>
                            <a:srgbClr val="003399"/>
                          </a:solidFill>
                          <a:latin typeface="+mn-lt"/>
                          <a:ea typeface="+mn-ea"/>
                          <a:cs typeface="+mn-cs"/>
                        </a:rPr>
                        <a:t> for the whole project by the lead partner to the MA/JS</a:t>
                      </a:r>
                      <a:endParaRPr lang="en-US" sz="2400"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gridSpan="2">
                  <a:txBody>
                    <a:bodyPr/>
                    <a:lstStyle/>
                    <a:p>
                      <a:pPr algn="just">
                        <a:lnSpc>
                          <a:spcPct val="115000"/>
                        </a:lnSpc>
                        <a:spcBef>
                          <a:spcPts val="300"/>
                        </a:spcBef>
                        <a:spcAft>
                          <a:spcPts val="300"/>
                        </a:spcAft>
                      </a:pPr>
                      <a:r>
                        <a:rPr lang="en-GB" sz="2400" kern="1200" dirty="0">
                          <a:solidFill>
                            <a:srgbClr val="003399"/>
                          </a:solidFill>
                          <a:latin typeface="+mn-lt"/>
                          <a:ea typeface="+mn-ea"/>
                          <a:cs typeface="+mn-cs"/>
                        </a:rPr>
                        <a:t> </a:t>
                      </a:r>
                      <a:endParaRPr lang="en-US" sz="2400"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endParaRPr lang="en-US"/>
                    </a:p>
                  </a:txBody>
                  <a:tcPr/>
                </a:tc>
                <a:tc>
                  <a:txBody>
                    <a:bodyPr/>
                    <a:lstStyle/>
                    <a:p>
                      <a:pPr algn="just">
                        <a:lnSpc>
                          <a:spcPct val="115000"/>
                        </a:lnSpc>
                        <a:spcBef>
                          <a:spcPts val="300"/>
                        </a:spcBef>
                        <a:spcAft>
                          <a:spcPts val="300"/>
                        </a:spcAft>
                      </a:pPr>
                      <a:r>
                        <a:rPr lang="en-GB" sz="2400" b="1" kern="1200" dirty="0">
                          <a:solidFill>
                            <a:srgbClr val="003399"/>
                          </a:solidFill>
                          <a:latin typeface="+mn-lt"/>
                          <a:ea typeface="+mn-ea"/>
                          <a:cs typeface="+mn-cs"/>
                        </a:rPr>
                        <a:t>15 days</a:t>
                      </a:r>
                      <a:endParaRPr lang="en-US" sz="2400" b="1" kern="1200" dirty="0">
                        <a:solidFill>
                          <a:srgbClr val="003399"/>
                        </a:solidFill>
                        <a:latin typeface="+mn-lt"/>
                        <a:ea typeface="+mn-ea"/>
                        <a:cs typeface="+mn-cs"/>
                      </a:endParaRPr>
                    </a:p>
                  </a:txBody>
                  <a:tcPr marL="68580" marR="68580"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r>
            </a:tbl>
          </a:graphicData>
        </a:graphic>
      </p:graphicFrame>
      <p:pic>
        <p:nvPicPr>
          <p:cNvPr id="7" name="Kép 3">
            <a:extLst>
              <a:ext uri="{FF2B5EF4-FFF2-40B4-BE49-F238E27FC236}">
                <a16:creationId xmlns="" xmlns:a16="http://schemas.microsoft.com/office/drawing/2014/main" id="{1B77AD7A-181C-5550-EAA9-9AE1525BD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11799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3">
            <a:extLst>
              <a:ext uri="{FF2B5EF4-FFF2-40B4-BE49-F238E27FC236}">
                <a16:creationId xmlns="" xmlns:a16="http://schemas.microsoft.com/office/drawing/2014/main" id="{1B77AD7A-181C-5550-EAA9-9AE1525BD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
        <p:nvSpPr>
          <p:cNvPr id="4" name="Cím 1">
            <a:extLst>
              <a:ext uri="{FF2B5EF4-FFF2-40B4-BE49-F238E27FC236}">
                <a16:creationId xmlns="" xmlns:a16="http://schemas.microsoft.com/office/drawing/2014/main" id="{2BF3D2CB-B96B-A78D-AA6B-DB1B7982FAF7}"/>
              </a:ext>
            </a:extLst>
          </p:cNvPr>
          <p:cNvSpPr>
            <a:spLocks noGrp="1"/>
          </p:cNvSpPr>
          <p:nvPr>
            <p:ph type="title"/>
          </p:nvPr>
        </p:nvSpPr>
        <p:spPr>
          <a:xfrm>
            <a:off x="2514600" y="662074"/>
            <a:ext cx="15113000" cy="2718436"/>
          </a:xfrm>
        </p:spPr>
        <p:txBody>
          <a:bodyPr/>
          <a:lstStyle/>
          <a:p>
            <a:pPr lvl="0" algn="ctr"/>
            <a:r>
              <a:rPr lang="en-US" sz="6000" dirty="0"/>
              <a:t>Timeframe of reimbursement</a:t>
            </a:r>
            <a:r>
              <a:rPr lang="en-US" sz="3200" dirty="0"/>
              <a:t/>
            </a:r>
            <a:br>
              <a:rPr lang="en-US" sz="3200" dirty="0"/>
            </a:br>
            <a:r>
              <a:rPr lang="hu-HU" sz="3200" dirty="0" smtClean="0"/>
              <a:t/>
            </a:r>
            <a:br>
              <a:rPr lang="hu-HU" sz="3200" dirty="0" smtClean="0"/>
            </a:br>
            <a:r>
              <a:rPr lang="hu-HU" sz="3200" dirty="0"/>
              <a:t/>
            </a:r>
            <a:br>
              <a:rPr lang="hu-HU" sz="3200" dirty="0"/>
            </a:br>
            <a:r>
              <a:rPr lang="hu-HU" sz="3200" dirty="0" smtClean="0"/>
              <a:t/>
            </a:r>
            <a:br>
              <a:rPr lang="hu-HU" sz="3200" dirty="0" smtClean="0"/>
            </a:br>
            <a:r>
              <a:rPr lang="en-US" sz="3200" dirty="0"/>
              <a:t/>
            </a:r>
            <a:br>
              <a:rPr lang="en-US" sz="3200" dirty="0"/>
            </a:br>
            <a:endParaRPr lang="en-GB" sz="3200" b="0" dirty="0">
              <a:latin typeface="+mn-lt"/>
            </a:endParaRPr>
          </a:p>
        </p:txBody>
      </p:sp>
      <p:grpSp>
        <p:nvGrpSpPr>
          <p:cNvPr id="9" name="Group 8"/>
          <p:cNvGrpSpPr/>
          <p:nvPr/>
        </p:nvGrpSpPr>
        <p:grpSpPr>
          <a:xfrm>
            <a:off x="3017015" y="3159787"/>
            <a:ext cx="14017171" cy="4029303"/>
            <a:chOff x="2514600" y="3129643"/>
            <a:chExt cx="14017171" cy="4029303"/>
          </a:xfrm>
        </p:grpSpPr>
        <p:sp>
          <p:nvSpPr>
            <p:cNvPr id="5" name="Jobbra nyíl 17">
              <a:extLst>
                <a:ext uri="{FF2B5EF4-FFF2-40B4-BE49-F238E27FC236}">
                  <a16:creationId xmlns="" xmlns:a16="http://schemas.microsoft.com/office/drawing/2014/main" id="{FFCF6BC1-B43B-AE21-8D78-B264BDDA4525}"/>
                </a:ext>
              </a:extLst>
            </p:cNvPr>
            <p:cNvSpPr>
              <a:spLocks noChangeArrowheads="1"/>
            </p:cNvSpPr>
            <p:nvPr/>
          </p:nvSpPr>
          <p:spPr bwMode="auto">
            <a:xfrm>
              <a:off x="2514600" y="3129643"/>
              <a:ext cx="2764074" cy="4029303"/>
            </a:xfrm>
            <a:prstGeom prst="rightArrow">
              <a:avLst>
                <a:gd name="adj1" fmla="val 50000"/>
                <a:gd name="adj2" fmla="val 4147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rot="0" vert="horz" wrap="square" lIns="91440" tIns="45720" rIns="91440" bIns="45720" anchor="ctr" anchorCtr="0" upright="1">
              <a:noAutofit/>
            </a:bodyPr>
            <a:lstStyle/>
            <a:p>
              <a:pPr algn="ctr" fontAlgn="base">
                <a:spcBef>
                  <a:spcPct val="0"/>
                </a:spcBef>
                <a:spcAft>
                  <a:spcPct val="0"/>
                </a:spcAft>
              </a:pPr>
              <a:r>
                <a:rPr lang="en-US" altLang="en-US" sz="2400" b="1" dirty="0" smtClean="0">
                  <a:solidFill>
                    <a:srgbClr val="17365D"/>
                  </a:solidFill>
                  <a:latin typeface="Open Sans" panose="020B0606030504020204" pitchFamily="34" charset="0"/>
                  <a:ea typeface="Open Sans" panose="020B0606030504020204" pitchFamily="34" charset="0"/>
                  <a:cs typeface="Open Sans" panose="020B0606030504020204" pitchFamily="34" charset="0"/>
                </a:rPr>
                <a:t>Reporting </a:t>
              </a: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period                    6 months</a:t>
              </a:r>
              <a:endPar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Jobbra nyíl 12">
              <a:extLst>
                <a:ext uri="{FF2B5EF4-FFF2-40B4-BE49-F238E27FC236}">
                  <a16:creationId xmlns="" xmlns:a16="http://schemas.microsoft.com/office/drawing/2014/main" id="{CBA4C8F0-508F-E28D-0472-10D1653AF9B0}"/>
                </a:ext>
              </a:extLst>
            </p:cNvPr>
            <p:cNvSpPr>
              <a:spLocks noChangeArrowheads="1"/>
            </p:cNvSpPr>
            <p:nvPr/>
          </p:nvSpPr>
          <p:spPr bwMode="auto">
            <a:xfrm>
              <a:off x="5278674" y="3129643"/>
              <a:ext cx="3836296" cy="4029303"/>
            </a:xfrm>
            <a:prstGeom prst="rightArrow">
              <a:avLst>
                <a:gd name="adj1" fmla="val 50000"/>
                <a:gd name="adj2" fmla="val 50934"/>
              </a:avLst>
            </a:prstGeom>
            <a:gradFill>
              <a:gsLst>
                <a:gs pos="0">
                  <a:srgbClr val="5E9EFF"/>
                </a:gs>
                <a:gs pos="39999">
                  <a:srgbClr val="85C2FF"/>
                </a:gs>
                <a:gs pos="70000">
                  <a:srgbClr val="C4D6EB"/>
                </a:gs>
                <a:gs pos="100000">
                  <a:srgbClr val="FFEBFA"/>
                </a:gs>
              </a:gsLst>
              <a:lin ang="5400000" scaled="0"/>
            </a:gradFill>
            <a:ln w="9525">
              <a:solidFill>
                <a:srgbClr val="000000"/>
              </a:solidFill>
              <a:miter lim="800000"/>
              <a:headEnd/>
              <a:tailEnd/>
            </a:ln>
          </p:spPr>
          <p:txBody>
            <a:bodyPr rot="0" vert="horz" wrap="square" lIns="91440" tIns="45720" rIns="91440" bIns="45720" anchor="ctr" anchorCtr="0" upright="1">
              <a:noAutofit/>
            </a:bodyPr>
            <a:lstStyle/>
            <a:p>
              <a:pPr fontAlgn="base">
                <a:spcBef>
                  <a:spcPct val="0"/>
                </a:spcBef>
                <a:spcAft>
                  <a:spcPct val="0"/>
                </a:spcAft>
              </a:pPr>
              <a:endParaRPr lang="hu-HU" altLang="en-US" sz="2000" b="1" dirty="0" smtClean="0">
                <a:solidFill>
                  <a:srgbClr val="17365D"/>
                </a:solidFill>
                <a:latin typeface="Open Sans" panose="020B0606030504020204" pitchFamily="34" charset="0"/>
                <a:ea typeface="Open Sans" panose="020B0606030504020204" pitchFamily="34" charset="0"/>
                <a:cs typeface="Open Sans" panose="020B0606030504020204" pitchFamily="34" charset="0"/>
              </a:endParaRPr>
            </a:p>
            <a:p>
              <a:pPr algn="ctr" fontAlgn="base">
                <a:spcBef>
                  <a:spcPct val="0"/>
                </a:spcBef>
                <a:spcAft>
                  <a:spcPct val="0"/>
                </a:spcAft>
              </a:pPr>
              <a:r>
                <a:rPr lang="en-US" altLang="en-US" sz="2400" b="1" dirty="0" smtClean="0">
                  <a:solidFill>
                    <a:srgbClr val="17365D"/>
                  </a:solidFill>
                  <a:latin typeface="Open Sans" panose="020B0606030504020204" pitchFamily="34" charset="0"/>
                  <a:ea typeface="Open Sans" panose="020B0606030504020204" pitchFamily="34" charset="0"/>
                  <a:cs typeface="Open Sans" panose="020B0606030504020204" pitchFamily="34" charset="0"/>
                </a:rPr>
                <a:t>Submission </a:t>
              </a: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of the PPR and </a:t>
              </a:r>
              <a:r>
                <a:rPr lang="en-US" altLang="en-US" sz="2400" b="1" dirty="0" err="1">
                  <a:solidFill>
                    <a:srgbClr val="17365D"/>
                  </a:solidFill>
                  <a:latin typeface="Open Sans" panose="020B0606030504020204" pitchFamily="34" charset="0"/>
                  <a:ea typeface="Open Sans" panose="020B0606030504020204" pitchFamily="34" charset="0"/>
                  <a:cs typeface="Open Sans" panose="020B0606030504020204" pitchFamily="34" charset="0"/>
                </a:rPr>
                <a:t>AfR</a:t>
              </a: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 by LP           </a:t>
              </a:r>
              <a:r>
                <a:rPr lang="hu-HU" altLang="en-US" sz="2400" b="1" dirty="0" smtClean="0">
                  <a:solidFill>
                    <a:srgbClr val="17365D"/>
                  </a:solidFill>
                  <a:latin typeface="Open Sans" panose="020B0606030504020204" pitchFamily="34" charset="0"/>
                  <a:ea typeface="Open Sans" panose="020B0606030504020204" pitchFamily="34" charset="0"/>
                  <a:cs typeface="Open Sans" panose="020B0606030504020204" pitchFamily="34" charset="0"/>
                </a:rPr>
                <a:t>      </a:t>
              </a:r>
              <a:r>
                <a:rPr lang="en-US" altLang="en-US" sz="2400" b="1" dirty="0" smtClean="0">
                  <a:solidFill>
                    <a:srgbClr val="17365D"/>
                  </a:solidFill>
                  <a:latin typeface="Open Sans" panose="020B0606030504020204" pitchFamily="34" charset="0"/>
                  <a:ea typeface="Open Sans" panose="020B0606030504020204" pitchFamily="34" charset="0"/>
                  <a:cs typeface="Open Sans" panose="020B0606030504020204" pitchFamily="34" charset="0"/>
                </a:rPr>
                <a:t>     </a:t>
              </a: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3 months</a:t>
              </a:r>
              <a:endPar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Jobbra nyíl 19">
              <a:extLst>
                <a:ext uri="{FF2B5EF4-FFF2-40B4-BE49-F238E27FC236}">
                  <a16:creationId xmlns="" xmlns:a16="http://schemas.microsoft.com/office/drawing/2014/main" id="{1C25BE86-924B-005D-B2F5-FF60BBB8C9C2}"/>
                </a:ext>
              </a:extLst>
            </p:cNvPr>
            <p:cNvSpPr>
              <a:spLocks noChangeArrowheads="1"/>
            </p:cNvSpPr>
            <p:nvPr/>
          </p:nvSpPr>
          <p:spPr bwMode="auto">
            <a:xfrm>
              <a:off x="9114971" y="3129643"/>
              <a:ext cx="4034971" cy="4029303"/>
            </a:xfrm>
            <a:prstGeom prst="rightArrow">
              <a:avLst>
                <a:gd name="adj1" fmla="val 50000"/>
                <a:gd name="adj2" fmla="val 40909"/>
              </a:avLst>
            </a:prstGeom>
            <a:gradFill>
              <a:gsLst>
                <a:gs pos="0">
                  <a:srgbClr val="03D4A8"/>
                </a:gs>
                <a:gs pos="100000">
                  <a:srgbClr val="21D6E0"/>
                </a:gs>
                <a:gs pos="100000">
                  <a:srgbClr val="0087E6"/>
                </a:gs>
                <a:gs pos="100000">
                  <a:srgbClr val="005CBF"/>
                </a:gs>
              </a:gsLst>
              <a:lin ang="5400000" scaled="0"/>
            </a:gradFill>
            <a:ln w="9525">
              <a:solidFill>
                <a:srgbClr val="000000"/>
              </a:solidFill>
              <a:miter lim="800000"/>
              <a:headEnd/>
              <a:tailEnd/>
            </a:ln>
          </p:spPr>
          <p:txBody>
            <a:bodyPr rot="0" vert="horz" wrap="square" lIns="91440" tIns="45720" rIns="91440" bIns="45720" anchor="ctr" anchorCtr="0" upright="1">
              <a:noAutofit/>
            </a:bodyPr>
            <a:lstStyle/>
            <a:p>
              <a:pPr algn="ctr" fontAlgn="base">
                <a:spcBef>
                  <a:spcPct val="0"/>
                </a:spcBef>
                <a:spcAft>
                  <a:spcPct val="0"/>
                </a:spcAft>
              </a:pPr>
              <a:r>
                <a:rPr lang="en-US" altLang="en-US" sz="2400" b="1" dirty="0" smtClean="0">
                  <a:solidFill>
                    <a:srgbClr val="17365D"/>
                  </a:solidFill>
                  <a:latin typeface="Open Sans" panose="020B0606030504020204" pitchFamily="34" charset="0"/>
                  <a:ea typeface="Open Sans" panose="020B0606030504020204" pitchFamily="34" charset="0"/>
                  <a:cs typeface="Open Sans" panose="020B0606030504020204" pitchFamily="34" charset="0"/>
                </a:rPr>
                <a:t>Checking </a:t>
              </a: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the PPR and </a:t>
              </a:r>
              <a:r>
                <a:rPr lang="en-US" altLang="en-US" sz="2400" b="1" dirty="0" err="1">
                  <a:solidFill>
                    <a:srgbClr val="17365D"/>
                  </a:solidFill>
                  <a:latin typeface="Open Sans" panose="020B0606030504020204" pitchFamily="34" charset="0"/>
                  <a:ea typeface="Open Sans" panose="020B0606030504020204" pitchFamily="34" charset="0"/>
                  <a:cs typeface="Open Sans" panose="020B0606030504020204" pitchFamily="34" charset="0"/>
                </a:rPr>
                <a:t>AfR</a:t>
              </a: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 by MA/ JS  </a:t>
              </a:r>
              <a:endPar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eaLnBrk="0" fontAlgn="base" hangingPunct="0">
                <a:spcBef>
                  <a:spcPct val="0"/>
                </a:spcBef>
                <a:spcAft>
                  <a:spcPct val="0"/>
                </a:spcAft>
              </a:pP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30 days</a:t>
              </a:r>
              <a:endPar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Jobbra nyíl 18">
              <a:extLst>
                <a:ext uri="{FF2B5EF4-FFF2-40B4-BE49-F238E27FC236}">
                  <a16:creationId xmlns="" xmlns:a16="http://schemas.microsoft.com/office/drawing/2014/main" id="{3841D853-2A2F-A15A-CB90-21CA0F7958C3}"/>
                </a:ext>
              </a:extLst>
            </p:cNvPr>
            <p:cNvSpPr>
              <a:spLocks noChangeArrowheads="1"/>
            </p:cNvSpPr>
            <p:nvPr/>
          </p:nvSpPr>
          <p:spPr bwMode="auto">
            <a:xfrm>
              <a:off x="13149943" y="3394869"/>
              <a:ext cx="3381828" cy="3498850"/>
            </a:xfrm>
            <a:prstGeom prst="rightArrow">
              <a:avLst>
                <a:gd name="adj1" fmla="val 50000"/>
                <a:gd name="adj2" fmla="val 35217"/>
              </a:avLst>
            </a:prstGeom>
            <a:gradFill>
              <a:gsLst>
                <a:gs pos="0">
                  <a:srgbClr val="03D4A8"/>
                </a:gs>
                <a:gs pos="0">
                  <a:srgbClr val="21D6E0"/>
                </a:gs>
                <a:gs pos="100000">
                  <a:srgbClr val="0087E6"/>
                </a:gs>
                <a:gs pos="100000">
                  <a:srgbClr val="005CBF"/>
                </a:gs>
              </a:gsLst>
              <a:lin ang="5400000" scaled="0"/>
            </a:gradFill>
            <a:ln w="9525">
              <a:solidFill>
                <a:srgbClr val="000000"/>
              </a:solidFill>
              <a:miter lim="800000"/>
              <a:headEnd/>
              <a:tailEnd/>
            </a:ln>
          </p:spPr>
          <p:txBody>
            <a:bodyPr rot="0" vert="horz" wrap="square" lIns="91440" tIns="45720" rIns="91440" bIns="45720" anchor="ctr" anchorCtr="0" upright="1">
              <a:noAutofit/>
            </a:bodyPr>
            <a:lstStyle/>
            <a:p>
              <a:pPr algn="ctr" fontAlgn="base">
                <a:spcBef>
                  <a:spcPct val="0"/>
                </a:spcBef>
                <a:spcAft>
                  <a:spcPct val="0"/>
                </a:spcAft>
              </a:pP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Payment procedure CA </a:t>
              </a:r>
              <a:endPar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eaLnBrk="0" fontAlgn="base" hangingPunct="0">
                <a:spcBef>
                  <a:spcPct val="0"/>
                </a:spcBef>
                <a:spcAft>
                  <a:spcPct val="0"/>
                </a:spcAft>
              </a:pPr>
              <a:r>
                <a:rPr lang="en-US" altLang="en-US" sz="2400" b="1" dirty="0">
                  <a:solidFill>
                    <a:srgbClr val="17365D"/>
                  </a:solidFill>
                  <a:latin typeface="Open Sans" panose="020B0606030504020204" pitchFamily="34" charset="0"/>
                  <a:ea typeface="Open Sans" panose="020B0606030504020204" pitchFamily="34" charset="0"/>
                  <a:cs typeface="Open Sans" panose="020B0606030504020204" pitchFamily="34" charset="0"/>
                </a:rPr>
                <a:t>10 days</a:t>
              </a:r>
              <a:endPar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65255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u="sng" dirty="0" smtClean="0">
                <a:hlinkClick r:id="rId2"/>
              </a:rPr>
              <a:t/>
            </a:r>
            <a:br>
              <a:rPr lang="hu-HU" u="sng" dirty="0" smtClean="0">
                <a:hlinkClick r:id="rId2"/>
              </a:rPr>
            </a:br>
            <a:r>
              <a:rPr lang="hu-HU" u="sng" dirty="0">
                <a:hlinkClick r:id="rId2"/>
              </a:rPr>
              <a:t/>
            </a:r>
            <a:br>
              <a:rPr lang="hu-HU" u="sng" dirty="0">
                <a:hlinkClick r:id="rId2"/>
              </a:rPr>
            </a:br>
            <a:r>
              <a:rPr lang="hu-HU" u="sng" dirty="0" smtClean="0">
                <a:hlinkClick r:id="rId2"/>
              </a:rPr>
              <a:t/>
            </a:r>
            <a:br>
              <a:rPr lang="hu-HU" u="sng" dirty="0" smtClean="0">
                <a:hlinkClick r:id="rId2"/>
              </a:rPr>
            </a:br>
            <a:r>
              <a:rPr lang="hu-HU" u="sng" dirty="0">
                <a:hlinkClick r:id="rId2"/>
              </a:rPr>
              <a:t/>
            </a:r>
            <a:br>
              <a:rPr lang="hu-HU" u="sng" dirty="0">
                <a:hlinkClick r:id="rId2"/>
              </a:rPr>
            </a:br>
            <a:r>
              <a:rPr lang="hu-HU" u="sng" dirty="0" smtClean="0">
                <a:hlinkClick r:id="rId2"/>
              </a:rPr>
              <a:t/>
            </a:r>
            <a:br>
              <a:rPr lang="hu-HU" u="sng" dirty="0" smtClean="0">
                <a:hlinkClick r:id="rId2"/>
              </a:rPr>
            </a:br>
            <a:r>
              <a:rPr lang="en-US" u="sng" dirty="0" smtClean="0">
                <a:hlinkClick r:id="rId2"/>
              </a:rPr>
              <a:t>https://jems.clarmont.hu/</a:t>
            </a:r>
            <a:r>
              <a:rPr lang="en-US" dirty="0" smtClean="0"/>
              <a:t/>
            </a:r>
            <a:br>
              <a:rPr lang="en-US" dirty="0" smtClean="0"/>
            </a:br>
            <a:endParaRPr lang="en-US" dirty="0"/>
          </a:p>
        </p:txBody>
      </p:sp>
      <p:pic>
        <p:nvPicPr>
          <p:cNvPr id="3" name="Kép 3">
            <a:extLst>
              <a:ext uri="{FF2B5EF4-FFF2-40B4-BE49-F238E27FC236}">
                <a16:creationId xmlns=""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1197030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egyéni séma">
      <a:majorFont>
        <a:latin typeface="Open Sans"/>
        <a:ea typeface=""/>
        <a:cs typeface=""/>
      </a:majorFont>
      <a:minorFont>
        <a:latin typeface="Open Sans"/>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862</TotalTime>
  <Words>535</Words>
  <Application>Microsoft Office PowerPoint</Application>
  <PresentationFormat>Custom</PresentationFormat>
  <Paragraphs>97</Paragraphs>
  <Slides>12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Franklin Gothic Book</vt:lpstr>
      <vt:lpstr>Helvetica</vt:lpstr>
      <vt:lpstr>Open Sans</vt:lpstr>
      <vt:lpstr>Times New Roman</vt:lpstr>
      <vt:lpstr>Office-téma</vt:lpstr>
      <vt:lpstr>Template PresentationGo</vt:lpstr>
      <vt:lpstr>1st Call LP seminar</vt:lpstr>
      <vt:lpstr>PowerPoint Presentation</vt:lpstr>
      <vt:lpstr>Crash course:     Implementation Manual  Chapter 4 Monitoring project progress  p 30 ff</vt:lpstr>
      <vt:lpstr>Crash Course (Parts 2 &amp; 3)           sent out on Friday, April 19th 2024 published on the website since Monday April 22nd 2024    </vt:lpstr>
      <vt:lpstr>Spending Forecast   SC Article 5: Reporting obligations and payment   The reporting periods and the deadlines for  submission of the PPR and AfR of the project are the  following: </vt:lpstr>
      <vt:lpstr>IM 4.1.7 Financial progress and decommitment of the project (SC Article 14)   The Partnership has the possibility to deviate from the spending forecast laid down in the SC taking into consideration that in case of underspending (with reference to the original spending forecasts) the MA/JS is entitled to decommit the budget of the project by reducing the original project budget and the corresponding contribution from Interreg Funds (based on the prior decision of the MC).   In case the LP submits the PPR and the AfR or the project modification request with unjustified delays, or more than two completions of the same PPR and AfR are attributable to the LP, the MA/JS is entitled to apply a proportional reduction of the total project budget up to 5% on the basis of the decision of the monitoring committee.  </vt:lpstr>
      <vt:lpstr>Timeframe for management verification </vt:lpstr>
      <vt:lpstr>Timeframe of reimbursement     </vt:lpstr>
      <vt:lpstr>     https://jems.clarmont.hu/ </vt:lpstr>
      <vt:lpstr>Typical errors in Partner reports</vt:lpstr>
      <vt:lpstr>Application for Reimbursement (AfR)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Petra Puchmann</dc:creator>
  <cp:lastModifiedBy>Schindler Horst</cp:lastModifiedBy>
  <cp:revision>70</cp:revision>
  <dcterms:created xsi:type="dcterms:W3CDTF">2024-02-29T12:41:56Z</dcterms:created>
  <dcterms:modified xsi:type="dcterms:W3CDTF">2024-04-22T14:02:36Z</dcterms:modified>
</cp:coreProperties>
</file>