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
  </p:notesMasterIdLst>
  <p:sldIdLst>
    <p:sldId id="274" r:id="rId2"/>
    <p:sldId id="293" r:id="rId3"/>
  </p:sldIdLst>
  <p:sldSz cx="18288000" cy="10288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0" autoAdjust="0"/>
    <p:restoredTop sz="95687" autoAdjust="0"/>
  </p:normalViewPr>
  <p:slideViewPr>
    <p:cSldViewPr snapToGrid="0">
      <p:cViewPr varScale="1">
        <p:scale>
          <a:sx n="44" d="100"/>
          <a:sy n="44" d="100"/>
        </p:scale>
        <p:origin x="684"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E13586-3CB8-41C3-B4CD-5F29539994DF}" type="datetimeFigureOut">
              <a:rPr lang="en-GB" smtClean="0"/>
              <a:t>21/04/2024</a:t>
            </a:fld>
            <a:endParaRPr lang="en-GB"/>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156C0F-3A8C-4802-8B0F-37241EEA11F0}" type="slidenum">
              <a:rPr lang="en-GB" smtClean="0"/>
              <a:t>‹#›</a:t>
            </a:fld>
            <a:endParaRPr lang="en-GB"/>
          </a:p>
        </p:txBody>
      </p:sp>
    </p:spTree>
    <p:extLst>
      <p:ext uri="{BB962C8B-B14F-4D97-AF65-F5344CB8AC3E}">
        <p14:creationId xmlns:p14="http://schemas.microsoft.com/office/powerpoint/2010/main" val="1285377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smtClean="0"/>
              <a:t>Section</a:t>
            </a:r>
            <a:r>
              <a:rPr lang="hu-HU" dirty="0" smtClean="0"/>
              <a:t> </a:t>
            </a:r>
            <a:r>
              <a:rPr lang="hu-HU" dirty="0" err="1" smtClean="0"/>
              <a:t>header</a:t>
            </a:r>
            <a:r>
              <a:rPr lang="hu-HU" baseline="0" dirty="0" smtClean="0"/>
              <a:t> </a:t>
            </a:r>
            <a:r>
              <a:rPr lang="hu-HU" baseline="0" dirty="0" err="1" smtClean="0"/>
              <a:t>slide</a:t>
            </a:r>
            <a:r>
              <a:rPr lang="hu-HU" baseline="0" dirty="0" smtClean="0"/>
              <a:t> is </a:t>
            </a:r>
            <a:r>
              <a:rPr lang="hu-HU" baseline="0" dirty="0" err="1" smtClean="0"/>
              <a:t>used</a:t>
            </a:r>
            <a:r>
              <a:rPr lang="hu-HU" baseline="0" dirty="0" smtClean="0"/>
              <a:t> </a:t>
            </a:r>
            <a:r>
              <a:rPr lang="hu-HU" baseline="0" dirty="0" err="1" smtClean="0"/>
              <a:t>to</a:t>
            </a:r>
            <a:r>
              <a:rPr lang="hu-HU" baseline="0" dirty="0" smtClean="0"/>
              <a:t> </a:t>
            </a:r>
            <a:r>
              <a:rPr lang="hu-HU" baseline="0" dirty="0" err="1" smtClean="0"/>
              <a:t>introduce</a:t>
            </a:r>
            <a:r>
              <a:rPr lang="hu-HU" baseline="0" dirty="0" smtClean="0"/>
              <a:t> </a:t>
            </a:r>
            <a:r>
              <a:rPr lang="hu-HU" baseline="0" dirty="0" err="1" smtClean="0"/>
              <a:t>new</a:t>
            </a:r>
            <a:r>
              <a:rPr lang="hu-HU" baseline="0" dirty="0" smtClean="0"/>
              <a:t> </a:t>
            </a:r>
            <a:r>
              <a:rPr lang="hu-HU" baseline="0" dirty="0" err="1" smtClean="0"/>
              <a:t>sections</a:t>
            </a:r>
            <a:r>
              <a:rPr lang="hu-HU" baseline="0" dirty="0" smtClean="0"/>
              <a:t> </a:t>
            </a:r>
            <a:r>
              <a:rPr lang="hu-HU" baseline="0" dirty="0" err="1" smtClean="0"/>
              <a:t>or</a:t>
            </a:r>
            <a:r>
              <a:rPr lang="hu-HU" baseline="0" dirty="0" smtClean="0"/>
              <a:t> </a:t>
            </a:r>
            <a:r>
              <a:rPr lang="hu-HU" baseline="0" dirty="0" err="1" smtClean="0"/>
              <a:t>topics</a:t>
            </a:r>
            <a:r>
              <a:rPr lang="hu-HU" baseline="0" dirty="0" smtClean="0"/>
              <a:t> </a:t>
            </a:r>
            <a:r>
              <a:rPr lang="hu-HU" baseline="0" dirty="0" err="1" smtClean="0"/>
              <a:t>within</a:t>
            </a:r>
            <a:r>
              <a:rPr lang="hu-HU" baseline="0" dirty="0" smtClean="0"/>
              <a:t> </a:t>
            </a:r>
            <a:r>
              <a:rPr lang="hu-HU" baseline="0" dirty="0" err="1" smtClean="0"/>
              <a:t>the</a:t>
            </a:r>
            <a:r>
              <a:rPr lang="hu-HU" baseline="0" dirty="0" smtClean="0"/>
              <a:t> </a:t>
            </a:r>
            <a:r>
              <a:rPr lang="hu-HU" baseline="0" dirty="0" err="1" smtClean="0"/>
              <a:t>presentation</a:t>
            </a:r>
            <a:r>
              <a:rPr lang="hu-HU" baseline="0" dirty="0" smtClean="0"/>
              <a:t>. </a:t>
            </a:r>
            <a:r>
              <a:rPr lang="hu-HU" baseline="0" dirty="0" err="1" smtClean="0"/>
              <a:t>It</a:t>
            </a:r>
            <a:r>
              <a:rPr lang="hu-HU" baseline="0" dirty="0" smtClean="0"/>
              <a:t> </a:t>
            </a:r>
            <a:r>
              <a:rPr lang="hu-HU" baseline="0" dirty="0" err="1" smtClean="0"/>
              <a:t>includes</a:t>
            </a:r>
            <a:r>
              <a:rPr lang="hu-HU" baseline="0" dirty="0" smtClean="0"/>
              <a:t> a </a:t>
            </a:r>
            <a:r>
              <a:rPr lang="hu-HU" baseline="0" dirty="0" err="1" smtClean="0"/>
              <a:t>number</a:t>
            </a:r>
            <a:r>
              <a:rPr lang="hu-HU" baseline="0" dirty="0" smtClean="0"/>
              <a:t> of </a:t>
            </a:r>
            <a:r>
              <a:rPr lang="hu-HU" baseline="0" dirty="0" err="1" smtClean="0"/>
              <a:t>the</a:t>
            </a:r>
            <a:r>
              <a:rPr lang="hu-HU" baseline="0" dirty="0" smtClean="0"/>
              <a:t> </a:t>
            </a:r>
            <a:r>
              <a:rPr lang="hu-HU" baseline="0" dirty="0" err="1" smtClean="0"/>
              <a:t>section</a:t>
            </a:r>
            <a:r>
              <a:rPr lang="hu-HU" baseline="0" dirty="0" smtClean="0"/>
              <a:t>, </a:t>
            </a:r>
            <a:r>
              <a:rPr lang="hu-HU" baseline="0" dirty="0" err="1" smtClean="0"/>
              <a:t>title</a:t>
            </a:r>
            <a:r>
              <a:rPr lang="hu-HU" baseline="0" dirty="0" smtClean="0"/>
              <a:t> and </a:t>
            </a:r>
            <a:r>
              <a:rPr lang="hu-HU" baseline="0" dirty="0" err="1" smtClean="0"/>
              <a:t>may</a:t>
            </a:r>
            <a:r>
              <a:rPr lang="hu-HU" baseline="0" dirty="0" smtClean="0"/>
              <a:t> </a:t>
            </a:r>
            <a:r>
              <a:rPr lang="hu-HU" baseline="0" dirty="0" err="1" smtClean="0"/>
              <a:t>also</a:t>
            </a:r>
            <a:r>
              <a:rPr lang="hu-HU" baseline="0" dirty="0" smtClean="0"/>
              <a:t> </a:t>
            </a:r>
            <a:r>
              <a:rPr lang="hu-HU" baseline="0" dirty="0" err="1" smtClean="0"/>
              <a:t>include</a:t>
            </a:r>
            <a:r>
              <a:rPr lang="hu-HU" baseline="0" dirty="0" smtClean="0"/>
              <a:t> a </a:t>
            </a:r>
            <a:r>
              <a:rPr lang="hu-HU" baseline="0" dirty="0" err="1" smtClean="0"/>
              <a:t>short</a:t>
            </a:r>
            <a:r>
              <a:rPr lang="hu-HU" baseline="0" dirty="0" smtClean="0"/>
              <a:t> </a:t>
            </a:r>
            <a:r>
              <a:rPr lang="hu-HU" baseline="0" dirty="0" err="1" smtClean="0"/>
              <a:t>description</a:t>
            </a:r>
            <a:r>
              <a:rPr lang="hu-HU" baseline="0" dirty="0" smtClean="0"/>
              <a:t> of </a:t>
            </a:r>
            <a:r>
              <a:rPr lang="hu-HU" baseline="0" dirty="0" err="1" smtClean="0"/>
              <a:t>the</a:t>
            </a:r>
            <a:r>
              <a:rPr lang="hu-HU" baseline="0" dirty="0" smtClean="0"/>
              <a:t> </a:t>
            </a:r>
            <a:r>
              <a:rPr lang="hu-HU" baseline="0" dirty="0" err="1" smtClean="0"/>
              <a:t>upcoming</a:t>
            </a:r>
            <a:r>
              <a:rPr lang="hu-HU" baseline="0" dirty="0" smtClean="0"/>
              <a:t> </a:t>
            </a:r>
            <a:r>
              <a:rPr lang="hu-HU" baseline="0" dirty="0" err="1" smtClean="0"/>
              <a:t>section</a:t>
            </a:r>
            <a:r>
              <a:rPr lang="hu-HU" baseline="0" dirty="0" smtClean="0"/>
              <a:t>. </a:t>
            </a:r>
            <a:endParaRPr lang="en-US" dirty="0"/>
          </a:p>
        </p:txBody>
      </p:sp>
      <p:sp>
        <p:nvSpPr>
          <p:cNvPr id="4" name="Slide Number Placeholder 3"/>
          <p:cNvSpPr>
            <a:spLocks noGrp="1"/>
          </p:cNvSpPr>
          <p:nvPr>
            <p:ph type="sldNum" sz="quarter" idx="10"/>
          </p:nvPr>
        </p:nvSpPr>
        <p:spPr/>
        <p:txBody>
          <a:bodyPr/>
          <a:lstStyle/>
          <a:p>
            <a:fld id="{EF156C0F-3A8C-4802-8B0F-37241EEA11F0}" type="slidenum">
              <a:rPr lang="en-GB" smtClean="0"/>
              <a:t>1</a:t>
            </a:fld>
            <a:endParaRPr lang="en-GB"/>
          </a:p>
        </p:txBody>
      </p:sp>
    </p:spTree>
    <p:extLst>
      <p:ext uri="{BB962C8B-B14F-4D97-AF65-F5344CB8AC3E}">
        <p14:creationId xmlns:p14="http://schemas.microsoft.com/office/powerpoint/2010/main" val="2051424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smtClean="0"/>
              <a:t>Section</a:t>
            </a:r>
            <a:r>
              <a:rPr lang="hu-HU" dirty="0" smtClean="0"/>
              <a:t> </a:t>
            </a:r>
            <a:r>
              <a:rPr lang="hu-HU" dirty="0" err="1" smtClean="0"/>
              <a:t>header</a:t>
            </a:r>
            <a:r>
              <a:rPr lang="hu-HU" baseline="0" dirty="0" smtClean="0"/>
              <a:t> </a:t>
            </a:r>
            <a:r>
              <a:rPr lang="hu-HU" baseline="0" dirty="0" err="1" smtClean="0"/>
              <a:t>slide</a:t>
            </a:r>
            <a:r>
              <a:rPr lang="hu-HU" baseline="0" dirty="0" smtClean="0"/>
              <a:t> is </a:t>
            </a:r>
            <a:r>
              <a:rPr lang="hu-HU" baseline="0" dirty="0" err="1" smtClean="0"/>
              <a:t>used</a:t>
            </a:r>
            <a:r>
              <a:rPr lang="hu-HU" baseline="0" dirty="0" smtClean="0"/>
              <a:t> </a:t>
            </a:r>
            <a:r>
              <a:rPr lang="hu-HU" baseline="0" dirty="0" err="1" smtClean="0"/>
              <a:t>to</a:t>
            </a:r>
            <a:r>
              <a:rPr lang="hu-HU" baseline="0" dirty="0" smtClean="0"/>
              <a:t> </a:t>
            </a:r>
            <a:r>
              <a:rPr lang="hu-HU" baseline="0" dirty="0" err="1" smtClean="0"/>
              <a:t>introduce</a:t>
            </a:r>
            <a:r>
              <a:rPr lang="hu-HU" baseline="0" dirty="0" smtClean="0"/>
              <a:t> </a:t>
            </a:r>
            <a:r>
              <a:rPr lang="hu-HU" baseline="0" dirty="0" err="1" smtClean="0"/>
              <a:t>new</a:t>
            </a:r>
            <a:r>
              <a:rPr lang="hu-HU" baseline="0" dirty="0" smtClean="0"/>
              <a:t> </a:t>
            </a:r>
            <a:r>
              <a:rPr lang="hu-HU" baseline="0" dirty="0" err="1" smtClean="0"/>
              <a:t>sections</a:t>
            </a:r>
            <a:r>
              <a:rPr lang="hu-HU" baseline="0" dirty="0" smtClean="0"/>
              <a:t> </a:t>
            </a:r>
            <a:r>
              <a:rPr lang="hu-HU" baseline="0" dirty="0" err="1" smtClean="0"/>
              <a:t>or</a:t>
            </a:r>
            <a:r>
              <a:rPr lang="hu-HU" baseline="0" dirty="0" smtClean="0"/>
              <a:t> </a:t>
            </a:r>
            <a:r>
              <a:rPr lang="hu-HU" baseline="0" dirty="0" err="1" smtClean="0"/>
              <a:t>topics</a:t>
            </a:r>
            <a:r>
              <a:rPr lang="hu-HU" baseline="0" dirty="0" smtClean="0"/>
              <a:t> </a:t>
            </a:r>
            <a:r>
              <a:rPr lang="hu-HU" baseline="0" dirty="0" err="1" smtClean="0"/>
              <a:t>within</a:t>
            </a:r>
            <a:r>
              <a:rPr lang="hu-HU" baseline="0" dirty="0" smtClean="0"/>
              <a:t> </a:t>
            </a:r>
            <a:r>
              <a:rPr lang="hu-HU" baseline="0" dirty="0" err="1" smtClean="0"/>
              <a:t>the</a:t>
            </a:r>
            <a:r>
              <a:rPr lang="hu-HU" baseline="0" dirty="0" smtClean="0"/>
              <a:t> </a:t>
            </a:r>
            <a:r>
              <a:rPr lang="hu-HU" baseline="0" dirty="0" err="1" smtClean="0"/>
              <a:t>presentation</a:t>
            </a:r>
            <a:r>
              <a:rPr lang="hu-HU" baseline="0" dirty="0" smtClean="0"/>
              <a:t>. </a:t>
            </a:r>
            <a:r>
              <a:rPr lang="hu-HU" baseline="0" dirty="0" err="1" smtClean="0"/>
              <a:t>It</a:t>
            </a:r>
            <a:r>
              <a:rPr lang="hu-HU" baseline="0" dirty="0" smtClean="0"/>
              <a:t> </a:t>
            </a:r>
            <a:r>
              <a:rPr lang="hu-HU" baseline="0" dirty="0" err="1" smtClean="0"/>
              <a:t>includes</a:t>
            </a:r>
            <a:r>
              <a:rPr lang="hu-HU" baseline="0" dirty="0" smtClean="0"/>
              <a:t> a </a:t>
            </a:r>
            <a:r>
              <a:rPr lang="hu-HU" baseline="0" dirty="0" err="1" smtClean="0"/>
              <a:t>number</a:t>
            </a:r>
            <a:r>
              <a:rPr lang="hu-HU" baseline="0" dirty="0" smtClean="0"/>
              <a:t> of </a:t>
            </a:r>
            <a:r>
              <a:rPr lang="hu-HU" baseline="0" dirty="0" err="1" smtClean="0"/>
              <a:t>the</a:t>
            </a:r>
            <a:r>
              <a:rPr lang="hu-HU" baseline="0" dirty="0" smtClean="0"/>
              <a:t> </a:t>
            </a:r>
            <a:r>
              <a:rPr lang="hu-HU" baseline="0" dirty="0" err="1" smtClean="0"/>
              <a:t>section</a:t>
            </a:r>
            <a:r>
              <a:rPr lang="hu-HU" baseline="0" dirty="0" smtClean="0"/>
              <a:t>, </a:t>
            </a:r>
            <a:r>
              <a:rPr lang="hu-HU" baseline="0" dirty="0" err="1" smtClean="0"/>
              <a:t>title</a:t>
            </a:r>
            <a:r>
              <a:rPr lang="hu-HU" baseline="0" dirty="0" smtClean="0"/>
              <a:t> and </a:t>
            </a:r>
            <a:r>
              <a:rPr lang="hu-HU" baseline="0" dirty="0" err="1" smtClean="0"/>
              <a:t>may</a:t>
            </a:r>
            <a:r>
              <a:rPr lang="hu-HU" baseline="0" dirty="0" smtClean="0"/>
              <a:t> </a:t>
            </a:r>
            <a:r>
              <a:rPr lang="hu-HU" baseline="0" dirty="0" err="1" smtClean="0"/>
              <a:t>also</a:t>
            </a:r>
            <a:r>
              <a:rPr lang="hu-HU" baseline="0" dirty="0" smtClean="0"/>
              <a:t> </a:t>
            </a:r>
            <a:r>
              <a:rPr lang="hu-HU" baseline="0" dirty="0" err="1" smtClean="0"/>
              <a:t>include</a:t>
            </a:r>
            <a:r>
              <a:rPr lang="hu-HU" baseline="0" dirty="0" smtClean="0"/>
              <a:t> a </a:t>
            </a:r>
            <a:r>
              <a:rPr lang="hu-HU" baseline="0" dirty="0" err="1" smtClean="0"/>
              <a:t>short</a:t>
            </a:r>
            <a:r>
              <a:rPr lang="hu-HU" baseline="0" dirty="0" smtClean="0"/>
              <a:t> </a:t>
            </a:r>
            <a:r>
              <a:rPr lang="hu-HU" baseline="0" dirty="0" err="1" smtClean="0"/>
              <a:t>description</a:t>
            </a:r>
            <a:r>
              <a:rPr lang="hu-HU" baseline="0" dirty="0" smtClean="0"/>
              <a:t> of </a:t>
            </a:r>
            <a:r>
              <a:rPr lang="hu-HU" baseline="0" dirty="0" err="1" smtClean="0"/>
              <a:t>the</a:t>
            </a:r>
            <a:r>
              <a:rPr lang="hu-HU" baseline="0" dirty="0" smtClean="0"/>
              <a:t> </a:t>
            </a:r>
            <a:r>
              <a:rPr lang="hu-HU" baseline="0" dirty="0" err="1" smtClean="0"/>
              <a:t>upcoming</a:t>
            </a:r>
            <a:r>
              <a:rPr lang="hu-HU" baseline="0" dirty="0" smtClean="0"/>
              <a:t> </a:t>
            </a:r>
            <a:r>
              <a:rPr lang="hu-HU" baseline="0" dirty="0" err="1" smtClean="0"/>
              <a:t>section</a:t>
            </a:r>
            <a:r>
              <a:rPr lang="hu-HU" baseline="0" dirty="0" smtClean="0"/>
              <a:t>. </a:t>
            </a:r>
            <a:endParaRPr lang="en-US" dirty="0"/>
          </a:p>
        </p:txBody>
      </p:sp>
      <p:sp>
        <p:nvSpPr>
          <p:cNvPr id="4" name="Slide Number Placeholder 3"/>
          <p:cNvSpPr>
            <a:spLocks noGrp="1"/>
          </p:cNvSpPr>
          <p:nvPr>
            <p:ph type="sldNum" sz="quarter" idx="10"/>
          </p:nvPr>
        </p:nvSpPr>
        <p:spPr/>
        <p:txBody>
          <a:bodyPr/>
          <a:lstStyle/>
          <a:p>
            <a:fld id="{EF156C0F-3A8C-4802-8B0F-37241EEA11F0}" type="slidenum">
              <a:rPr lang="en-GB" smtClean="0"/>
              <a:t>2</a:t>
            </a:fld>
            <a:endParaRPr lang="en-GB"/>
          </a:p>
        </p:txBody>
      </p:sp>
    </p:spTree>
    <p:extLst>
      <p:ext uri="{BB962C8B-B14F-4D97-AF65-F5344CB8AC3E}">
        <p14:creationId xmlns:p14="http://schemas.microsoft.com/office/powerpoint/2010/main" val="16132219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ímdia">
    <p:spTree>
      <p:nvGrpSpPr>
        <p:cNvPr id="1" name=""/>
        <p:cNvGrpSpPr/>
        <p:nvPr/>
      </p:nvGrpSpPr>
      <p:grpSpPr>
        <a:xfrm>
          <a:off x="0" y="0"/>
          <a:ext cx="0" cy="0"/>
          <a:chOff x="0" y="0"/>
          <a:chExt cx="0" cy="0"/>
        </a:xfrm>
      </p:grpSpPr>
      <p:pic>
        <p:nvPicPr>
          <p:cNvPr id="10" name="Kép 9">
            <a:extLst>
              <a:ext uri="{FF2B5EF4-FFF2-40B4-BE49-F238E27FC236}">
                <a16:creationId xmlns="" xmlns:a16="http://schemas.microsoft.com/office/drawing/2014/main" id="{A968B51B-CCE1-7A92-B6D1-C2325BCAAFB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7" t="169" r="62843" b="-137"/>
          <a:stretch/>
        </p:blipFill>
        <p:spPr>
          <a:xfrm>
            <a:off x="0" y="0"/>
            <a:ext cx="3811558" cy="10296000"/>
          </a:xfrm>
          <a:prstGeom prst="rect">
            <a:avLst/>
          </a:prstGeom>
        </p:spPr>
      </p:pic>
      <p:sp>
        <p:nvSpPr>
          <p:cNvPr id="8" name="Szövegdoboz 7">
            <a:extLst>
              <a:ext uri="{FF2B5EF4-FFF2-40B4-BE49-F238E27FC236}">
                <a16:creationId xmlns="" xmlns:a16="http://schemas.microsoft.com/office/drawing/2014/main" id="{49A93343-50B0-2088-E2B0-A9630AD2C34C}"/>
              </a:ext>
            </a:extLst>
          </p:cNvPr>
          <p:cNvSpPr txBox="1"/>
          <p:nvPr userDrawn="1"/>
        </p:nvSpPr>
        <p:spPr>
          <a:xfrm>
            <a:off x="4826782" y="4877612"/>
            <a:ext cx="9359900" cy="553998"/>
          </a:xfrm>
          <a:prstGeom prst="rect">
            <a:avLst/>
          </a:prstGeom>
          <a:noFill/>
        </p:spPr>
        <p:txBody>
          <a:bodyPr wrap="square" rtlCol="0">
            <a:spAutoFit/>
          </a:bodyPr>
          <a:lstStyle/>
          <a:p>
            <a:endParaRPr lang="en-GB" sz="3000" b="1" dirty="0">
              <a:solidFill>
                <a:srgbClr val="003399"/>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Title 1">
            <a:extLst>
              <a:ext uri="{FF2B5EF4-FFF2-40B4-BE49-F238E27FC236}">
                <a16:creationId xmlns="" xmlns:a16="http://schemas.microsoft.com/office/drawing/2014/main" id="{F1FAE2DB-FCE6-BE91-B8CD-4505BA95F6C7}"/>
              </a:ext>
            </a:extLst>
          </p:cNvPr>
          <p:cNvSpPr>
            <a:spLocks noGrp="1"/>
          </p:cNvSpPr>
          <p:nvPr>
            <p:ph type="title" hasCustomPrompt="1"/>
          </p:nvPr>
        </p:nvSpPr>
        <p:spPr>
          <a:xfrm>
            <a:off x="4686300" y="3977501"/>
            <a:ext cx="12725400" cy="1177110"/>
          </a:xfrm>
          <a:prstGeom prst="rect">
            <a:avLst/>
          </a:prstGeom>
        </p:spPr>
        <p:txBody>
          <a:bodyPr/>
          <a:lstStyle>
            <a:lvl1pPr>
              <a:defRPr sz="9000" b="1">
                <a:solidFill>
                  <a:srgbClr val="003399"/>
                </a:solidFill>
              </a:defRPr>
            </a:lvl1pPr>
          </a:lstStyle>
          <a:p>
            <a:r>
              <a:rPr lang="hu-HU" dirty="0" err="1"/>
              <a:t>Annual</a:t>
            </a:r>
            <a:r>
              <a:rPr lang="hu-HU" dirty="0"/>
              <a:t> </a:t>
            </a:r>
            <a:r>
              <a:rPr lang="hu-HU" dirty="0" err="1"/>
              <a:t>Event</a:t>
            </a:r>
            <a:endParaRPr lang="en-US" dirty="0"/>
          </a:p>
        </p:txBody>
      </p:sp>
      <p:sp>
        <p:nvSpPr>
          <p:cNvPr id="16" name="Szöveg helye 15">
            <a:extLst>
              <a:ext uri="{FF2B5EF4-FFF2-40B4-BE49-F238E27FC236}">
                <a16:creationId xmlns="" xmlns:a16="http://schemas.microsoft.com/office/drawing/2014/main" id="{150CE71C-2719-5FF6-4579-C85A5B61D137}"/>
              </a:ext>
            </a:extLst>
          </p:cNvPr>
          <p:cNvSpPr>
            <a:spLocks noGrp="1"/>
          </p:cNvSpPr>
          <p:nvPr>
            <p:ph type="body" sz="quarter" idx="13" hasCustomPrompt="1"/>
          </p:nvPr>
        </p:nvSpPr>
        <p:spPr>
          <a:xfrm>
            <a:off x="4686300" y="5195268"/>
            <a:ext cx="12725400" cy="1071562"/>
          </a:xfrm>
        </p:spPr>
        <p:txBody>
          <a:bodyPr>
            <a:normAutofit/>
          </a:bodyPr>
          <a:lstStyle>
            <a:lvl1pPr marL="0" indent="0">
              <a:buNone/>
              <a:defRPr sz="3200">
                <a:solidFill>
                  <a:srgbClr val="003399"/>
                </a:solidFill>
              </a:defRPr>
            </a:lvl1pPr>
          </a:lstStyle>
          <a:p>
            <a:pPr lvl="0"/>
            <a:r>
              <a:rPr lang="hu-HU" dirty="0" err="1"/>
              <a:t>Cybersecurity</a:t>
            </a:r>
            <a:r>
              <a:rPr lang="hu-HU" dirty="0"/>
              <a:t> </a:t>
            </a:r>
            <a:r>
              <a:rPr lang="hu-HU" dirty="0" err="1"/>
              <a:t>Protocol</a:t>
            </a:r>
            <a:r>
              <a:rPr lang="hu-HU" dirty="0"/>
              <a:t> </a:t>
            </a:r>
            <a:r>
              <a:rPr lang="hu-HU" dirty="0" err="1"/>
              <a:t>Setup</a:t>
            </a:r>
            <a:endParaRPr lang="hu-HU" dirty="0"/>
          </a:p>
        </p:txBody>
      </p:sp>
      <p:sp>
        <p:nvSpPr>
          <p:cNvPr id="18" name="Szöveg helye 17">
            <a:extLst>
              <a:ext uri="{FF2B5EF4-FFF2-40B4-BE49-F238E27FC236}">
                <a16:creationId xmlns="" xmlns:a16="http://schemas.microsoft.com/office/drawing/2014/main" id="{E943AD78-555E-88F0-4EA9-39879C507067}"/>
              </a:ext>
            </a:extLst>
          </p:cNvPr>
          <p:cNvSpPr>
            <a:spLocks noGrp="1"/>
          </p:cNvSpPr>
          <p:nvPr>
            <p:ph type="body" sz="quarter" idx="14" hasCustomPrompt="1"/>
          </p:nvPr>
        </p:nvSpPr>
        <p:spPr>
          <a:xfrm>
            <a:off x="4686300" y="9111320"/>
            <a:ext cx="3911600" cy="546100"/>
          </a:xfrm>
        </p:spPr>
        <p:txBody>
          <a:bodyPr>
            <a:normAutofit/>
          </a:bodyPr>
          <a:lstStyle>
            <a:lvl1pPr marL="0" indent="0">
              <a:buNone/>
              <a:defRPr sz="2000">
                <a:solidFill>
                  <a:srgbClr val="003399"/>
                </a:solidFill>
              </a:defRPr>
            </a:lvl1pPr>
          </a:lstStyle>
          <a:p>
            <a:pPr lvl="0"/>
            <a:r>
              <a:rPr lang="hu-HU" dirty="0"/>
              <a:t>Budapest – 1 </a:t>
            </a:r>
            <a:r>
              <a:rPr lang="hu-HU" dirty="0" err="1"/>
              <a:t>March</a:t>
            </a:r>
            <a:r>
              <a:rPr lang="hu-HU" dirty="0"/>
              <a:t> 2024</a:t>
            </a:r>
          </a:p>
        </p:txBody>
      </p:sp>
      <p:sp>
        <p:nvSpPr>
          <p:cNvPr id="19" name="Szöveg helye 17">
            <a:extLst>
              <a:ext uri="{FF2B5EF4-FFF2-40B4-BE49-F238E27FC236}">
                <a16:creationId xmlns="" xmlns:a16="http://schemas.microsoft.com/office/drawing/2014/main" id="{B2B8E5F6-625C-F2C7-4D50-BEBC5F66F5FA}"/>
              </a:ext>
            </a:extLst>
          </p:cNvPr>
          <p:cNvSpPr>
            <a:spLocks noGrp="1"/>
          </p:cNvSpPr>
          <p:nvPr>
            <p:ph type="body" sz="quarter" idx="15" hasCustomPrompt="1"/>
          </p:nvPr>
        </p:nvSpPr>
        <p:spPr>
          <a:xfrm>
            <a:off x="4686300" y="8737135"/>
            <a:ext cx="3911600" cy="393700"/>
          </a:xfrm>
        </p:spPr>
        <p:txBody>
          <a:bodyPr>
            <a:normAutofit/>
          </a:bodyPr>
          <a:lstStyle>
            <a:lvl1pPr marL="0" indent="0">
              <a:buNone/>
              <a:defRPr sz="2000" b="1">
                <a:solidFill>
                  <a:srgbClr val="003399"/>
                </a:solidFill>
              </a:defRPr>
            </a:lvl1pPr>
          </a:lstStyle>
          <a:p>
            <a:pPr lvl="0"/>
            <a:r>
              <a:rPr lang="hu-HU" dirty="0"/>
              <a:t>Meeting</a:t>
            </a:r>
          </a:p>
        </p:txBody>
      </p:sp>
      <p:sp>
        <p:nvSpPr>
          <p:cNvPr id="20" name="Szöveg helye 17">
            <a:extLst>
              <a:ext uri="{FF2B5EF4-FFF2-40B4-BE49-F238E27FC236}">
                <a16:creationId xmlns="" xmlns:a16="http://schemas.microsoft.com/office/drawing/2014/main" id="{656464FE-CCBD-9B9D-7961-967F248F4D7F}"/>
              </a:ext>
            </a:extLst>
          </p:cNvPr>
          <p:cNvSpPr>
            <a:spLocks noGrp="1"/>
          </p:cNvSpPr>
          <p:nvPr>
            <p:ph type="body" sz="quarter" idx="16" hasCustomPrompt="1"/>
          </p:nvPr>
        </p:nvSpPr>
        <p:spPr>
          <a:xfrm>
            <a:off x="8597900" y="9111320"/>
            <a:ext cx="3911600" cy="546100"/>
          </a:xfrm>
        </p:spPr>
        <p:txBody>
          <a:bodyPr>
            <a:normAutofit/>
          </a:bodyPr>
          <a:lstStyle>
            <a:lvl1pPr marL="0" indent="0">
              <a:buNone/>
              <a:defRPr sz="2000">
                <a:solidFill>
                  <a:srgbClr val="003399"/>
                </a:solidFill>
              </a:defRPr>
            </a:lvl1pPr>
          </a:lstStyle>
          <a:p>
            <a:pPr lvl="0"/>
            <a:r>
              <a:rPr lang="hu-HU" dirty="0" err="1"/>
              <a:t>First</a:t>
            </a:r>
            <a:r>
              <a:rPr lang="hu-HU" dirty="0"/>
              <a:t> Last</a:t>
            </a:r>
          </a:p>
        </p:txBody>
      </p:sp>
      <p:sp>
        <p:nvSpPr>
          <p:cNvPr id="21" name="Szöveg helye 17">
            <a:extLst>
              <a:ext uri="{FF2B5EF4-FFF2-40B4-BE49-F238E27FC236}">
                <a16:creationId xmlns="" xmlns:a16="http://schemas.microsoft.com/office/drawing/2014/main" id="{255B0629-7AF5-336B-80D1-9EEE45AED3E9}"/>
              </a:ext>
            </a:extLst>
          </p:cNvPr>
          <p:cNvSpPr>
            <a:spLocks noGrp="1"/>
          </p:cNvSpPr>
          <p:nvPr>
            <p:ph type="body" sz="quarter" idx="17" hasCustomPrompt="1"/>
          </p:nvPr>
        </p:nvSpPr>
        <p:spPr>
          <a:xfrm>
            <a:off x="8597900" y="8737135"/>
            <a:ext cx="3911600" cy="393700"/>
          </a:xfrm>
        </p:spPr>
        <p:txBody>
          <a:bodyPr>
            <a:normAutofit/>
          </a:bodyPr>
          <a:lstStyle>
            <a:lvl1pPr marL="0" indent="0">
              <a:buNone/>
              <a:defRPr sz="2000" b="1">
                <a:solidFill>
                  <a:srgbClr val="003399"/>
                </a:solidFill>
              </a:defRPr>
            </a:lvl1pPr>
          </a:lstStyle>
          <a:p>
            <a:pPr lvl="0"/>
            <a:r>
              <a:rPr lang="hu-HU" dirty="0" err="1"/>
              <a:t>Presenter</a:t>
            </a:r>
            <a:endParaRPr lang="hu-HU" dirty="0"/>
          </a:p>
        </p:txBody>
      </p:sp>
    </p:spTree>
    <p:extLst>
      <p:ext uri="{BB962C8B-B14F-4D97-AF65-F5344CB8AC3E}">
        <p14:creationId xmlns:p14="http://schemas.microsoft.com/office/powerpoint/2010/main" val="4133577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ím és tartal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14600" y="662073"/>
            <a:ext cx="5880100" cy="3376527"/>
          </a:xfrm>
          <a:prstGeom prst="rect">
            <a:avLst/>
          </a:prstGeom>
        </p:spPr>
        <p:txBody>
          <a:bodyPr/>
          <a:lstStyle>
            <a:lvl1pPr>
              <a:defRPr sz="5000" b="1">
                <a:solidFill>
                  <a:srgbClr val="003399"/>
                </a:solidFill>
              </a:defRPr>
            </a:lvl1pPr>
          </a:lstStyle>
          <a:p>
            <a:r>
              <a:rPr lang="hu-HU" dirty="0" err="1"/>
              <a:t>Presentation</a:t>
            </a:r>
            <a:r>
              <a:rPr lang="hu-HU" dirty="0"/>
              <a:t/>
            </a:r>
            <a:br>
              <a:rPr lang="hu-HU" dirty="0"/>
            </a:br>
            <a:r>
              <a:rPr lang="hu-HU" dirty="0" err="1"/>
              <a:t>Content</a:t>
            </a:r>
            <a:endParaRPr lang="en-US" dirty="0"/>
          </a:p>
        </p:txBody>
      </p:sp>
      <p:sp>
        <p:nvSpPr>
          <p:cNvPr id="3" name="Content Placeholder 2"/>
          <p:cNvSpPr>
            <a:spLocks noGrp="1"/>
          </p:cNvSpPr>
          <p:nvPr>
            <p:ph idx="1" hasCustomPrompt="1"/>
          </p:nvPr>
        </p:nvSpPr>
        <p:spPr>
          <a:xfrm>
            <a:off x="8394700" y="662073"/>
            <a:ext cx="9194800" cy="8964441"/>
          </a:xfrm>
        </p:spPr>
        <p:txBody>
          <a:bodyPr/>
          <a:lstStyle>
            <a:lvl1pPr marL="742950" indent="-742950">
              <a:buFont typeface="+mj-lt"/>
              <a:buAutoNum type="arabicPeriod"/>
              <a:defRPr b="1">
                <a:solidFill>
                  <a:srgbClr val="003399"/>
                </a:solidFill>
              </a:defRPr>
            </a:lvl1pPr>
            <a:lvl2pPr marL="685800" indent="0">
              <a:buNone/>
              <a:defRPr sz="2000">
                <a:solidFill>
                  <a:srgbClr val="003399"/>
                </a:solidFill>
              </a:defRPr>
            </a:lvl2pPr>
            <a:lvl3pPr marL="1371600" indent="0">
              <a:buNone/>
              <a:defRPr/>
            </a:lvl3pPr>
            <a:lvl4pPr marL="2057400" indent="0">
              <a:buNone/>
              <a:defRPr/>
            </a:lvl4pPr>
            <a:lvl5pPr marL="2743200" indent="0">
              <a:buNone/>
              <a:defRPr/>
            </a:lvl5pPr>
          </a:lstStyle>
          <a:p>
            <a:pPr lvl="0"/>
            <a:r>
              <a:rPr lang="hu-HU" dirty="0" err="1"/>
              <a:t>Introduction</a:t>
            </a:r>
            <a:endParaRPr lang="hu-HU" dirty="0"/>
          </a:p>
          <a:p>
            <a:pPr lvl="1"/>
            <a:r>
              <a:rPr lang="hu-HU" dirty="0" err="1"/>
              <a:t>Setting</a:t>
            </a:r>
            <a:r>
              <a:rPr lang="hu-HU" dirty="0"/>
              <a:t> </a:t>
            </a:r>
            <a:r>
              <a:rPr lang="hu-HU" dirty="0" err="1"/>
              <a:t>the</a:t>
            </a:r>
            <a:r>
              <a:rPr lang="hu-HU" dirty="0"/>
              <a:t> </a:t>
            </a:r>
            <a:r>
              <a:rPr lang="hu-HU" dirty="0" err="1"/>
              <a:t>Stage</a:t>
            </a:r>
            <a:r>
              <a:rPr lang="hu-HU" dirty="0"/>
              <a:t> </a:t>
            </a:r>
            <a:r>
              <a:rPr lang="hu-HU" dirty="0" err="1"/>
              <a:t>for</a:t>
            </a:r>
            <a:r>
              <a:rPr lang="hu-HU" dirty="0"/>
              <a:t> </a:t>
            </a:r>
            <a:r>
              <a:rPr lang="hu-HU" dirty="0" err="1"/>
              <a:t>Understanding</a:t>
            </a:r>
            <a:r>
              <a:rPr lang="hu-HU" dirty="0"/>
              <a:t> </a:t>
            </a:r>
            <a:r>
              <a:rPr lang="hu-HU" dirty="0" err="1"/>
              <a:t>the</a:t>
            </a:r>
            <a:r>
              <a:rPr lang="hu-HU" dirty="0"/>
              <a:t> </a:t>
            </a:r>
            <a:r>
              <a:rPr lang="hu-HU" dirty="0" err="1"/>
              <a:t>Topic</a:t>
            </a:r>
            <a:r>
              <a:rPr lang="hu-HU" dirty="0"/>
              <a:t>.</a:t>
            </a:r>
          </a:p>
        </p:txBody>
      </p:sp>
      <p:pic>
        <p:nvPicPr>
          <p:cNvPr id="8" name="Kép 7">
            <a:extLst>
              <a:ext uri="{FF2B5EF4-FFF2-40B4-BE49-F238E27FC236}">
                <a16:creationId xmlns="" xmlns:a16="http://schemas.microsoft.com/office/drawing/2014/main" id="{55A24A42-DC3E-CB52-FCED-09603670CA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7" t="169" r="81731" b="-137"/>
          <a:stretch/>
        </p:blipFill>
        <p:spPr>
          <a:xfrm>
            <a:off x="0" y="1"/>
            <a:ext cx="1866900" cy="10296000"/>
          </a:xfrm>
          <a:prstGeom prst="rect">
            <a:avLst/>
          </a:prstGeom>
        </p:spPr>
      </p:pic>
    </p:spTree>
    <p:extLst>
      <p:ext uri="{BB962C8B-B14F-4D97-AF65-F5344CB8AC3E}">
        <p14:creationId xmlns:p14="http://schemas.microsoft.com/office/powerpoint/2010/main" val="2861669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ímdia">
    <p:spTree>
      <p:nvGrpSpPr>
        <p:cNvPr id="1" name=""/>
        <p:cNvGrpSpPr/>
        <p:nvPr/>
      </p:nvGrpSpPr>
      <p:grpSpPr>
        <a:xfrm>
          <a:off x="0" y="0"/>
          <a:ext cx="0" cy="0"/>
          <a:chOff x="0" y="0"/>
          <a:chExt cx="0" cy="0"/>
        </a:xfrm>
      </p:grpSpPr>
      <p:pic>
        <p:nvPicPr>
          <p:cNvPr id="10" name="Kép 9">
            <a:extLst>
              <a:ext uri="{FF2B5EF4-FFF2-40B4-BE49-F238E27FC236}">
                <a16:creationId xmlns="" xmlns:a16="http://schemas.microsoft.com/office/drawing/2014/main" id="{A968B51B-CCE1-7A92-B6D1-C2325BCAAFB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7" t="169" r="62843" b="-137"/>
          <a:stretch/>
        </p:blipFill>
        <p:spPr>
          <a:xfrm>
            <a:off x="0" y="0"/>
            <a:ext cx="3811558" cy="10296000"/>
          </a:xfrm>
          <a:prstGeom prst="rect">
            <a:avLst/>
          </a:prstGeom>
        </p:spPr>
      </p:pic>
      <p:sp>
        <p:nvSpPr>
          <p:cNvPr id="8" name="Szövegdoboz 7">
            <a:extLst>
              <a:ext uri="{FF2B5EF4-FFF2-40B4-BE49-F238E27FC236}">
                <a16:creationId xmlns="" xmlns:a16="http://schemas.microsoft.com/office/drawing/2014/main" id="{49A93343-50B0-2088-E2B0-A9630AD2C34C}"/>
              </a:ext>
            </a:extLst>
          </p:cNvPr>
          <p:cNvSpPr txBox="1"/>
          <p:nvPr userDrawn="1"/>
        </p:nvSpPr>
        <p:spPr>
          <a:xfrm>
            <a:off x="4826782" y="4877612"/>
            <a:ext cx="9359900" cy="553998"/>
          </a:xfrm>
          <a:prstGeom prst="rect">
            <a:avLst/>
          </a:prstGeom>
          <a:noFill/>
        </p:spPr>
        <p:txBody>
          <a:bodyPr wrap="square" rtlCol="0">
            <a:spAutoFit/>
          </a:bodyPr>
          <a:lstStyle/>
          <a:p>
            <a:endParaRPr lang="en-GB" sz="3000" b="1" dirty="0">
              <a:solidFill>
                <a:srgbClr val="003399"/>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Title 1">
            <a:extLst>
              <a:ext uri="{FF2B5EF4-FFF2-40B4-BE49-F238E27FC236}">
                <a16:creationId xmlns="" xmlns:a16="http://schemas.microsoft.com/office/drawing/2014/main" id="{F1FAE2DB-FCE6-BE91-B8CD-4505BA95F6C7}"/>
              </a:ext>
            </a:extLst>
          </p:cNvPr>
          <p:cNvSpPr>
            <a:spLocks noGrp="1"/>
          </p:cNvSpPr>
          <p:nvPr>
            <p:ph type="title" hasCustomPrompt="1"/>
          </p:nvPr>
        </p:nvSpPr>
        <p:spPr>
          <a:xfrm>
            <a:off x="4686300" y="2740011"/>
            <a:ext cx="12725400" cy="2404283"/>
          </a:xfrm>
          <a:prstGeom prst="rect">
            <a:avLst/>
          </a:prstGeom>
        </p:spPr>
        <p:txBody>
          <a:bodyPr/>
          <a:lstStyle>
            <a:lvl1pPr>
              <a:defRPr sz="9000" b="1">
                <a:solidFill>
                  <a:srgbClr val="003399"/>
                </a:solidFill>
              </a:defRPr>
            </a:lvl1pPr>
          </a:lstStyle>
          <a:p>
            <a:r>
              <a:rPr lang="hu-HU" dirty="0" err="1"/>
              <a:t>Problem</a:t>
            </a:r>
            <a:r>
              <a:rPr lang="hu-HU" dirty="0"/>
              <a:t> </a:t>
            </a:r>
            <a:br>
              <a:rPr lang="hu-HU" dirty="0"/>
            </a:br>
            <a:r>
              <a:rPr lang="hu-HU" dirty="0" err="1"/>
              <a:t>Statement</a:t>
            </a:r>
            <a:endParaRPr lang="en-US" dirty="0"/>
          </a:p>
        </p:txBody>
      </p:sp>
      <p:sp>
        <p:nvSpPr>
          <p:cNvPr id="16" name="Szöveg helye 15">
            <a:extLst>
              <a:ext uri="{FF2B5EF4-FFF2-40B4-BE49-F238E27FC236}">
                <a16:creationId xmlns="" xmlns:a16="http://schemas.microsoft.com/office/drawing/2014/main" id="{150CE71C-2719-5FF6-4579-C85A5B61D137}"/>
              </a:ext>
            </a:extLst>
          </p:cNvPr>
          <p:cNvSpPr>
            <a:spLocks noGrp="1"/>
          </p:cNvSpPr>
          <p:nvPr>
            <p:ph type="body" sz="quarter" idx="13" hasCustomPrompt="1"/>
          </p:nvPr>
        </p:nvSpPr>
        <p:spPr>
          <a:xfrm>
            <a:off x="4686300" y="5193776"/>
            <a:ext cx="12725400" cy="1071562"/>
          </a:xfrm>
        </p:spPr>
        <p:txBody>
          <a:bodyPr>
            <a:normAutofit/>
          </a:bodyPr>
          <a:lstStyle>
            <a:lvl1pPr marL="0" indent="0">
              <a:buNone/>
              <a:defRPr sz="3200">
                <a:solidFill>
                  <a:srgbClr val="003399"/>
                </a:solidFill>
              </a:defRPr>
            </a:lvl1pPr>
          </a:lstStyle>
          <a:p>
            <a:pPr lvl="0"/>
            <a:r>
              <a:rPr lang="hu-HU" dirty="0" err="1"/>
              <a:t>Identifying</a:t>
            </a:r>
            <a:r>
              <a:rPr lang="hu-HU" dirty="0"/>
              <a:t> </a:t>
            </a:r>
            <a:r>
              <a:rPr lang="hu-HU" dirty="0" err="1"/>
              <a:t>the</a:t>
            </a:r>
            <a:r>
              <a:rPr lang="hu-HU" dirty="0"/>
              <a:t> </a:t>
            </a:r>
            <a:r>
              <a:rPr lang="hu-HU" dirty="0" err="1"/>
              <a:t>Challenge</a:t>
            </a:r>
            <a:r>
              <a:rPr lang="hu-HU" dirty="0"/>
              <a:t> </a:t>
            </a:r>
            <a:r>
              <a:rPr lang="hu-HU" dirty="0" err="1"/>
              <a:t>Faced</a:t>
            </a:r>
            <a:r>
              <a:rPr lang="hu-HU" dirty="0"/>
              <a:t> </a:t>
            </a:r>
            <a:r>
              <a:rPr lang="hu-HU" dirty="0" err="1"/>
              <a:t>by</a:t>
            </a:r>
            <a:r>
              <a:rPr lang="hu-HU" dirty="0"/>
              <a:t> </a:t>
            </a:r>
            <a:r>
              <a:rPr lang="hu-HU" dirty="0" err="1"/>
              <a:t>the</a:t>
            </a:r>
            <a:r>
              <a:rPr lang="hu-HU" dirty="0"/>
              <a:t> Organization</a:t>
            </a:r>
          </a:p>
        </p:txBody>
      </p:sp>
      <p:sp>
        <p:nvSpPr>
          <p:cNvPr id="20" name="Szöveg helye 17">
            <a:extLst>
              <a:ext uri="{FF2B5EF4-FFF2-40B4-BE49-F238E27FC236}">
                <a16:creationId xmlns="" xmlns:a16="http://schemas.microsoft.com/office/drawing/2014/main" id="{656464FE-CCBD-9B9D-7961-967F248F4D7F}"/>
              </a:ext>
            </a:extLst>
          </p:cNvPr>
          <p:cNvSpPr>
            <a:spLocks noGrp="1"/>
          </p:cNvSpPr>
          <p:nvPr>
            <p:ph type="body" sz="quarter" idx="16" hasCustomPrompt="1"/>
          </p:nvPr>
        </p:nvSpPr>
        <p:spPr>
          <a:xfrm>
            <a:off x="4686300" y="693979"/>
            <a:ext cx="3911600" cy="546100"/>
          </a:xfrm>
        </p:spPr>
        <p:txBody>
          <a:bodyPr>
            <a:noAutofit/>
          </a:bodyPr>
          <a:lstStyle>
            <a:lvl1pPr marL="0" indent="0">
              <a:buNone/>
              <a:defRPr sz="4000" b="1">
                <a:solidFill>
                  <a:srgbClr val="003399"/>
                </a:solidFill>
              </a:defRPr>
            </a:lvl1pPr>
          </a:lstStyle>
          <a:p>
            <a:pPr lvl="0"/>
            <a:r>
              <a:rPr lang="hu-HU" dirty="0"/>
              <a:t>2/5</a:t>
            </a:r>
          </a:p>
        </p:txBody>
      </p:sp>
    </p:spTree>
    <p:extLst>
      <p:ext uri="{BB962C8B-B14F-4D97-AF65-F5344CB8AC3E}">
        <p14:creationId xmlns:p14="http://schemas.microsoft.com/office/powerpoint/2010/main" val="132759070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ím és tartal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14600" y="662073"/>
            <a:ext cx="6121400" cy="2373227"/>
          </a:xfrm>
          <a:prstGeom prst="rect">
            <a:avLst/>
          </a:prstGeom>
        </p:spPr>
        <p:txBody>
          <a:bodyPr/>
          <a:lstStyle>
            <a:lvl1pPr>
              <a:defRPr sz="5000" b="1">
                <a:solidFill>
                  <a:srgbClr val="003399"/>
                </a:solidFill>
              </a:defRPr>
            </a:lvl1pPr>
          </a:lstStyle>
          <a:p>
            <a:r>
              <a:rPr lang="hu-HU" dirty="0" err="1"/>
              <a:t>Security</a:t>
            </a:r>
            <a:r>
              <a:rPr lang="hu-HU" dirty="0"/>
              <a:t> </a:t>
            </a:r>
            <a:r>
              <a:rPr lang="hu-HU" dirty="0" err="1"/>
              <a:t>Measures</a:t>
            </a:r>
            <a:endParaRPr lang="en-US" dirty="0"/>
          </a:p>
        </p:txBody>
      </p:sp>
      <p:pic>
        <p:nvPicPr>
          <p:cNvPr id="8" name="Kép 7">
            <a:extLst>
              <a:ext uri="{FF2B5EF4-FFF2-40B4-BE49-F238E27FC236}">
                <a16:creationId xmlns="" xmlns:a16="http://schemas.microsoft.com/office/drawing/2014/main" id="{55A24A42-DC3E-CB52-FCED-09603670CA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7" t="169" r="81731" b="-137"/>
          <a:stretch/>
        </p:blipFill>
        <p:spPr>
          <a:xfrm>
            <a:off x="0" y="1"/>
            <a:ext cx="1866900" cy="10296000"/>
          </a:xfrm>
          <a:prstGeom prst="rect">
            <a:avLst/>
          </a:prstGeom>
        </p:spPr>
      </p:pic>
      <p:sp>
        <p:nvSpPr>
          <p:cNvPr id="6" name="Szöveg helye 5">
            <a:extLst>
              <a:ext uri="{FF2B5EF4-FFF2-40B4-BE49-F238E27FC236}">
                <a16:creationId xmlns="" xmlns:a16="http://schemas.microsoft.com/office/drawing/2014/main" id="{1C192429-C384-9F05-103F-217676A911BD}"/>
              </a:ext>
            </a:extLst>
          </p:cNvPr>
          <p:cNvSpPr>
            <a:spLocks noGrp="1"/>
          </p:cNvSpPr>
          <p:nvPr>
            <p:ph type="body" sz="quarter" idx="10" hasCustomPrompt="1"/>
          </p:nvPr>
        </p:nvSpPr>
        <p:spPr>
          <a:xfrm>
            <a:off x="9283700" y="663576"/>
            <a:ext cx="8216900" cy="9117012"/>
          </a:xfrm>
        </p:spPr>
        <p:txBody>
          <a:bodyPr anchor="ctr">
            <a:normAutofit/>
          </a:bodyPr>
          <a:lstStyle>
            <a:lvl1pPr marL="0" indent="0">
              <a:buNone/>
              <a:defRPr sz="3000">
                <a:solidFill>
                  <a:srgbClr val="003399"/>
                </a:solidFill>
              </a:defRPr>
            </a:lvl1pPr>
          </a:lstStyle>
          <a:p>
            <a:pPr lvl="0"/>
            <a:r>
              <a:rPr lang="en-GB" dirty="0"/>
              <a:t>Recent data breaches in the industry underscore the pressing need for enhanced cybersecurity protocols. With sophisticated hacking techniques on the rise, our organization faces heightened risks of data theft and system compromise.</a:t>
            </a:r>
            <a:r>
              <a:rPr lang="hu-HU" dirty="0"/>
              <a:t> </a:t>
            </a:r>
            <a:r>
              <a:rPr lang="en-GB" dirty="0"/>
              <a:t>Failure to address these vulnerabilities not only jeopardizes our reputation but also exposes us to legal and financial repercussions in an ever-changing digital landscape.</a:t>
            </a:r>
          </a:p>
        </p:txBody>
      </p:sp>
      <p:sp>
        <p:nvSpPr>
          <p:cNvPr id="9" name="Szöveg helye 8">
            <a:extLst>
              <a:ext uri="{FF2B5EF4-FFF2-40B4-BE49-F238E27FC236}">
                <a16:creationId xmlns="" xmlns:a16="http://schemas.microsoft.com/office/drawing/2014/main" id="{E52E5C56-4C55-7074-1F59-18B54B6FAC3B}"/>
              </a:ext>
            </a:extLst>
          </p:cNvPr>
          <p:cNvSpPr>
            <a:spLocks noGrp="1"/>
          </p:cNvSpPr>
          <p:nvPr>
            <p:ph type="body" sz="quarter" idx="11" hasCustomPrompt="1"/>
          </p:nvPr>
        </p:nvSpPr>
        <p:spPr>
          <a:xfrm>
            <a:off x="2514600" y="3035300"/>
            <a:ext cx="6121400" cy="6745288"/>
          </a:xfrm>
        </p:spPr>
        <p:txBody>
          <a:bodyPr>
            <a:normAutofit/>
          </a:bodyPr>
          <a:lstStyle>
            <a:lvl1pPr marL="0" indent="0">
              <a:buNone/>
              <a:defRPr sz="3200">
                <a:solidFill>
                  <a:srgbClr val="003399"/>
                </a:solidFill>
              </a:defRPr>
            </a:lvl1pPr>
          </a:lstStyle>
          <a:p>
            <a:pPr lvl="0"/>
            <a:r>
              <a:rPr lang="en-GB" dirty="0"/>
              <a:t>Inadequate cybersecurity measures pose a significant threat to our company's sensitive data and operations. As cyber threats evolve, our current </a:t>
            </a:r>
            <a:r>
              <a:rPr lang="en-GB" dirty="0" err="1"/>
              <a:t>defenses</a:t>
            </a:r>
            <a:r>
              <a:rPr lang="en-GB" dirty="0"/>
              <a:t> are increasingly vulnerable, necessitating urgent action.</a:t>
            </a:r>
          </a:p>
        </p:txBody>
      </p:sp>
    </p:spTree>
    <p:extLst>
      <p:ext uri="{BB962C8B-B14F-4D97-AF65-F5344CB8AC3E}">
        <p14:creationId xmlns:p14="http://schemas.microsoft.com/office/powerpoint/2010/main" val="3839729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ím és tartal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14600" y="662073"/>
            <a:ext cx="15113000" cy="8862927"/>
          </a:xfrm>
          <a:prstGeom prst="rect">
            <a:avLst/>
          </a:prstGeom>
        </p:spPr>
        <p:txBody>
          <a:bodyPr/>
          <a:lstStyle>
            <a:lvl1pPr>
              <a:defRPr sz="5000" b="1">
                <a:solidFill>
                  <a:srgbClr val="003399"/>
                </a:solidFill>
              </a:defRPr>
            </a:lvl1pPr>
          </a:lstStyle>
          <a:p>
            <a:r>
              <a:rPr lang="hu-HU" dirty="0"/>
              <a:t>”</a:t>
            </a:r>
            <a:r>
              <a:rPr lang="hu-HU" dirty="0" err="1"/>
              <a:t>Addressing</a:t>
            </a:r>
            <a:r>
              <a:rPr lang="hu-HU" dirty="0"/>
              <a:t> </a:t>
            </a:r>
            <a:r>
              <a:rPr lang="hu-HU" dirty="0" err="1"/>
              <a:t>cybersecurity</a:t>
            </a:r>
            <a:r>
              <a:rPr lang="hu-HU" dirty="0"/>
              <a:t> </a:t>
            </a:r>
            <a:r>
              <a:rPr lang="hu-HU" dirty="0" err="1"/>
              <a:t>risks</a:t>
            </a:r>
            <a:r>
              <a:rPr lang="hu-HU" dirty="0"/>
              <a:t> is </a:t>
            </a:r>
            <a:r>
              <a:rPr lang="hu-HU" dirty="0" err="1"/>
              <a:t>not</a:t>
            </a:r>
            <a:r>
              <a:rPr lang="hu-HU" dirty="0"/>
              <a:t> an </a:t>
            </a:r>
            <a:r>
              <a:rPr lang="hu-HU" dirty="0" err="1"/>
              <a:t>option</a:t>
            </a:r>
            <a:r>
              <a:rPr lang="hu-HU" dirty="0"/>
              <a:t> </a:t>
            </a:r>
            <a:r>
              <a:rPr lang="hu-HU" dirty="0" err="1"/>
              <a:t>but</a:t>
            </a:r>
            <a:r>
              <a:rPr lang="hu-HU" dirty="0"/>
              <a:t> a </a:t>
            </a:r>
            <a:r>
              <a:rPr lang="hu-HU" dirty="0" err="1"/>
              <a:t>necessity</a:t>
            </a:r>
            <a:r>
              <a:rPr lang="hu-HU" dirty="0"/>
              <a:t> in </a:t>
            </a:r>
            <a:r>
              <a:rPr lang="hu-HU" dirty="0" err="1"/>
              <a:t>safeguarding</a:t>
            </a:r>
            <a:r>
              <a:rPr lang="hu-HU" dirty="0"/>
              <a:t> </a:t>
            </a:r>
            <a:r>
              <a:rPr lang="hu-HU" dirty="0" err="1"/>
              <a:t>our</a:t>
            </a:r>
            <a:r>
              <a:rPr lang="hu-HU" dirty="0"/>
              <a:t> </a:t>
            </a:r>
            <a:r>
              <a:rPr lang="hu-HU" dirty="0" err="1"/>
              <a:t>data</a:t>
            </a:r>
            <a:r>
              <a:rPr lang="hu-HU" dirty="0"/>
              <a:t> and </a:t>
            </a:r>
            <a:r>
              <a:rPr lang="hu-HU" dirty="0" err="1"/>
              <a:t>preserving</a:t>
            </a:r>
            <a:r>
              <a:rPr lang="hu-HU" dirty="0"/>
              <a:t> </a:t>
            </a:r>
            <a:r>
              <a:rPr lang="hu-HU" dirty="0" err="1"/>
              <a:t>organizational</a:t>
            </a:r>
            <a:r>
              <a:rPr lang="hu-HU" dirty="0"/>
              <a:t> </a:t>
            </a:r>
            <a:r>
              <a:rPr lang="hu-HU" dirty="0" err="1"/>
              <a:t>integrity</a:t>
            </a:r>
            <a:r>
              <a:rPr lang="hu-HU" dirty="0"/>
              <a:t>.”</a:t>
            </a:r>
            <a:endParaRPr lang="en-US" dirty="0"/>
          </a:p>
        </p:txBody>
      </p:sp>
      <p:pic>
        <p:nvPicPr>
          <p:cNvPr id="8" name="Kép 7">
            <a:extLst>
              <a:ext uri="{FF2B5EF4-FFF2-40B4-BE49-F238E27FC236}">
                <a16:creationId xmlns="" xmlns:a16="http://schemas.microsoft.com/office/drawing/2014/main" id="{55A24A42-DC3E-CB52-FCED-09603670CA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7" t="169" r="81731" b="-137"/>
          <a:stretch/>
        </p:blipFill>
        <p:spPr>
          <a:xfrm>
            <a:off x="0" y="1"/>
            <a:ext cx="1866900" cy="10296000"/>
          </a:xfrm>
          <a:prstGeom prst="rect">
            <a:avLst/>
          </a:prstGeom>
        </p:spPr>
      </p:pic>
    </p:spTree>
    <p:extLst>
      <p:ext uri="{BB962C8B-B14F-4D97-AF65-F5344CB8AC3E}">
        <p14:creationId xmlns:p14="http://schemas.microsoft.com/office/powerpoint/2010/main" val="661550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ím és tartal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14600" y="662073"/>
            <a:ext cx="6121400" cy="2373227"/>
          </a:xfrm>
          <a:prstGeom prst="rect">
            <a:avLst/>
          </a:prstGeom>
        </p:spPr>
        <p:txBody>
          <a:bodyPr/>
          <a:lstStyle>
            <a:lvl1pPr>
              <a:defRPr sz="5000" b="1">
                <a:solidFill>
                  <a:srgbClr val="003399"/>
                </a:solidFill>
              </a:defRPr>
            </a:lvl1pPr>
          </a:lstStyle>
          <a:p>
            <a:r>
              <a:rPr lang="hu-HU" dirty="0" err="1"/>
              <a:t>Security</a:t>
            </a:r>
            <a:r>
              <a:rPr lang="hu-HU" dirty="0"/>
              <a:t> </a:t>
            </a:r>
            <a:r>
              <a:rPr lang="hu-HU" dirty="0" err="1"/>
              <a:t>Measures</a:t>
            </a:r>
            <a:endParaRPr lang="en-US" dirty="0"/>
          </a:p>
        </p:txBody>
      </p:sp>
      <p:pic>
        <p:nvPicPr>
          <p:cNvPr id="8" name="Kép 7">
            <a:extLst>
              <a:ext uri="{FF2B5EF4-FFF2-40B4-BE49-F238E27FC236}">
                <a16:creationId xmlns="" xmlns:a16="http://schemas.microsoft.com/office/drawing/2014/main" id="{55A24A42-DC3E-CB52-FCED-09603670CA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7" t="169" r="81731" b="-137"/>
          <a:stretch/>
        </p:blipFill>
        <p:spPr>
          <a:xfrm>
            <a:off x="0" y="1"/>
            <a:ext cx="1866900" cy="10296000"/>
          </a:xfrm>
          <a:prstGeom prst="rect">
            <a:avLst/>
          </a:prstGeom>
        </p:spPr>
      </p:pic>
      <p:sp>
        <p:nvSpPr>
          <p:cNvPr id="9" name="Szöveg helye 8">
            <a:extLst>
              <a:ext uri="{FF2B5EF4-FFF2-40B4-BE49-F238E27FC236}">
                <a16:creationId xmlns="" xmlns:a16="http://schemas.microsoft.com/office/drawing/2014/main" id="{E52E5C56-4C55-7074-1F59-18B54B6FAC3B}"/>
              </a:ext>
            </a:extLst>
          </p:cNvPr>
          <p:cNvSpPr>
            <a:spLocks noGrp="1"/>
          </p:cNvSpPr>
          <p:nvPr>
            <p:ph type="body" sz="quarter" idx="11" hasCustomPrompt="1"/>
          </p:nvPr>
        </p:nvSpPr>
        <p:spPr>
          <a:xfrm>
            <a:off x="2514600" y="3035300"/>
            <a:ext cx="6121400" cy="6745288"/>
          </a:xfrm>
        </p:spPr>
        <p:txBody>
          <a:bodyPr>
            <a:normAutofit/>
          </a:bodyPr>
          <a:lstStyle>
            <a:lvl1pPr marL="0" indent="0">
              <a:buNone/>
              <a:defRPr sz="3200">
                <a:solidFill>
                  <a:srgbClr val="003399"/>
                </a:solidFill>
              </a:defRPr>
            </a:lvl1pPr>
          </a:lstStyle>
          <a:p>
            <a:pPr lvl="0"/>
            <a:r>
              <a:rPr lang="en-GB" dirty="0"/>
              <a:t>Inadequate cybersecurity measures pose a significant threat to our company's sensitive data and operations. As cyber threats evolve, our current </a:t>
            </a:r>
            <a:r>
              <a:rPr lang="en-GB" dirty="0" err="1"/>
              <a:t>defenses</a:t>
            </a:r>
            <a:r>
              <a:rPr lang="en-GB" dirty="0"/>
              <a:t> are increasingly vulnerable, necessitating urgent action.</a:t>
            </a:r>
          </a:p>
        </p:txBody>
      </p:sp>
      <p:sp>
        <p:nvSpPr>
          <p:cNvPr id="4" name="Kép helye 3">
            <a:extLst>
              <a:ext uri="{FF2B5EF4-FFF2-40B4-BE49-F238E27FC236}">
                <a16:creationId xmlns="" xmlns:a16="http://schemas.microsoft.com/office/drawing/2014/main" id="{90EC8926-1D3A-B547-162C-C962F40E7713}"/>
              </a:ext>
            </a:extLst>
          </p:cNvPr>
          <p:cNvSpPr>
            <a:spLocks noGrp="1"/>
          </p:cNvSpPr>
          <p:nvPr>
            <p:ph type="pic" sz="quarter" idx="12" hasCustomPrompt="1"/>
          </p:nvPr>
        </p:nvSpPr>
        <p:spPr>
          <a:xfrm>
            <a:off x="9283700" y="0"/>
            <a:ext cx="9004300" cy="10288588"/>
          </a:xfrm>
        </p:spPr>
        <p:txBody>
          <a:bodyPr anchor="ctr">
            <a:normAutofit/>
          </a:bodyPr>
          <a:lstStyle>
            <a:lvl1pPr marL="0" indent="0" algn="ctr">
              <a:buNone/>
              <a:defRPr sz="2000">
                <a:solidFill>
                  <a:srgbClr val="003399"/>
                </a:solidFill>
              </a:defRPr>
            </a:lvl1pPr>
          </a:lstStyle>
          <a:p>
            <a:r>
              <a:rPr lang="hu-HU" dirty="0" err="1"/>
              <a:t>Paste</a:t>
            </a:r>
            <a:r>
              <a:rPr lang="hu-HU" dirty="0"/>
              <a:t> image here</a:t>
            </a:r>
            <a:endParaRPr lang="en-GB" dirty="0"/>
          </a:p>
        </p:txBody>
      </p:sp>
    </p:spTree>
    <p:extLst>
      <p:ext uri="{BB962C8B-B14F-4D97-AF65-F5344CB8AC3E}">
        <p14:creationId xmlns:p14="http://schemas.microsoft.com/office/powerpoint/2010/main" val="83689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ím és tartal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14600" y="662073"/>
            <a:ext cx="6121400" cy="2373227"/>
          </a:xfrm>
          <a:prstGeom prst="rect">
            <a:avLst/>
          </a:prstGeom>
        </p:spPr>
        <p:txBody>
          <a:bodyPr/>
          <a:lstStyle>
            <a:lvl1pPr>
              <a:defRPr sz="5000" b="1">
                <a:solidFill>
                  <a:srgbClr val="003399"/>
                </a:solidFill>
              </a:defRPr>
            </a:lvl1pPr>
          </a:lstStyle>
          <a:p>
            <a:r>
              <a:rPr lang="hu-HU" dirty="0" err="1"/>
              <a:t>Security</a:t>
            </a:r>
            <a:r>
              <a:rPr lang="hu-HU" dirty="0"/>
              <a:t> </a:t>
            </a:r>
            <a:r>
              <a:rPr lang="hu-HU" dirty="0" err="1"/>
              <a:t>Measures</a:t>
            </a:r>
            <a:endParaRPr lang="en-US" dirty="0"/>
          </a:p>
        </p:txBody>
      </p:sp>
      <p:pic>
        <p:nvPicPr>
          <p:cNvPr id="8" name="Kép 7">
            <a:extLst>
              <a:ext uri="{FF2B5EF4-FFF2-40B4-BE49-F238E27FC236}">
                <a16:creationId xmlns="" xmlns:a16="http://schemas.microsoft.com/office/drawing/2014/main" id="{55A24A42-DC3E-CB52-FCED-09603670CA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7" t="169" r="81731" b="-137"/>
          <a:stretch/>
        </p:blipFill>
        <p:spPr>
          <a:xfrm>
            <a:off x="0" y="1"/>
            <a:ext cx="1866900" cy="10296000"/>
          </a:xfrm>
          <a:prstGeom prst="rect">
            <a:avLst/>
          </a:prstGeom>
        </p:spPr>
      </p:pic>
      <p:sp>
        <p:nvSpPr>
          <p:cNvPr id="9" name="Szöveg helye 8">
            <a:extLst>
              <a:ext uri="{FF2B5EF4-FFF2-40B4-BE49-F238E27FC236}">
                <a16:creationId xmlns="" xmlns:a16="http://schemas.microsoft.com/office/drawing/2014/main" id="{E52E5C56-4C55-7074-1F59-18B54B6FAC3B}"/>
              </a:ext>
            </a:extLst>
          </p:cNvPr>
          <p:cNvSpPr>
            <a:spLocks noGrp="1"/>
          </p:cNvSpPr>
          <p:nvPr>
            <p:ph type="body" sz="quarter" idx="11" hasCustomPrompt="1"/>
          </p:nvPr>
        </p:nvSpPr>
        <p:spPr>
          <a:xfrm>
            <a:off x="2514600" y="3035300"/>
            <a:ext cx="6121400" cy="6745288"/>
          </a:xfrm>
        </p:spPr>
        <p:txBody>
          <a:bodyPr>
            <a:normAutofit/>
          </a:bodyPr>
          <a:lstStyle>
            <a:lvl1pPr marL="0" indent="0">
              <a:buNone/>
              <a:defRPr sz="3200">
                <a:solidFill>
                  <a:srgbClr val="003399"/>
                </a:solidFill>
              </a:defRPr>
            </a:lvl1pPr>
          </a:lstStyle>
          <a:p>
            <a:pPr lvl="0"/>
            <a:r>
              <a:rPr lang="en-GB" dirty="0"/>
              <a:t>Inadequate cybersecurity measures pose a significant threat to our company's sensitive data and operations. As cyber threats evolve, our current </a:t>
            </a:r>
            <a:r>
              <a:rPr lang="en-GB" dirty="0" err="1"/>
              <a:t>defenses</a:t>
            </a:r>
            <a:r>
              <a:rPr lang="en-GB" dirty="0"/>
              <a:t> are increasingly vulnerable, necessitating urgent action.</a:t>
            </a:r>
          </a:p>
        </p:txBody>
      </p:sp>
      <p:sp>
        <p:nvSpPr>
          <p:cNvPr id="4" name="Kép helye 3">
            <a:extLst>
              <a:ext uri="{FF2B5EF4-FFF2-40B4-BE49-F238E27FC236}">
                <a16:creationId xmlns="" xmlns:a16="http://schemas.microsoft.com/office/drawing/2014/main" id="{90EC8926-1D3A-B547-162C-C962F40E7713}"/>
              </a:ext>
            </a:extLst>
          </p:cNvPr>
          <p:cNvSpPr>
            <a:spLocks noGrp="1"/>
          </p:cNvSpPr>
          <p:nvPr>
            <p:ph type="pic" sz="quarter" idx="12" hasCustomPrompt="1"/>
          </p:nvPr>
        </p:nvSpPr>
        <p:spPr>
          <a:xfrm>
            <a:off x="9283700" y="661988"/>
            <a:ext cx="8343900" cy="7300912"/>
          </a:xfrm>
        </p:spPr>
        <p:txBody>
          <a:bodyPr anchor="ctr">
            <a:normAutofit/>
          </a:bodyPr>
          <a:lstStyle>
            <a:lvl1pPr marL="0" indent="0" algn="ctr">
              <a:buNone/>
              <a:defRPr sz="2000">
                <a:solidFill>
                  <a:srgbClr val="003399"/>
                </a:solidFill>
              </a:defRPr>
            </a:lvl1pPr>
          </a:lstStyle>
          <a:p>
            <a:r>
              <a:rPr lang="hu-HU" dirty="0" err="1"/>
              <a:t>Paste</a:t>
            </a:r>
            <a:r>
              <a:rPr lang="hu-HU" dirty="0"/>
              <a:t> image here</a:t>
            </a:r>
            <a:endParaRPr lang="en-GB" dirty="0"/>
          </a:p>
        </p:txBody>
      </p:sp>
      <p:sp>
        <p:nvSpPr>
          <p:cNvPr id="5" name="Szöveg helye 4">
            <a:extLst>
              <a:ext uri="{FF2B5EF4-FFF2-40B4-BE49-F238E27FC236}">
                <a16:creationId xmlns="" xmlns:a16="http://schemas.microsoft.com/office/drawing/2014/main" id="{CB16E25C-BCD7-88E3-9E7A-4845AD6BB1FF}"/>
              </a:ext>
            </a:extLst>
          </p:cNvPr>
          <p:cNvSpPr>
            <a:spLocks noGrp="1"/>
          </p:cNvSpPr>
          <p:nvPr>
            <p:ph type="body" sz="quarter" idx="13" hasCustomPrompt="1"/>
          </p:nvPr>
        </p:nvSpPr>
        <p:spPr>
          <a:xfrm>
            <a:off x="9283700" y="7962900"/>
            <a:ext cx="8432800" cy="1689100"/>
          </a:xfrm>
        </p:spPr>
        <p:txBody>
          <a:bodyPr anchor="ctr">
            <a:normAutofit/>
          </a:bodyPr>
          <a:lstStyle>
            <a:lvl1pPr marL="0" indent="0">
              <a:buNone/>
              <a:defRPr sz="2000">
                <a:solidFill>
                  <a:srgbClr val="003399"/>
                </a:solidFill>
              </a:defRPr>
            </a:lvl1pPr>
          </a:lstStyle>
          <a:p>
            <a:pPr lvl="0"/>
            <a:r>
              <a:rPr lang="hu-HU" dirty="0"/>
              <a:t>Image </a:t>
            </a:r>
            <a:r>
              <a:rPr lang="hu-HU" dirty="0" err="1"/>
              <a:t>caption</a:t>
            </a:r>
            <a:r>
              <a:rPr lang="hu-HU" dirty="0"/>
              <a:t> </a:t>
            </a:r>
            <a:r>
              <a:rPr lang="en-GB" dirty="0"/>
              <a:t>— Inadequate cybersecurity measures pose a significant threat to our company's sensitive data and Project Title operations.</a:t>
            </a:r>
          </a:p>
        </p:txBody>
      </p:sp>
    </p:spTree>
    <p:extLst>
      <p:ext uri="{BB962C8B-B14F-4D97-AF65-F5344CB8AC3E}">
        <p14:creationId xmlns:p14="http://schemas.microsoft.com/office/powerpoint/2010/main" val="2515072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ím és tartalom">
    <p:spTree>
      <p:nvGrpSpPr>
        <p:cNvPr id="1" name=""/>
        <p:cNvGrpSpPr/>
        <p:nvPr/>
      </p:nvGrpSpPr>
      <p:grpSpPr>
        <a:xfrm>
          <a:off x="0" y="0"/>
          <a:ext cx="0" cy="0"/>
          <a:chOff x="0" y="0"/>
          <a:chExt cx="0" cy="0"/>
        </a:xfrm>
      </p:grpSpPr>
      <p:sp>
        <p:nvSpPr>
          <p:cNvPr id="9" name="Szöveg helye 8">
            <a:extLst>
              <a:ext uri="{FF2B5EF4-FFF2-40B4-BE49-F238E27FC236}">
                <a16:creationId xmlns="" xmlns:a16="http://schemas.microsoft.com/office/drawing/2014/main" id="{E52E5C56-4C55-7074-1F59-18B54B6FAC3B}"/>
              </a:ext>
            </a:extLst>
          </p:cNvPr>
          <p:cNvSpPr>
            <a:spLocks noGrp="1"/>
          </p:cNvSpPr>
          <p:nvPr>
            <p:ph type="body" sz="quarter" idx="11" hasCustomPrompt="1"/>
          </p:nvPr>
        </p:nvSpPr>
        <p:spPr>
          <a:xfrm>
            <a:off x="7645400" y="584994"/>
            <a:ext cx="10007600" cy="2463006"/>
          </a:xfrm>
        </p:spPr>
        <p:txBody>
          <a:bodyPr>
            <a:normAutofit/>
          </a:bodyPr>
          <a:lstStyle>
            <a:lvl1pPr marL="0" indent="0">
              <a:buNone/>
              <a:defRPr sz="3200" b="1">
                <a:solidFill>
                  <a:srgbClr val="003399"/>
                </a:solidFill>
              </a:defRPr>
            </a:lvl1pPr>
          </a:lstStyle>
          <a:p>
            <a:pPr lvl="0"/>
            <a:r>
              <a:rPr lang="hu-HU" dirty="0"/>
              <a:t>projectTitle.com</a:t>
            </a:r>
            <a:endParaRPr lang="en-GB" dirty="0"/>
          </a:p>
        </p:txBody>
      </p:sp>
      <p:pic>
        <p:nvPicPr>
          <p:cNvPr id="7" name="Kép 6">
            <a:extLst>
              <a:ext uri="{FF2B5EF4-FFF2-40B4-BE49-F238E27FC236}">
                <a16:creationId xmlns="" xmlns:a16="http://schemas.microsoft.com/office/drawing/2014/main" id="{5C526633-17B6-9A0A-D4B8-49598BE2A12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32109"/>
          <a:stretch/>
        </p:blipFill>
        <p:spPr>
          <a:xfrm>
            <a:off x="0" y="0"/>
            <a:ext cx="6985000" cy="10288588"/>
          </a:xfrm>
          <a:prstGeom prst="rect">
            <a:avLst/>
          </a:prstGeom>
        </p:spPr>
      </p:pic>
      <p:sp>
        <p:nvSpPr>
          <p:cNvPr id="11" name="Szöveg helye 10">
            <a:extLst>
              <a:ext uri="{FF2B5EF4-FFF2-40B4-BE49-F238E27FC236}">
                <a16:creationId xmlns="" xmlns:a16="http://schemas.microsoft.com/office/drawing/2014/main" id="{320475DF-8954-0575-E8D7-64618E87D175}"/>
              </a:ext>
            </a:extLst>
          </p:cNvPr>
          <p:cNvSpPr>
            <a:spLocks noGrp="1"/>
          </p:cNvSpPr>
          <p:nvPr>
            <p:ph type="body" sz="quarter" idx="12" hasCustomPrompt="1"/>
          </p:nvPr>
        </p:nvSpPr>
        <p:spPr>
          <a:xfrm>
            <a:off x="635000" y="590550"/>
            <a:ext cx="5486400" cy="2730500"/>
          </a:xfrm>
        </p:spPr>
        <p:txBody>
          <a:bodyPr/>
          <a:lstStyle>
            <a:lvl1pPr marL="0" indent="0">
              <a:buNone/>
              <a:defRPr b="1">
                <a:solidFill>
                  <a:schemeClr val="bg1"/>
                </a:solidFill>
              </a:defRPr>
            </a:lvl1pPr>
          </a:lstStyle>
          <a:p>
            <a:pPr lvl="0"/>
            <a:r>
              <a:rPr lang="hu-HU" dirty="0" err="1"/>
              <a:t>Thank</a:t>
            </a:r>
            <a:r>
              <a:rPr lang="hu-HU" dirty="0"/>
              <a:t> </a:t>
            </a:r>
            <a:r>
              <a:rPr lang="hu-HU" dirty="0" err="1"/>
              <a:t>you</a:t>
            </a:r>
            <a:r>
              <a:rPr lang="hu-HU" dirty="0"/>
              <a:t> </a:t>
            </a:r>
            <a:r>
              <a:rPr lang="hu-HU" dirty="0" err="1"/>
              <a:t>for</a:t>
            </a:r>
            <a:r>
              <a:rPr lang="hu-HU" dirty="0"/>
              <a:t> </a:t>
            </a:r>
            <a:r>
              <a:rPr lang="hu-HU" dirty="0" err="1"/>
              <a:t>attending</a:t>
            </a:r>
            <a:r>
              <a:rPr lang="hu-HU" dirty="0"/>
              <a:t>!</a:t>
            </a:r>
            <a:endParaRPr lang="en-GB" dirty="0"/>
          </a:p>
        </p:txBody>
      </p:sp>
      <p:sp>
        <p:nvSpPr>
          <p:cNvPr id="12" name="Szöveg helye 8">
            <a:extLst>
              <a:ext uri="{FF2B5EF4-FFF2-40B4-BE49-F238E27FC236}">
                <a16:creationId xmlns="" xmlns:a16="http://schemas.microsoft.com/office/drawing/2014/main" id="{06A47172-93A7-4A84-6E0D-FD24307912E0}"/>
              </a:ext>
            </a:extLst>
          </p:cNvPr>
          <p:cNvSpPr>
            <a:spLocks noGrp="1"/>
          </p:cNvSpPr>
          <p:nvPr>
            <p:ph type="body" sz="quarter" idx="13" hasCustomPrompt="1"/>
          </p:nvPr>
        </p:nvSpPr>
        <p:spPr>
          <a:xfrm>
            <a:off x="7645400" y="3048000"/>
            <a:ext cx="5181600" cy="546100"/>
          </a:xfrm>
        </p:spPr>
        <p:txBody>
          <a:bodyPr>
            <a:normAutofit/>
          </a:bodyPr>
          <a:lstStyle>
            <a:lvl1pPr marL="0" indent="0">
              <a:buNone/>
              <a:defRPr sz="2500">
                <a:solidFill>
                  <a:srgbClr val="003399"/>
                </a:solidFill>
              </a:defRPr>
            </a:lvl1pPr>
          </a:lstStyle>
          <a:p>
            <a:pPr lvl="0"/>
            <a:r>
              <a:rPr lang="hu-HU" dirty="0" err="1"/>
              <a:t>First</a:t>
            </a:r>
            <a:r>
              <a:rPr lang="hu-HU" dirty="0"/>
              <a:t> Last</a:t>
            </a:r>
            <a:endParaRPr lang="en-GB" dirty="0"/>
          </a:p>
        </p:txBody>
      </p:sp>
      <p:sp>
        <p:nvSpPr>
          <p:cNvPr id="13" name="Szöveg helye 8">
            <a:extLst>
              <a:ext uri="{FF2B5EF4-FFF2-40B4-BE49-F238E27FC236}">
                <a16:creationId xmlns="" xmlns:a16="http://schemas.microsoft.com/office/drawing/2014/main" id="{B46E932A-195E-1A5A-6B8C-258516EFB8FF}"/>
              </a:ext>
            </a:extLst>
          </p:cNvPr>
          <p:cNvSpPr>
            <a:spLocks noGrp="1"/>
          </p:cNvSpPr>
          <p:nvPr>
            <p:ph type="body" sz="quarter" idx="14" hasCustomPrompt="1"/>
          </p:nvPr>
        </p:nvSpPr>
        <p:spPr>
          <a:xfrm>
            <a:off x="7645400" y="5511006"/>
            <a:ext cx="10007600" cy="2463006"/>
          </a:xfrm>
        </p:spPr>
        <p:txBody>
          <a:bodyPr>
            <a:normAutofit/>
          </a:bodyPr>
          <a:lstStyle>
            <a:lvl1pPr marL="0" indent="0">
              <a:buNone/>
              <a:defRPr sz="2500" b="0">
                <a:solidFill>
                  <a:srgbClr val="003399"/>
                </a:solidFill>
              </a:defRPr>
            </a:lvl1pPr>
          </a:lstStyle>
          <a:p>
            <a:pPr lvl="0"/>
            <a:r>
              <a:rPr lang="hu-HU" dirty="0"/>
              <a:t>Facebook.com/</a:t>
            </a:r>
            <a:r>
              <a:rPr lang="hu-HU" b="1" dirty="0" err="1"/>
              <a:t>projectTitle</a:t>
            </a:r>
            <a:r>
              <a:rPr lang="hu-HU" b="1" dirty="0"/>
              <a:t/>
            </a:r>
            <a:br>
              <a:rPr lang="hu-HU" b="1" dirty="0"/>
            </a:br>
            <a:r>
              <a:rPr lang="hu-HU" b="0" dirty="0"/>
              <a:t>x.com/</a:t>
            </a:r>
            <a:r>
              <a:rPr lang="hu-HU" b="1" dirty="0" err="1"/>
              <a:t>projectTitle</a:t>
            </a:r>
            <a:r>
              <a:rPr lang="hu-HU" b="1" dirty="0"/>
              <a:t/>
            </a:r>
            <a:br>
              <a:rPr lang="hu-HU" b="1" dirty="0"/>
            </a:br>
            <a:r>
              <a:rPr lang="hu-HU" b="0" dirty="0"/>
              <a:t>youtube.com/</a:t>
            </a:r>
            <a:r>
              <a:rPr lang="hu-HU" b="1" dirty="0" err="1"/>
              <a:t>projectTitle</a:t>
            </a:r>
            <a:endParaRPr lang="hu-HU" b="0" dirty="0"/>
          </a:p>
        </p:txBody>
      </p:sp>
      <p:sp>
        <p:nvSpPr>
          <p:cNvPr id="14" name="Szöveg helye 8">
            <a:extLst>
              <a:ext uri="{FF2B5EF4-FFF2-40B4-BE49-F238E27FC236}">
                <a16:creationId xmlns="" xmlns:a16="http://schemas.microsoft.com/office/drawing/2014/main" id="{A2B405E5-E12E-CC8C-31EC-FDDCF72E6BE9}"/>
              </a:ext>
            </a:extLst>
          </p:cNvPr>
          <p:cNvSpPr>
            <a:spLocks noGrp="1"/>
          </p:cNvSpPr>
          <p:nvPr>
            <p:ph type="body" sz="quarter" idx="15" hasCustomPrompt="1"/>
          </p:nvPr>
        </p:nvSpPr>
        <p:spPr>
          <a:xfrm>
            <a:off x="7645400" y="3594100"/>
            <a:ext cx="5181600" cy="546100"/>
          </a:xfrm>
        </p:spPr>
        <p:txBody>
          <a:bodyPr>
            <a:normAutofit/>
          </a:bodyPr>
          <a:lstStyle>
            <a:lvl1pPr marL="0" indent="0">
              <a:buNone/>
              <a:defRPr sz="2500">
                <a:solidFill>
                  <a:srgbClr val="003399"/>
                </a:solidFill>
              </a:defRPr>
            </a:lvl1pPr>
          </a:lstStyle>
          <a:p>
            <a:pPr lvl="0"/>
            <a:r>
              <a:rPr lang="hu-HU" dirty="0"/>
              <a:t>info@projectTitle.com</a:t>
            </a:r>
            <a:endParaRPr lang="en-GB" dirty="0"/>
          </a:p>
        </p:txBody>
      </p:sp>
      <p:sp>
        <p:nvSpPr>
          <p:cNvPr id="16" name="Szöveg helye 8">
            <a:extLst>
              <a:ext uri="{FF2B5EF4-FFF2-40B4-BE49-F238E27FC236}">
                <a16:creationId xmlns="" xmlns:a16="http://schemas.microsoft.com/office/drawing/2014/main" id="{CFE67723-D50F-BEB9-7B1E-95AC0AA7744C}"/>
              </a:ext>
            </a:extLst>
          </p:cNvPr>
          <p:cNvSpPr>
            <a:spLocks noGrp="1"/>
          </p:cNvSpPr>
          <p:nvPr>
            <p:ph type="body" sz="quarter" idx="16" hasCustomPrompt="1"/>
          </p:nvPr>
        </p:nvSpPr>
        <p:spPr>
          <a:xfrm>
            <a:off x="7645400" y="4145756"/>
            <a:ext cx="5181600" cy="546100"/>
          </a:xfrm>
        </p:spPr>
        <p:txBody>
          <a:bodyPr>
            <a:normAutofit/>
          </a:bodyPr>
          <a:lstStyle>
            <a:lvl1pPr marL="0" indent="0">
              <a:buNone/>
              <a:defRPr sz="2500">
                <a:solidFill>
                  <a:srgbClr val="003399"/>
                </a:solidFill>
              </a:defRPr>
            </a:lvl1pPr>
          </a:lstStyle>
          <a:p>
            <a:pPr lvl="0"/>
            <a:r>
              <a:rPr lang="hu-HU" dirty="0"/>
              <a:t>+32 123 456 789</a:t>
            </a:r>
            <a:endParaRPr lang="en-GB" dirty="0"/>
          </a:p>
        </p:txBody>
      </p:sp>
      <p:sp>
        <p:nvSpPr>
          <p:cNvPr id="17" name="Szöveg helye 8">
            <a:extLst>
              <a:ext uri="{FF2B5EF4-FFF2-40B4-BE49-F238E27FC236}">
                <a16:creationId xmlns="" xmlns:a16="http://schemas.microsoft.com/office/drawing/2014/main" id="{57E68D88-F821-2B9F-D18E-50D9F9EE9A29}"/>
              </a:ext>
            </a:extLst>
          </p:cNvPr>
          <p:cNvSpPr>
            <a:spLocks noGrp="1"/>
          </p:cNvSpPr>
          <p:nvPr>
            <p:ph type="body" sz="quarter" idx="17" hasCustomPrompt="1"/>
          </p:nvPr>
        </p:nvSpPr>
        <p:spPr>
          <a:xfrm>
            <a:off x="12827000" y="3048000"/>
            <a:ext cx="4826000" cy="1092200"/>
          </a:xfrm>
        </p:spPr>
        <p:txBody>
          <a:bodyPr>
            <a:normAutofit/>
          </a:bodyPr>
          <a:lstStyle>
            <a:lvl1pPr marL="0" indent="0">
              <a:buNone/>
              <a:defRPr sz="2500">
                <a:solidFill>
                  <a:srgbClr val="003399"/>
                </a:solidFill>
              </a:defRPr>
            </a:lvl1pPr>
          </a:lstStyle>
          <a:p>
            <a:pPr lvl="0"/>
            <a:r>
              <a:rPr lang="hu-HU" dirty="0"/>
              <a:t>Budapest utca 1</a:t>
            </a:r>
            <a:br>
              <a:rPr lang="hu-HU" dirty="0"/>
            </a:br>
            <a:r>
              <a:rPr lang="hu-HU" dirty="0"/>
              <a:t>1055 Budapest, Hungary</a:t>
            </a:r>
            <a:endParaRPr lang="en-GB" dirty="0"/>
          </a:p>
        </p:txBody>
      </p:sp>
    </p:spTree>
    <p:extLst>
      <p:ext uri="{BB962C8B-B14F-4D97-AF65-F5344CB8AC3E}">
        <p14:creationId xmlns:p14="http://schemas.microsoft.com/office/powerpoint/2010/main" val="2521462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84542" y="917256"/>
            <a:ext cx="12153118" cy="8454075"/>
          </a:xfrm>
          <a:prstGeom prst="rect">
            <a:avLst/>
          </a:prstGeom>
        </p:spPr>
        <p:txBody>
          <a:bodyPr vert="horz" lIns="91440" tIns="45720" rIns="91440" bIns="45720" rtlCol="0">
            <a:normAutofit/>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endParaRPr lang="en-US" dirty="0"/>
          </a:p>
        </p:txBody>
      </p:sp>
      <p:sp>
        <p:nvSpPr>
          <p:cNvPr id="4" name="Date Placeholder 3"/>
          <p:cNvSpPr>
            <a:spLocks noGrp="1"/>
          </p:cNvSpPr>
          <p:nvPr>
            <p:ph type="dt" sz="half" idx="2"/>
          </p:nvPr>
        </p:nvSpPr>
        <p:spPr>
          <a:xfrm>
            <a:off x="5233182" y="8719103"/>
            <a:ext cx="4114800" cy="547772"/>
          </a:xfrm>
          <a:prstGeom prst="rect">
            <a:avLst/>
          </a:prstGeom>
        </p:spPr>
        <p:txBody>
          <a:bodyPr vert="horz" lIns="91440" tIns="45720" rIns="91440" bIns="45720" rtlCol="0" anchor="ctr"/>
          <a:lstStyle>
            <a:lvl1pPr algn="l">
              <a:defRPr sz="1800">
                <a:solidFill>
                  <a:schemeClr val="tx1">
                    <a:tint val="75000"/>
                  </a:schemeClr>
                </a:solidFill>
              </a:defRPr>
            </a:lvl1pPr>
          </a:lstStyle>
          <a:p>
            <a:fld id="{8A9EB465-E3B1-4E46-9988-63ED5774821D}" type="datetimeFigureOut">
              <a:rPr lang="en-GB" smtClean="0"/>
              <a:t>21/04/2024</a:t>
            </a:fld>
            <a:endParaRPr lang="en-GB"/>
          </a:p>
        </p:txBody>
      </p:sp>
      <p:sp>
        <p:nvSpPr>
          <p:cNvPr id="5" name="Footer Placeholder 4"/>
          <p:cNvSpPr>
            <a:spLocks noGrp="1"/>
          </p:cNvSpPr>
          <p:nvPr>
            <p:ph type="ftr" sz="quarter" idx="3"/>
          </p:nvPr>
        </p:nvSpPr>
        <p:spPr>
          <a:xfrm>
            <a:off x="9347982" y="8719103"/>
            <a:ext cx="6172200" cy="547772"/>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en-GB"/>
          </a:p>
        </p:txBody>
      </p:sp>
    </p:spTree>
    <p:extLst>
      <p:ext uri="{BB962C8B-B14F-4D97-AF65-F5344CB8AC3E}">
        <p14:creationId xmlns:p14="http://schemas.microsoft.com/office/powerpoint/2010/main" val="32808394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4" r:id="rId3"/>
    <p:sldLayoutId id="2147483685" r:id="rId4"/>
    <p:sldLayoutId id="2147483686" r:id="rId5"/>
    <p:sldLayoutId id="2147483688" r:id="rId6"/>
    <p:sldLayoutId id="2147483689" r:id="rId7"/>
    <p:sldLayoutId id="2147483687" r:id="rId8"/>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 xmlns:a16="http://schemas.microsoft.com/office/drawing/2014/main" id="{552CE601-2103-D957-44CF-0FE26DDAB66D}"/>
              </a:ext>
            </a:extLst>
          </p:cNvPr>
          <p:cNvSpPr>
            <a:spLocks noGrp="1"/>
          </p:cNvSpPr>
          <p:nvPr>
            <p:ph type="title"/>
          </p:nvPr>
        </p:nvSpPr>
        <p:spPr>
          <a:xfrm>
            <a:off x="4686299" y="286344"/>
            <a:ext cx="12725400" cy="2404283"/>
          </a:xfrm>
        </p:spPr>
        <p:txBody>
          <a:bodyPr/>
          <a:lstStyle/>
          <a:p>
            <a:pPr algn="ctr"/>
            <a:r>
              <a:rPr lang="en-US" sz="4000" dirty="0"/>
              <a:t>Typical errors in Partner reports</a:t>
            </a:r>
            <a:endParaRPr lang="hu-HU" sz="4000" dirty="0"/>
          </a:p>
        </p:txBody>
      </p:sp>
      <p:sp>
        <p:nvSpPr>
          <p:cNvPr id="3" name="Szöveg helye 2">
            <a:extLst>
              <a:ext uri="{FF2B5EF4-FFF2-40B4-BE49-F238E27FC236}">
                <a16:creationId xmlns="" xmlns:a16="http://schemas.microsoft.com/office/drawing/2014/main" id="{A7E4C35F-98A4-CF42-89FD-85158371AC4D}"/>
              </a:ext>
            </a:extLst>
          </p:cNvPr>
          <p:cNvSpPr>
            <a:spLocks noGrp="1"/>
          </p:cNvSpPr>
          <p:nvPr>
            <p:ph type="body" sz="quarter" idx="13"/>
          </p:nvPr>
        </p:nvSpPr>
        <p:spPr>
          <a:xfrm>
            <a:off x="4686299" y="1074057"/>
            <a:ext cx="12725400" cy="8265855"/>
          </a:xfrm>
        </p:spPr>
        <p:txBody>
          <a:bodyPr>
            <a:normAutofit fontScale="25000" lnSpcReduction="20000"/>
          </a:bodyPr>
          <a:lstStyle/>
          <a:p>
            <a:pPr marL="457200" indent="-457200">
              <a:lnSpc>
                <a:spcPct val="120000"/>
              </a:lnSpc>
              <a:buFont typeface="Arial" panose="020B0604020202020204" pitchFamily="34" charset="0"/>
              <a:buChar char="•"/>
            </a:pPr>
            <a:r>
              <a:rPr lang="en-US" sz="9600" dirty="0"/>
              <a:t>invoice number not filled </a:t>
            </a:r>
            <a:r>
              <a:rPr lang="en-US" sz="9600" dirty="0" smtClean="0"/>
              <a:t>in</a:t>
            </a:r>
          </a:p>
          <a:p>
            <a:pPr marL="457200" indent="-457200">
              <a:lnSpc>
                <a:spcPct val="120000"/>
              </a:lnSpc>
              <a:buFont typeface="Arial" panose="020B0604020202020204" pitchFamily="34" charset="0"/>
              <a:buChar char="•"/>
            </a:pPr>
            <a:r>
              <a:rPr lang="en-US" sz="9600" dirty="0" smtClean="0"/>
              <a:t>invoice </a:t>
            </a:r>
            <a:r>
              <a:rPr lang="en-US" sz="9600" dirty="0"/>
              <a:t>date/payment date not filled </a:t>
            </a:r>
            <a:r>
              <a:rPr lang="en-US" sz="9600" dirty="0" smtClean="0"/>
              <a:t>in</a:t>
            </a:r>
          </a:p>
          <a:p>
            <a:pPr marL="457200" indent="-457200">
              <a:lnSpc>
                <a:spcPct val="120000"/>
              </a:lnSpc>
              <a:buFont typeface="Arial" panose="020B0604020202020204" pitchFamily="34" charset="0"/>
              <a:buChar char="•"/>
            </a:pPr>
            <a:r>
              <a:rPr lang="en-US" sz="9600" dirty="0" smtClean="0"/>
              <a:t>Reported costs with the payment date after the end date of the reporting period</a:t>
            </a:r>
          </a:p>
          <a:p>
            <a:pPr marL="457200" indent="-457200">
              <a:lnSpc>
                <a:spcPct val="120000"/>
              </a:lnSpc>
              <a:buFont typeface="Arial" panose="020B0604020202020204" pitchFamily="34" charset="0"/>
              <a:buChar char="•"/>
            </a:pPr>
            <a:r>
              <a:rPr lang="en-US" sz="9600" dirty="0" smtClean="0"/>
              <a:t>description written </a:t>
            </a:r>
            <a:r>
              <a:rPr lang="en-US" sz="9600" dirty="0"/>
              <a:t>in national </a:t>
            </a:r>
            <a:r>
              <a:rPr lang="en-US" sz="9600" dirty="0" smtClean="0"/>
              <a:t>language</a:t>
            </a:r>
          </a:p>
          <a:p>
            <a:pPr marL="457200" indent="-457200">
              <a:lnSpc>
                <a:spcPct val="120000"/>
              </a:lnSpc>
              <a:buFont typeface="Arial" panose="020B0604020202020204" pitchFamily="34" charset="0"/>
              <a:buChar char="•"/>
            </a:pPr>
            <a:r>
              <a:rPr lang="en-US" sz="9600" b="1" dirty="0" smtClean="0"/>
              <a:t>Registration </a:t>
            </a:r>
            <a:r>
              <a:rPr lang="en-US" sz="9600" b="1" dirty="0"/>
              <a:t>fees for participation in events </a:t>
            </a:r>
            <a:r>
              <a:rPr lang="en-US" sz="9600" dirty="0"/>
              <a:t>reported </a:t>
            </a:r>
            <a:r>
              <a:rPr lang="en-US" sz="9600" dirty="0" smtClean="0"/>
              <a:t>under </a:t>
            </a:r>
            <a:r>
              <a:rPr lang="en-US" sz="9600" dirty="0"/>
              <a:t>Travel and accommodation </a:t>
            </a:r>
            <a:r>
              <a:rPr lang="hu-HU" sz="9600" b="1" dirty="0" smtClean="0"/>
              <a:t>(</a:t>
            </a:r>
            <a:r>
              <a:rPr lang="hu-HU" sz="9600" b="1" dirty="0" err="1" smtClean="0"/>
              <a:t>real</a:t>
            </a:r>
            <a:r>
              <a:rPr lang="hu-HU" sz="9600" b="1" dirty="0" smtClean="0"/>
              <a:t> </a:t>
            </a:r>
            <a:r>
              <a:rPr lang="hu-HU" sz="9600" b="1" dirty="0" err="1" smtClean="0"/>
              <a:t>cost</a:t>
            </a:r>
            <a:r>
              <a:rPr lang="hu-HU" sz="9600" b="1" dirty="0" smtClean="0"/>
              <a:t> </a:t>
            </a:r>
            <a:r>
              <a:rPr lang="hu-HU" sz="9600" b="1" dirty="0" err="1" smtClean="0"/>
              <a:t>option</a:t>
            </a:r>
            <a:r>
              <a:rPr lang="hu-HU" sz="9600" b="1" dirty="0" smtClean="0"/>
              <a:t>) </a:t>
            </a:r>
            <a:r>
              <a:rPr lang="en-US" sz="9600" dirty="0" smtClean="0"/>
              <a:t>instead of </a:t>
            </a:r>
            <a:r>
              <a:rPr lang="en-US" sz="9600" dirty="0"/>
              <a:t>External </a:t>
            </a:r>
            <a:r>
              <a:rPr lang="en-US" sz="9600" dirty="0" smtClean="0"/>
              <a:t>expertise cost category</a:t>
            </a:r>
            <a:endParaRPr lang="en-US" sz="9600" dirty="0"/>
          </a:p>
          <a:p>
            <a:pPr marL="457200" indent="-457200">
              <a:lnSpc>
                <a:spcPct val="120000"/>
              </a:lnSpc>
              <a:buFont typeface="Arial" panose="020B0604020202020204" pitchFamily="34" charset="0"/>
              <a:buChar char="•"/>
            </a:pPr>
            <a:r>
              <a:rPr lang="en-US" sz="9600" b="1" dirty="0"/>
              <a:t>Stakeholders’ travel and accommodation costs </a:t>
            </a:r>
            <a:r>
              <a:rPr lang="en-US" sz="9600" dirty="0"/>
              <a:t>reported </a:t>
            </a:r>
            <a:r>
              <a:rPr lang="en-US" sz="9600" dirty="0" smtClean="0"/>
              <a:t>under </a:t>
            </a:r>
            <a:r>
              <a:rPr lang="en-US" sz="9600" dirty="0"/>
              <a:t>Travel and accommodation </a:t>
            </a:r>
            <a:r>
              <a:rPr lang="en-US" sz="9600" b="1" dirty="0"/>
              <a:t>(real cost option) </a:t>
            </a:r>
            <a:r>
              <a:rPr lang="en-US" sz="9600" dirty="0"/>
              <a:t>instead </a:t>
            </a:r>
            <a:r>
              <a:rPr lang="en-US" sz="9600" dirty="0" smtClean="0"/>
              <a:t>of </a:t>
            </a:r>
            <a:r>
              <a:rPr lang="en-US" sz="9600" dirty="0"/>
              <a:t>External </a:t>
            </a:r>
            <a:r>
              <a:rPr lang="en-US" sz="9600" dirty="0" smtClean="0"/>
              <a:t>expertise cost category</a:t>
            </a:r>
            <a:endParaRPr lang="en-US" sz="9600" dirty="0"/>
          </a:p>
          <a:p>
            <a:pPr marL="457200" indent="-457200">
              <a:lnSpc>
                <a:spcPct val="120000"/>
              </a:lnSpc>
              <a:buFont typeface="Arial" panose="020B0604020202020204" pitchFamily="34" charset="0"/>
              <a:buChar char="•"/>
            </a:pPr>
            <a:r>
              <a:rPr lang="en-US" sz="9600" b="1" dirty="0"/>
              <a:t>Travel costs of ASP </a:t>
            </a:r>
            <a:r>
              <a:rPr lang="en-US" sz="9600" dirty="0"/>
              <a:t>reported </a:t>
            </a:r>
            <a:r>
              <a:rPr lang="en-US" sz="9600" dirty="0" smtClean="0"/>
              <a:t>under External </a:t>
            </a:r>
            <a:r>
              <a:rPr lang="en-US" sz="9600" dirty="0"/>
              <a:t>expertise instead of </a:t>
            </a:r>
            <a:r>
              <a:rPr lang="en-US" sz="9600" dirty="0" smtClean="0"/>
              <a:t>Travel </a:t>
            </a:r>
            <a:r>
              <a:rPr lang="en-US" sz="9600" dirty="0"/>
              <a:t>and </a:t>
            </a:r>
            <a:r>
              <a:rPr lang="en-US" sz="9600" dirty="0" smtClean="0"/>
              <a:t>accommodation cost category</a:t>
            </a:r>
            <a:endParaRPr lang="en-US" sz="9600" dirty="0"/>
          </a:p>
          <a:p>
            <a:pPr marL="457200" indent="-457200">
              <a:lnSpc>
                <a:spcPct val="120000"/>
              </a:lnSpc>
              <a:buFont typeface="Arial" panose="020B0604020202020204" pitchFamily="34" charset="0"/>
              <a:buChar char="•"/>
            </a:pPr>
            <a:r>
              <a:rPr lang="en-US" sz="9600" dirty="0"/>
              <a:t>Costs of </a:t>
            </a:r>
            <a:r>
              <a:rPr lang="en-US" sz="9600" b="1" dirty="0"/>
              <a:t>stamp, postal services </a:t>
            </a:r>
            <a:r>
              <a:rPr lang="en-US" sz="9600" dirty="0"/>
              <a:t>reported under BL External expertise instead of BL Office and </a:t>
            </a:r>
            <a:r>
              <a:rPr lang="en-US" sz="9600" dirty="0" smtClean="0"/>
              <a:t>administration</a:t>
            </a:r>
            <a:endParaRPr lang="en-US" sz="9600" dirty="0"/>
          </a:p>
          <a:p>
            <a:pPr marL="457200" indent="-457200">
              <a:lnSpc>
                <a:spcPct val="120000"/>
              </a:lnSpc>
              <a:buFont typeface="Arial" panose="020B0604020202020204" pitchFamily="34" charset="0"/>
              <a:buChar char="•"/>
            </a:pPr>
            <a:r>
              <a:rPr lang="en-US" sz="9600" dirty="0"/>
              <a:t>Costs of </a:t>
            </a:r>
            <a:r>
              <a:rPr lang="en-US" sz="9600" b="1" dirty="0"/>
              <a:t>spare parts, fuel, oils for equipment </a:t>
            </a:r>
            <a:r>
              <a:rPr lang="en-US" sz="9600" dirty="0"/>
              <a:t>shall not be reported under External expertise and </a:t>
            </a:r>
            <a:r>
              <a:rPr lang="en-US" sz="9600" dirty="0" smtClean="0"/>
              <a:t>services cost category</a:t>
            </a:r>
            <a:endParaRPr lang="en-US" sz="9600" dirty="0"/>
          </a:p>
          <a:p>
            <a:pPr marL="457200" indent="-457200">
              <a:lnSpc>
                <a:spcPct val="120000"/>
              </a:lnSpc>
              <a:buFont typeface="Arial" panose="020B0604020202020204" pitchFamily="34" charset="0"/>
              <a:buChar char="•"/>
            </a:pPr>
            <a:r>
              <a:rPr lang="en-US" sz="9600" dirty="0"/>
              <a:t>Cost of </a:t>
            </a:r>
            <a:r>
              <a:rPr lang="en-US" sz="9600" b="1" dirty="0"/>
              <a:t>renting of the project equipment </a:t>
            </a:r>
            <a:r>
              <a:rPr lang="en-US" sz="9600" dirty="0"/>
              <a:t>(listed in AF under </a:t>
            </a:r>
            <a:r>
              <a:rPr lang="en-US" sz="9600" dirty="0" smtClean="0"/>
              <a:t>cost category </a:t>
            </a:r>
            <a:r>
              <a:rPr lang="en-US" sz="9600" dirty="0"/>
              <a:t>Equipment) shall be reported </a:t>
            </a:r>
            <a:r>
              <a:rPr lang="en-US" sz="9600" dirty="0" smtClean="0"/>
              <a:t>under  cost category Equipment</a:t>
            </a: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pic>
        <p:nvPicPr>
          <p:cNvPr id="6" name="Kép 5">
            <a:extLst>
              <a:ext uri="{FF2B5EF4-FFF2-40B4-BE49-F238E27FC236}">
                <a16:creationId xmlns="" xmlns:a16="http://schemas.microsoft.com/office/drawing/2014/main" id="{298F504D-1734-C1EC-132D-3E7CC9E023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6986" y="9339912"/>
            <a:ext cx="3064565" cy="599692"/>
          </a:xfrm>
          <a:prstGeom prst="rect">
            <a:avLst/>
          </a:prstGeom>
        </p:spPr>
      </p:pic>
    </p:spTree>
    <p:extLst>
      <p:ext uri="{BB962C8B-B14F-4D97-AF65-F5344CB8AC3E}">
        <p14:creationId xmlns:p14="http://schemas.microsoft.com/office/powerpoint/2010/main" val="3103903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 xmlns:a16="http://schemas.microsoft.com/office/drawing/2014/main" id="{552CE601-2103-D957-44CF-0FE26DDAB66D}"/>
              </a:ext>
            </a:extLst>
          </p:cNvPr>
          <p:cNvSpPr>
            <a:spLocks noGrp="1"/>
          </p:cNvSpPr>
          <p:nvPr>
            <p:ph type="title"/>
          </p:nvPr>
        </p:nvSpPr>
        <p:spPr>
          <a:xfrm>
            <a:off x="4686299" y="1423579"/>
            <a:ext cx="12725400" cy="2404283"/>
          </a:xfrm>
        </p:spPr>
        <p:txBody>
          <a:bodyPr/>
          <a:lstStyle/>
          <a:p>
            <a:pPr algn="ctr"/>
            <a:r>
              <a:rPr lang="en-US" sz="4000" dirty="0" smtClean="0"/>
              <a:t>Application for Reimbursement (</a:t>
            </a:r>
            <a:r>
              <a:rPr lang="en-US" sz="4000" dirty="0" err="1" smtClean="0"/>
              <a:t>AfR</a:t>
            </a:r>
            <a:r>
              <a:rPr lang="en-US" sz="4000" dirty="0" smtClean="0"/>
              <a:t>)</a:t>
            </a:r>
            <a:endParaRPr lang="hu-HU" sz="4000" dirty="0"/>
          </a:p>
        </p:txBody>
      </p:sp>
      <p:sp>
        <p:nvSpPr>
          <p:cNvPr id="3" name="Szöveg helye 2">
            <a:extLst>
              <a:ext uri="{FF2B5EF4-FFF2-40B4-BE49-F238E27FC236}">
                <a16:creationId xmlns="" xmlns:a16="http://schemas.microsoft.com/office/drawing/2014/main" id="{A7E4C35F-98A4-CF42-89FD-85158371AC4D}"/>
              </a:ext>
            </a:extLst>
          </p:cNvPr>
          <p:cNvSpPr>
            <a:spLocks noGrp="1"/>
          </p:cNvSpPr>
          <p:nvPr>
            <p:ph type="body" sz="quarter" idx="13"/>
          </p:nvPr>
        </p:nvSpPr>
        <p:spPr>
          <a:xfrm>
            <a:off x="4686299" y="1074057"/>
            <a:ext cx="12725400" cy="8265855"/>
          </a:xfrm>
        </p:spPr>
        <p:txBody>
          <a:bodyPr>
            <a:normAutofit fontScale="40000" lnSpcReduction="20000"/>
          </a:bodyPr>
          <a:lstStyle/>
          <a:p>
            <a:pPr>
              <a:lnSpc>
                <a:spcPct val="120000"/>
              </a:lnSpc>
            </a:pPr>
            <a:endParaRPr lang="hu-HU" dirty="0" smtClean="0"/>
          </a:p>
          <a:p>
            <a:pPr>
              <a:lnSpc>
                <a:spcPct val="120000"/>
              </a:lnSpc>
            </a:pPr>
            <a:endParaRPr lang="hu-HU" sz="4400" dirty="0"/>
          </a:p>
          <a:p>
            <a:pPr>
              <a:lnSpc>
                <a:spcPct val="120000"/>
              </a:lnSpc>
            </a:pPr>
            <a:endParaRPr lang="hu-HU" sz="4400" dirty="0" smtClean="0"/>
          </a:p>
          <a:p>
            <a:pPr>
              <a:lnSpc>
                <a:spcPct val="120000"/>
              </a:lnSpc>
            </a:pPr>
            <a:endParaRPr lang="hu-HU" sz="4400" dirty="0" smtClean="0"/>
          </a:p>
          <a:p>
            <a:pPr>
              <a:lnSpc>
                <a:spcPct val="120000"/>
              </a:lnSpc>
            </a:pPr>
            <a:r>
              <a:rPr lang="hu-HU" sz="5900" b="1" u="sng" dirty="0" err="1" smtClean="0"/>
              <a:t>Before</a:t>
            </a:r>
            <a:r>
              <a:rPr lang="hu-HU" sz="5900" b="1" u="sng" dirty="0" smtClean="0"/>
              <a:t> </a:t>
            </a:r>
            <a:r>
              <a:rPr lang="hu-HU" sz="5900" b="1" u="sng" dirty="0" err="1" smtClean="0"/>
              <a:t>generating</a:t>
            </a:r>
            <a:r>
              <a:rPr lang="hu-HU" sz="5900" b="1" u="sng" dirty="0" smtClean="0"/>
              <a:t> </a:t>
            </a:r>
            <a:r>
              <a:rPr lang="hu-HU" sz="5900" dirty="0" err="1" smtClean="0"/>
              <a:t>please</a:t>
            </a:r>
            <a:r>
              <a:rPr lang="hu-HU" sz="5900" dirty="0" smtClean="0"/>
              <a:t> </a:t>
            </a:r>
            <a:r>
              <a:rPr lang="hu-HU" sz="5900" dirty="0" err="1" smtClean="0"/>
              <a:t>check</a:t>
            </a:r>
            <a:r>
              <a:rPr lang="hu-HU" sz="5900" dirty="0" smtClean="0"/>
              <a:t> </a:t>
            </a:r>
            <a:r>
              <a:rPr lang="hu-HU" sz="5900" dirty="0" err="1" smtClean="0"/>
              <a:t>if</a:t>
            </a:r>
            <a:r>
              <a:rPr lang="hu-HU" sz="5900" dirty="0" smtClean="0"/>
              <a:t>:</a:t>
            </a:r>
          </a:p>
          <a:p>
            <a:pPr marL="457200" indent="-457200">
              <a:lnSpc>
                <a:spcPct val="120000"/>
              </a:lnSpc>
              <a:buFont typeface="Arial" panose="020B0604020202020204" pitchFamily="34" charset="0"/>
              <a:buChar char="•"/>
            </a:pPr>
            <a:r>
              <a:rPr lang="en-US" sz="5900" dirty="0" smtClean="0"/>
              <a:t>List </a:t>
            </a:r>
            <a:r>
              <a:rPr lang="en-US" sz="5900" dirty="0"/>
              <a:t>of partner </a:t>
            </a:r>
            <a:r>
              <a:rPr lang="en-US" sz="5900" dirty="0" smtClean="0"/>
              <a:t>certificates</a:t>
            </a:r>
            <a:r>
              <a:rPr lang="hu-HU" sz="5900" dirty="0" smtClean="0"/>
              <a:t>-  </a:t>
            </a:r>
            <a:r>
              <a:rPr lang="hu-HU" sz="5900" dirty="0" err="1" smtClean="0"/>
              <a:t>all</a:t>
            </a:r>
            <a:r>
              <a:rPr lang="hu-HU" sz="5900" dirty="0" smtClean="0"/>
              <a:t> </a:t>
            </a:r>
            <a:r>
              <a:rPr lang="hu-HU" sz="5900" dirty="0" err="1" smtClean="0"/>
              <a:t>wanted</a:t>
            </a:r>
            <a:r>
              <a:rPr lang="hu-HU" sz="5900" dirty="0" smtClean="0"/>
              <a:t> </a:t>
            </a:r>
            <a:r>
              <a:rPr lang="hu-HU" sz="5900" dirty="0" err="1"/>
              <a:t>Control</a:t>
            </a:r>
            <a:r>
              <a:rPr lang="hu-HU" sz="5900" dirty="0"/>
              <a:t> </a:t>
            </a:r>
            <a:r>
              <a:rPr lang="hu-HU" sz="5900" dirty="0" err="1"/>
              <a:t>certificates</a:t>
            </a:r>
            <a:r>
              <a:rPr lang="hu-HU" sz="5900" dirty="0"/>
              <a:t> </a:t>
            </a:r>
            <a:r>
              <a:rPr lang="hu-HU" sz="5900" dirty="0" err="1" smtClean="0"/>
              <a:t>are</a:t>
            </a:r>
            <a:r>
              <a:rPr lang="hu-HU" sz="5900" dirty="0" smtClean="0"/>
              <a:t> </a:t>
            </a:r>
            <a:r>
              <a:rPr lang="hu-HU" sz="5900" dirty="0" err="1" smtClean="0"/>
              <a:t>included</a:t>
            </a:r>
            <a:endParaRPr lang="hu-HU" sz="5900" dirty="0" smtClean="0"/>
          </a:p>
          <a:p>
            <a:pPr marL="457200" indent="-457200">
              <a:lnSpc>
                <a:spcPct val="120000"/>
              </a:lnSpc>
              <a:buFont typeface="Arial" panose="020B0604020202020204" pitchFamily="34" charset="0"/>
              <a:buChar char="•"/>
            </a:pPr>
            <a:r>
              <a:rPr lang="hu-HU" sz="5900" dirty="0" smtClean="0"/>
              <a:t>C</a:t>
            </a:r>
            <a:r>
              <a:rPr lang="en-US" sz="5900" dirty="0" err="1" smtClean="0"/>
              <a:t>ontracting</a:t>
            </a:r>
            <a:r>
              <a:rPr lang="en-US" sz="5900" dirty="0" smtClean="0"/>
              <a:t>/</a:t>
            </a:r>
            <a:r>
              <a:rPr lang="hu-HU" sz="5900" dirty="0" smtClean="0"/>
              <a:t> </a:t>
            </a:r>
            <a:r>
              <a:rPr lang="en-US" sz="5900" dirty="0" smtClean="0"/>
              <a:t>partner details</a:t>
            </a:r>
            <a:r>
              <a:rPr lang="hu-HU" sz="5900" dirty="0" smtClean="0"/>
              <a:t>- </a:t>
            </a:r>
            <a:r>
              <a:rPr lang="en-US" sz="5900" dirty="0" smtClean="0"/>
              <a:t>Bank </a:t>
            </a:r>
            <a:r>
              <a:rPr lang="en-US" sz="5900" dirty="0"/>
              <a:t>details of lead </a:t>
            </a:r>
            <a:r>
              <a:rPr lang="en-US" sz="5900" dirty="0" smtClean="0"/>
              <a:t>partner</a:t>
            </a:r>
            <a:r>
              <a:rPr lang="hu-HU" sz="5900" dirty="0" smtClean="0"/>
              <a:t> </a:t>
            </a:r>
            <a:r>
              <a:rPr lang="hu-HU" sz="5900" dirty="0" err="1" smtClean="0"/>
              <a:t>are</a:t>
            </a:r>
            <a:r>
              <a:rPr lang="hu-HU" sz="5900" dirty="0" smtClean="0"/>
              <a:t> </a:t>
            </a:r>
            <a:r>
              <a:rPr lang="hu-HU" sz="5900" dirty="0" err="1" smtClean="0"/>
              <a:t>up-to-date</a:t>
            </a:r>
            <a:r>
              <a:rPr lang="hu-HU" sz="5900" dirty="0" smtClean="0"/>
              <a:t> (</a:t>
            </a:r>
            <a:r>
              <a:rPr lang="hu-HU" sz="5900" dirty="0" err="1" smtClean="0"/>
              <a:t>latest</a:t>
            </a:r>
            <a:r>
              <a:rPr lang="hu-HU" sz="5900" dirty="0" smtClean="0"/>
              <a:t> </a:t>
            </a:r>
            <a:r>
              <a:rPr lang="hu-HU" sz="5900" dirty="0" err="1" smtClean="0"/>
              <a:t>Annex</a:t>
            </a:r>
            <a:r>
              <a:rPr lang="hu-HU" sz="5900" dirty="0" smtClean="0"/>
              <a:t> 2 Bank account </a:t>
            </a:r>
            <a:r>
              <a:rPr lang="hu-HU" sz="5900" dirty="0" err="1" smtClean="0"/>
              <a:t>statement</a:t>
            </a:r>
            <a:r>
              <a:rPr lang="hu-HU" sz="5900" dirty="0" smtClean="0"/>
              <a:t> </a:t>
            </a:r>
            <a:r>
              <a:rPr lang="hu-HU" sz="5900" dirty="0" err="1" smtClean="0"/>
              <a:t>uploaded</a:t>
            </a:r>
            <a:r>
              <a:rPr lang="hu-HU" sz="5900" dirty="0" smtClean="0"/>
              <a:t>)</a:t>
            </a:r>
          </a:p>
          <a:p>
            <a:pPr marL="457200" indent="-457200">
              <a:lnSpc>
                <a:spcPct val="120000"/>
              </a:lnSpc>
              <a:buFont typeface="Arial" panose="020B0604020202020204" pitchFamily="34" charset="0"/>
              <a:buChar char="•"/>
            </a:pPr>
            <a:r>
              <a:rPr lang="hu-HU" sz="5900" dirty="0" smtClean="0"/>
              <a:t>AF/ </a:t>
            </a:r>
            <a:r>
              <a:rPr lang="hu-HU" sz="5900" dirty="0" err="1" smtClean="0"/>
              <a:t>B-Project</a:t>
            </a:r>
            <a:r>
              <a:rPr lang="hu-HU" sz="5900" dirty="0" smtClean="0"/>
              <a:t> </a:t>
            </a:r>
            <a:r>
              <a:rPr lang="hu-HU" sz="5900" dirty="0" err="1" smtClean="0"/>
              <a:t>partners</a:t>
            </a:r>
            <a:r>
              <a:rPr lang="hu-HU" sz="5900" dirty="0" smtClean="0"/>
              <a:t>/ </a:t>
            </a:r>
            <a:r>
              <a:rPr lang="hu-HU" sz="5900" dirty="0" err="1" smtClean="0"/>
              <a:t>Contact</a:t>
            </a:r>
            <a:r>
              <a:rPr lang="hu-HU" sz="5900" dirty="0"/>
              <a:t>/ B.1.4 </a:t>
            </a:r>
            <a:r>
              <a:rPr lang="hu-HU" sz="5900" dirty="0" err="1"/>
              <a:t>Legal</a:t>
            </a:r>
            <a:r>
              <a:rPr lang="hu-HU" sz="5900" dirty="0"/>
              <a:t> </a:t>
            </a:r>
            <a:r>
              <a:rPr lang="hu-HU" sz="5900" dirty="0" err="1" smtClean="0"/>
              <a:t>representative</a:t>
            </a:r>
            <a:r>
              <a:rPr lang="hu-HU" sz="5900" dirty="0" smtClean="0"/>
              <a:t> </a:t>
            </a:r>
            <a:r>
              <a:rPr lang="hu-HU" sz="5900" dirty="0" err="1" smtClean="0"/>
              <a:t>data</a:t>
            </a:r>
            <a:r>
              <a:rPr lang="hu-HU" sz="5900" dirty="0" smtClean="0"/>
              <a:t> is </a:t>
            </a:r>
            <a:r>
              <a:rPr lang="hu-HU" sz="5900" dirty="0" err="1" smtClean="0"/>
              <a:t>up-to-date</a:t>
            </a:r>
            <a:endParaRPr lang="hu-HU" sz="5900" dirty="0" smtClean="0"/>
          </a:p>
          <a:p>
            <a:pPr marL="457200" indent="-457200">
              <a:lnSpc>
                <a:spcPct val="120000"/>
              </a:lnSpc>
              <a:buFont typeface="Arial" panose="020B0604020202020204" pitchFamily="34" charset="0"/>
              <a:buChar char="•"/>
            </a:pPr>
            <a:endParaRPr lang="hu-HU" sz="5900" dirty="0" smtClean="0"/>
          </a:p>
          <a:p>
            <a:pPr>
              <a:lnSpc>
                <a:spcPct val="120000"/>
              </a:lnSpc>
            </a:pPr>
            <a:r>
              <a:rPr lang="hu-HU" sz="5900" b="1" u="sng" dirty="0" err="1" smtClean="0"/>
              <a:t>Generating</a:t>
            </a:r>
            <a:r>
              <a:rPr lang="hu-HU" sz="5900" b="1" u="sng" dirty="0" smtClean="0"/>
              <a:t> </a:t>
            </a:r>
            <a:r>
              <a:rPr lang="hu-HU" sz="5900" b="1" u="sng" dirty="0" err="1" smtClean="0"/>
              <a:t>AfR</a:t>
            </a:r>
            <a:endParaRPr lang="hu-HU" sz="5900" b="1" u="sng" dirty="0" smtClean="0"/>
          </a:p>
          <a:p>
            <a:pPr marL="457200" indent="-457200">
              <a:lnSpc>
                <a:spcPct val="120000"/>
              </a:lnSpc>
              <a:buFont typeface="Arial" panose="020B0604020202020204" pitchFamily="34" charset="0"/>
              <a:buChar char="•"/>
            </a:pPr>
            <a:r>
              <a:rPr lang="en-US" sz="5900" dirty="0"/>
              <a:t>Project progress </a:t>
            </a:r>
            <a:r>
              <a:rPr lang="en-US" sz="5900" dirty="0" err="1" smtClean="0"/>
              <a:t>repor</a:t>
            </a:r>
            <a:r>
              <a:rPr lang="hu-HU" sz="5900" dirty="0" smtClean="0"/>
              <a:t>t/ </a:t>
            </a:r>
            <a:r>
              <a:rPr lang="en-US" sz="5900" dirty="0"/>
              <a:t>Report </a:t>
            </a:r>
            <a:r>
              <a:rPr lang="en-US" sz="5900" dirty="0" smtClean="0"/>
              <a:t>exports</a:t>
            </a:r>
            <a:r>
              <a:rPr lang="hu-HU" sz="5900" dirty="0" smtClean="0"/>
              <a:t>/ </a:t>
            </a:r>
            <a:r>
              <a:rPr lang="hu-HU" sz="5900" dirty="0" err="1" smtClean="0"/>
              <a:t>AfR</a:t>
            </a:r>
            <a:r>
              <a:rPr lang="hu-HU" sz="5900" dirty="0" smtClean="0"/>
              <a:t> </a:t>
            </a:r>
            <a:r>
              <a:rPr lang="hu-HU" sz="5900" dirty="0" err="1" smtClean="0"/>
              <a:t>generation</a:t>
            </a:r>
            <a:endParaRPr lang="hu-HU" sz="5900" dirty="0" smtClean="0"/>
          </a:p>
          <a:p>
            <a:pPr>
              <a:lnSpc>
                <a:spcPct val="120000"/>
              </a:lnSpc>
            </a:pPr>
            <a:endParaRPr lang="hu-HU" sz="5900" dirty="0"/>
          </a:p>
          <a:p>
            <a:pPr>
              <a:lnSpc>
                <a:spcPct val="120000"/>
              </a:lnSpc>
            </a:pPr>
            <a:r>
              <a:rPr lang="en-US" sz="5900" b="1" u="sng" dirty="0"/>
              <a:t>Project progress report annexes</a:t>
            </a:r>
            <a:endParaRPr lang="en-US" sz="5900" b="1" u="sng" dirty="0"/>
          </a:p>
          <a:p>
            <a:pPr marL="457200" indent="-457200">
              <a:lnSpc>
                <a:spcPct val="120000"/>
              </a:lnSpc>
              <a:buFont typeface="Arial" panose="020B0604020202020204" pitchFamily="34" charset="0"/>
              <a:buChar char="•"/>
            </a:pPr>
            <a:r>
              <a:rPr lang="hu-HU" sz="5900" dirty="0" err="1" smtClean="0"/>
              <a:t>Upload</a:t>
            </a:r>
            <a:r>
              <a:rPr lang="hu-HU" sz="5900" dirty="0" smtClean="0"/>
              <a:t> printed, </a:t>
            </a:r>
            <a:r>
              <a:rPr lang="hu-HU" sz="5900" dirty="0" err="1" smtClean="0"/>
              <a:t>signed</a:t>
            </a:r>
            <a:r>
              <a:rPr lang="hu-HU" sz="5900" dirty="0" smtClean="0"/>
              <a:t> and </a:t>
            </a:r>
            <a:r>
              <a:rPr lang="hu-HU" sz="5900" dirty="0" err="1" smtClean="0"/>
              <a:t>scanned</a:t>
            </a:r>
            <a:r>
              <a:rPr lang="hu-HU" sz="5900" dirty="0" smtClean="0"/>
              <a:t> </a:t>
            </a:r>
            <a:r>
              <a:rPr lang="hu-HU" sz="5900" dirty="0" err="1" smtClean="0"/>
              <a:t>AfR</a:t>
            </a:r>
            <a:r>
              <a:rPr lang="hu-HU" sz="5900" dirty="0" smtClean="0"/>
              <a:t> </a:t>
            </a:r>
            <a:r>
              <a:rPr lang="en-US" sz="5900" dirty="0"/>
              <a:t/>
            </a:r>
            <a:br>
              <a:rPr lang="en-US" sz="5900" dirty="0"/>
            </a:br>
            <a:r>
              <a:rPr lang="en-US" dirty="0"/>
              <a:t/>
            </a:r>
            <a:br>
              <a:rPr lang="en-US" dirty="0"/>
            </a:br>
            <a:r>
              <a:rPr lang="en-US" dirty="0"/>
              <a:t/>
            </a:r>
            <a:br>
              <a:rPr lang="en-US" dirty="0"/>
            </a:br>
            <a:endParaRPr lang="en-US" dirty="0"/>
          </a:p>
        </p:txBody>
      </p:sp>
      <p:pic>
        <p:nvPicPr>
          <p:cNvPr id="6" name="Kép 5">
            <a:extLst>
              <a:ext uri="{FF2B5EF4-FFF2-40B4-BE49-F238E27FC236}">
                <a16:creationId xmlns="" xmlns:a16="http://schemas.microsoft.com/office/drawing/2014/main" id="{298F504D-1734-C1EC-132D-3E7CC9E023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6986" y="9339912"/>
            <a:ext cx="3064565" cy="599692"/>
          </a:xfrm>
          <a:prstGeom prst="rect">
            <a:avLst/>
          </a:prstGeom>
        </p:spPr>
      </p:pic>
    </p:spTree>
    <p:extLst>
      <p:ext uri="{BB962C8B-B14F-4D97-AF65-F5344CB8AC3E}">
        <p14:creationId xmlns:p14="http://schemas.microsoft.com/office/powerpoint/2010/main" val="2219189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té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1. egyéni séma">
      <a:majorFont>
        <a:latin typeface="Open Sans"/>
        <a:ea typeface=""/>
        <a:cs typeface=""/>
      </a:majorFont>
      <a:minorFont>
        <a:latin typeface="Open Sans"/>
        <a:ea typeface=""/>
        <a:cs typeface=""/>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1238</TotalTime>
  <Words>310</Words>
  <Application>Microsoft Office PowerPoint</Application>
  <PresentationFormat>Custom</PresentationFormat>
  <Paragraphs>30</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Open Sans</vt:lpstr>
      <vt:lpstr>Office-téma</vt:lpstr>
      <vt:lpstr>Typical errors in Partner reports</vt:lpstr>
      <vt:lpstr>Application for Reimbursement (AfR)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Petra Puchmann</dc:creator>
  <cp:lastModifiedBy>Mirjana Arsenic Petrovic</cp:lastModifiedBy>
  <cp:revision>87</cp:revision>
  <dcterms:created xsi:type="dcterms:W3CDTF">2024-02-29T12:41:56Z</dcterms:created>
  <dcterms:modified xsi:type="dcterms:W3CDTF">2024-04-21T16:13:56Z</dcterms:modified>
</cp:coreProperties>
</file>