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393" r:id="rId4"/>
    <p:sldId id="391" r:id="rId5"/>
    <p:sldId id="397" r:id="rId6"/>
    <p:sldId id="398" r:id="rId7"/>
    <p:sldId id="394" r:id="rId8"/>
    <p:sldId id="399" r:id="rId9"/>
    <p:sldId id="359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ACsUP9Dxz+xbRFCNrKs1ADc9F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57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3687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67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500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95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63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67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70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215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92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nube-region.eu/about/priority-areas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1.jpg"/>
          <p:cNvPicPr preferRelativeResize="0"/>
          <p:nvPr/>
        </p:nvPicPr>
        <p:blipFill rotWithShape="1">
          <a:blip r:embed="rId3">
            <a:alphaModFix/>
          </a:blip>
          <a:srcRect b="19824"/>
          <a:stretch/>
        </p:blipFill>
        <p:spPr>
          <a:xfrm>
            <a:off x="0" y="-6724"/>
            <a:ext cx="9144000" cy="46531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539552" y="652692"/>
            <a:ext cx="518457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cs-CZ" sz="6000" baseline="30000" dirty="0" err="1">
                <a:solidFill>
                  <a:schemeClr val="lt1"/>
                </a:solidFill>
              </a:rPr>
              <a:t>Danube</a:t>
            </a:r>
            <a:r>
              <a:rPr lang="cs-CZ" sz="6000" baseline="30000" dirty="0">
                <a:solidFill>
                  <a:schemeClr val="lt1"/>
                </a:solidFill>
              </a:rPr>
              <a:t> Region </a:t>
            </a:r>
            <a:r>
              <a:rPr lang="cs-CZ" sz="6000" baseline="30000" dirty="0" err="1">
                <a:solidFill>
                  <a:schemeClr val="lt1"/>
                </a:solidFill>
              </a:rPr>
              <a:t>Strategy</a:t>
            </a:r>
            <a:endParaRPr sz="6000" baseline="30000" dirty="0">
              <a:solidFill>
                <a:schemeClr val="lt1"/>
              </a:solidFill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539552" y="1072252"/>
            <a:ext cx="510546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91965"/>
              </a:buClr>
              <a:buSzPts val="6000"/>
              <a:buNone/>
            </a:pPr>
            <a:r>
              <a:rPr lang="en-US" sz="6000" baseline="30000" dirty="0">
                <a:solidFill>
                  <a:srgbClr val="D91965"/>
                </a:solidFill>
              </a:rPr>
              <a:t>PA7 Knowledge society</a:t>
            </a:r>
            <a:endParaRPr dirty="0"/>
          </a:p>
        </p:txBody>
      </p:sp>
      <p:pic>
        <p:nvPicPr>
          <p:cNvPr id="87" name="Google Shape;87;p1" descr="spolu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672" y="3717032"/>
            <a:ext cx="6046171" cy="179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loga.jpg"/>
          <p:cNvPicPr preferRelativeResize="0"/>
          <p:nvPr/>
        </p:nvPicPr>
        <p:blipFill rotWithShape="1">
          <a:blip r:embed="rId5">
            <a:alphaModFix/>
          </a:blip>
          <a:srcRect l="44359" t="8524" r="22957"/>
          <a:stretch/>
        </p:blipFill>
        <p:spPr>
          <a:xfrm>
            <a:off x="3881904" y="6194389"/>
            <a:ext cx="1365010" cy="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Grb sa logotipom 2016 kolor ENG RGB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72467" y="6342163"/>
            <a:ext cx="960805" cy="3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logo_cvtisr_aj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7956" y="6146614"/>
            <a:ext cx="556360" cy="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Obrázok 1">
            <a:extLst>
              <a:ext uri="{FF2B5EF4-FFF2-40B4-BE49-F238E27FC236}">
                <a16:creationId xmlns:a16="http://schemas.microsoft.com/office/drawing/2014/main" id="{B7AD4B17-73CC-6AE0-E10A-4F7CCA04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4568" r="67361" b="70370"/>
          <a:stretch>
            <a:fillRect/>
          </a:stretch>
        </p:blipFill>
        <p:spPr bwMode="auto">
          <a:xfrm>
            <a:off x="7239000" y="6159406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BECDA5A9-AE4B-756A-5576-CBCE6476ECA0}"/>
              </a:ext>
            </a:extLst>
          </p:cNvPr>
          <p:cNvSpPr txBox="1"/>
          <p:nvPr/>
        </p:nvSpPr>
        <p:spPr>
          <a:xfrm>
            <a:off x="395167" y="5241405"/>
            <a:ext cx="639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 Partners Seminar, 25 April 2024, Belgrade</a:t>
            </a:r>
          </a:p>
          <a:p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Jaroslava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SZUDI, PA7 coordination team</a:t>
            </a:r>
            <a:endParaRPr lang="sk-SK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Danube Interreg - Be Ready - NTP">
            <a:extLst>
              <a:ext uri="{FF2B5EF4-FFF2-40B4-BE49-F238E27FC236}">
                <a16:creationId xmlns:a16="http://schemas.microsoft.com/office/drawing/2014/main" id="{CCCE1E6F-87B5-DFD9-3BF0-E04C4E61E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0" r="2659" b="43280"/>
          <a:stretch/>
        </p:blipFill>
        <p:spPr bwMode="auto">
          <a:xfrm>
            <a:off x="46801" y="6138308"/>
            <a:ext cx="3835103" cy="69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1.jpg"/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spolu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09D7CD0-20F1-3078-6016-EE5933FE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4990" y="224463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Danube Region Strategy</a:t>
            </a:r>
            <a:endParaRPr lang="sk-SK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6EE7CA30-68EB-09A8-FAB3-86658E17784B}"/>
              </a:ext>
            </a:extLst>
          </p:cNvPr>
          <p:cNvSpPr txBox="1">
            <a:spLocks/>
          </p:cNvSpPr>
          <p:nvPr/>
        </p:nvSpPr>
        <p:spPr>
          <a:xfrm>
            <a:off x="166265" y="975489"/>
            <a:ext cx="8545656" cy="439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endParaRPr lang="sk-SK" sz="2400" dirty="0">
              <a:solidFill>
                <a:schemeClr val="tx1"/>
              </a:solidFill>
            </a:endParaRPr>
          </a:p>
          <a:p>
            <a:pPr algn="just" rtl="0" fontAlgn="base"/>
            <a:r>
              <a:rPr lang="en-US" sz="19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EU Strategy for the Danube Region (EUSDR) is one of macro-regional strategies adopted by the European Commission in December 2010 and endorsed by the European Council in 2011. </a:t>
            </a:r>
          </a:p>
          <a:p>
            <a:pPr algn="just" rtl="0" fontAlgn="base"/>
            <a:endParaRPr lang="en-US" sz="1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rtl="0" fontAlgn="base"/>
            <a:r>
              <a:rPr lang="en-US" sz="19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Strategy was jointly developed by the Commission, together with the Danube Region countries and stakeholders, in order to address common challenges together. </a:t>
            </a:r>
          </a:p>
          <a:p>
            <a:pPr algn="just" rtl="0" fontAlgn="base"/>
            <a:endParaRPr lang="en-US" sz="1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rtl="0" fontAlgn="base"/>
            <a:r>
              <a:rPr lang="en-US" sz="19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Strategy seeks to create synergies and coordination between existing policies and initiatives taking place across the Danube Region.</a:t>
            </a:r>
          </a:p>
          <a:p>
            <a:pPr marL="114300" indent="0" algn="just" rtl="0" fontAlgn="base">
              <a:buNone/>
            </a:pPr>
            <a:endParaRPr lang="en-US" sz="19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r>
              <a:rPr lang="en-US" sz="1900" b="0" i="1" dirty="0">
                <a:solidFill>
                  <a:schemeClr val="tx1"/>
                </a:solidFill>
                <a:effectLst/>
                <a:latin typeface="inherit"/>
              </a:rPr>
              <a:t>The Strategy is not about funding, it is about closer cooperation!</a:t>
            </a:r>
            <a:endParaRPr lang="en-US" sz="19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European Union Strategy for the Danube Region – Danube Commission –  Donaukommission – Commission du Danube – Дунайская Комиссия">
            <a:extLst>
              <a:ext uri="{FF2B5EF4-FFF2-40B4-BE49-F238E27FC236}">
                <a16:creationId xmlns:a16="http://schemas.microsoft.com/office/drawing/2014/main" id="{15C8C1B7-03DD-7232-7243-66AE3AFD1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73" y="224463"/>
            <a:ext cx="243147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9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1.jpg"/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spolu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09D7CD0-20F1-3078-6016-EE5933FE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161" y="244864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Danube Region Strategy – priority areas</a:t>
            </a:r>
            <a:endParaRPr lang="sk-SK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EUSDR">
            <a:extLst>
              <a:ext uri="{FF2B5EF4-FFF2-40B4-BE49-F238E27FC236}">
                <a16:creationId xmlns:a16="http://schemas.microsoft.com/office/drawing/2014/main" id="{E1011E3C-7D60-550E-0CB3-8E0BDF2C5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58" y="1146764"/>
            <a:ext cx="4905235" cy="448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8CBB9ACF-FFFE-3DD2-6BAC-E0113F3CEACB}"/>
              </a:ext>
            </a:extLst>
          </p:cNvPr>
          <p:cNvSpPr txBox="1"/>
          <p:nvPr/>
        </p:nvSpPr>
        <p:spPr>
          <a:xfrm>
            <a:off x="256013" y="1324163"/>
            <a:ext cx="42501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Danube Region Strategy addresses a wide range of issues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divided among </a:t>
            </a:r>
            <a:b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 pillars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and 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12 priority areas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Each priority area is managed by two countries as Priority Area Coordinators (PACs). </a:t>
            </a:r>
          </a:p>
          <a:p>
            <a:endParaRPr lang="en-US" sz="2000" dirty="0">
              <a:solidFill>
                <a:srgbClr val="7B7B7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4D07011-BED0-E0E6-8CCB-18A1B6B340FA}"/>
              </a:ext>
            </a:extLst>
          </p:cNvPr>
          <p:cNvSpPr txBox="1"/>
          <p:nvPr/>
        </p:nvSpPr>
        <p:spPr>
          <a:xfrm>
            <a:off x="256013" y="5714723"/>
            <a:ext cx="6692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More information:  </a:t>
            </a:r>
            <a:r>
              <a:rPr lang="en-US" sz="1800" b="0" i="0" dirty="0">
                <a:solidFill>
                  <a:srgbClr val="7B7B7B"/>
                </a:solidFill>
                <a:effectLst/>
                <a:latin typeface="calibri" panose="020F0502020204030204" pitchFamily="34" charset="0"/>
                <a:hlinkClick r:id="rId6"/>
              </a:rPr>
              <a:t>https://danube-region.eu/about/priority-areas/</a:t>
            </a:r>
            <a:r>
              <a:rPr lang="en-US" sz="1800" b="0" i="0" dirty="0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 </a:t>
            </a:r>
            <a:endParaRPr lang="sk-SK" sz="18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5110F81-6630-D53E-D295-F316C443AD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384" t="31979" r="17714" b="15192"/>
          <a:stretch/>
        </p:blipFill>
        <p:spPr>
          <a:xfrm>
            <a:off x="778111" y="3593704"/>
            <a:ext cx="3105769" cy="196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41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1.jpg"/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spolu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obsahu 2">
            <a:extLst>
              <a:ext uri="{FF2B5EF4-FFF2-40B4-BE49-F238E27FC236}">
                <a16:creationId xmlns:a16="http://schemas.microsoft.com/office/drawing/2014/main" id="{71045ADD-CEDE-3EB4-1E56-D2FAD8D72D3D}"/>
              </a:ext>
            </a:extLst>
          </p:cNvPr>
          <p:cNvSpPr txBox="1">
            <a:spLocks/>
          </p:cNvSpPr>
          <p:nvPr/>
        </p:nvSpPr>
        <p:spPr>
          <a:xfrm>
            <a:off x="-295959" y="1153885"/>
            <a:ext cx="9311952" cy="432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endParaRPr lang="sk-SK" sz="2400" dirty="0">
              <a:solidFill>
                <a:schemeClr val="tx1"/>
              </a:solidFill>
            </a:endParaRPr>
          </a:p>
          <a:p>
            <a:pPr marL="571500" lvl="1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PA7 supports development of the knowledge society via education, research and ICT elements</a:t>
            </a:r>
            <a:endParaRPr lang="sk-SK" sz="2400" b="1" dirty="0">
              <a:solidFill>
                <a:schemeClr val="tx1"/>
              </a:solidFill>
            </a:endParaRPr>
          </a:p>
          <a:p>
            <a:pPr lvl="1"/>
            <a:endParaRPr lang="en-US" sz="2000" b="1" dirty="0">
              <a:solidFill>
                <a:schemeClr val="tx1"/>
              </a:solidFill>
            </a:endParaRP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horizontal</a:t>
            </a:r>
            <a:r>
              <a:rPr lang="en-US" sz="2000" dirty="0">
                <a:solidFill>
                  <a:schemeClr val="tx1"/>
                </a:solidFill>
              </a:rPr>
              <a:t> character</a:t>
            </a:r>
            <a:r>
              <a:rPr lang="sk-SK" sz="2000" dirty="0">
                <a:solidFill>
                  <a:schemeClr val="tx1"/>
                </a:solidFill>
              </a:rPr>
              <a:t>; </a:t>
            </a:r>
            <a:r>
              <a:rPr lang="sk-SK" sz="2000" b="1" dirty="0" err="1">
                <a:solidFill>
                  <a:schemeClr val="tx1"/>
                </a:solidFill>
              </a:rPr>
              <a:t>cross-cutting</a:t>
            </a:r>
            <a:r>
              <a:rPr lang="sk-SK" sz="2000" dirty="0">
                <a:solidFill>
                  <a:schemeClr val="tx1"/>
                </a:solidFill>
              </a:rPr>
              <a:t> priority </a:t>
            </a:r>
            <a:r>
              <a:rPr lang="sk-SK" sz="2000" dirty="0" err="1">
                <a:solidFill>
                  <a:schemeClr val="tx1"/>
                </a:solidFill>
              </a:rPr>
              <a:t>area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sk-SK" sz="2000" dirty="0">
              <a:solidFill>
                <a:schemeClr val="tx1"/>
              </a:solidFill>
            </a:endParaRP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higher education, research and innovation </a:t>
            </a:r>
            <a:r>
              <a:rPr lang="en-US" sz="2000" dirty="0">
                <a:solidFill>
                  <a:schemeClr val="tx1"/>
                </a:solidFill>
              </a:rPr>
              <a:t>are not only highly relevant issues per se, but they also form an </a:t>
            </a:r>
            <a:r>
              <a:rPr lang="en-US" sz="2000" b="1" dirty="0">
                <a:solidFill>
                  <a:schemeClr val="tx1"/>
                </a:solidFill>
              </a:rPr>
              <a:t>integral and essential part of other priorities</a:t>
            </a:r>
            <a:r>
              <a:rPr lang="sk-SK" sz="2000" dirty="0">
                <a:solidFill>
                  <a:schemeClr val="tx1"/>
                </a:solidFill>
              </a:rPr>
              <a:t>;</a:t>
            </a:r>
            <a:r>
              <a:rPr lang="en-US" sz="2000" dirty="0">
                <a:solidFill>
                  <a:schemeClr val="tx1"/>
                </a:solidFill>
              </a:rPr>
              <a:t> from energy, water and environment, to culture and security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09D7CD0-20F1-3078-6016-EE5933FE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067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PA7</a:t>
            </a:r>
            <a:r>
              <a:rPr lang="sk-SK" sz="4000" b="1" dirty="0">
                <a:solidFill>
                  <a:srgbClr val="7030A0"/>
                </a:solidFill>
              </a:rPr>
              <a:t> „</a:t>
            </a:r>
            <a:r>
              <a:rPr lang="sk-SK" sz="4000" b="1" dirty="0" err="1">
                <a:solidFill>
                  <a:srgbClr val="7030A0"/>
                </a:solidFill>
              </a:rPr>
              <a:t>Knowledge</a:t>
            </a:r>
            <a:r>
              <a:rPr lang="sk-SK" sz="4000" b="1" dirty="0">
                <a:solidFill>
                  <a:srgbClr val="7030A0"/>
                </a:solidFill>
              </a:rPr>
              <a:t> Society“</a:t>
            </a:r>
            <a:r>
              <a:rPr lang="en-US" sz="4000" b="1" dirty="0">
                <a:solidFill>
                  <a:srgbClr val="7030A0"/>
                </a:solidFill>
              </a:rPr>
              <a:t> approach </a:t>
            </a:r>
            <a:br>
              <a:rPr lang="sk-SK" b="1" dirty="0">
                <a:solidFill>
                  <a:srgbClr val="7030A0"/>
                </a:solidFill>
              </a:rPr>
            </a:br>
            <a:r>
              <a:rPr lang="en-US" sz="3100" b="1" dirty="0">
                <a:solidFill>
                  <a:srgbClr val="7030A0"/>
                </a:solidFill>
              </a:rPr>
              <a:t>towards the EUSDR </a:t>
            </a:r>
            <a:r>
              <a:rPr lang="sk-SK" sz="3100" b="1" dirty="0" err="1">
                <a:solidFill>
                  <a:srgbClr val="7030A0"/>
                </a:solidFill>
              </a:rPr>
              <a:t>Action</a:t>
            </a:r>
            <a:r>
              <a:rPr lang="sk-SK" sz="3100" b="1" dirty="0">
                <a:solidFill>
                  <a:srgbClr val="7030A0"/>
                </a:solidFill>
              </a:rPr>
              <a:t> </a:t>
            </a:r>
            <a:r>
              <a:rPr lang="sk-SK" sz="3100" b="1" dirty="0" err="1">
                <a:solidFill>
                  <a:srgbClr val="7030A0"/>
                </a:solidFill>
              </a:rPr>
              <a:t>Plan</a:t>
            </a:r>
            <a:endParaRPr lang="sk-SK" dirty="0">
              <a:solidFill>
                <a:srgbClr val="7030A0"/>
              </a:solidFill>
            </a:endParaRPr>
          </a:p>
        </p:txBody>
      </p:sp>
      <p:pic>
        <p:nvPicPr>
          <p:cNvPr id="4" name="Picture 6" descr="https://www.panweb.eu/wp-content/uploads/2018/10/Competition-Cooperation.jpg">
            <a:extLst>
              <a:ext uri="{FF2B5EF4-FFF2-40B4-BE49-F238E27FC236}">
                <a16:creationId xmlns:a16="http://schemas.microsoft.com/office/drawing/2014/main" id="{69428A2A-9279-3709-EB70-37CD3A5F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06" y="4454089"/>
            <a:ext cx="4971958" cy="16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1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1.jpg"/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spolu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09D7CD0-20F1-3078-6016-EE5933FE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067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PA7</a:t>
            </a:r>
            <a:r>
              <a:rPr lang="sk-SK" sz="3200" b="1" dirty="0">
                <a:solidFill>
                  <a:srgbClr val="7030A0"/>
                </a:solidFill>
              </a:rPr>
              <a:t> „</a:t>
            </a:r>
            <a:r>
              <a:rPr lang="sk-SK" sz="3200" b="1" dirty="0" err="1">
                <a:solidFill>
                  <a:srgbClr val="7030A0"/>
                </a:solidFill>
              </a:rPr>
              <a:t>Knowledge</a:t>
            </a:r>
            <a:r>
              <a:rPr lang="sk-SK" sz="3200" b="1" dirty="0">
                <a:solidFill>
                  <a:srgbClr val="7030A0"/>
                </a:solidFill>
              </a:rPr>
              <a:t> Society“</a:t>
            </a:r>
            <a:r>
              <a:rPr lang="en-US" sz="3200" b="1" dirty="0">
                <a:solidFill>
                  <a:srgbClr val="7030A0"/>
                </a:solidFill>
              </a:rPr>
              <a:t> appreciated the </a:t>
            </a:r>
            <a:r>
              <a:rPr lang="en-US" sz="3200" b="1" dirty="0" err="1">
                <a:solidFill>
                  <a:srgbClr val="7030A0"/>
                </a:solidFill>
              </a:rPr>
              <a:t>establishement</a:t>
            </a:r>
            <a:r>
              <a:rPr lang="en-US" sz="3200" b="1" dirty="0">
                <a:solidFill>
                  <a:srgbClr val="7030A0"/>
                </a:solidFill>
              </a:rPr>
              <a:t> of the </a:t>
            </a:r>
            <a:r>
              <a:rPr lang="en-US" sz="3200" b="1" dirty="0" err="1">
                <a:solidFill>
                  <a:srgbClr val="7030A0"/>
                </a:solidFill>
              </a:rPr>
              <a:t>Capitalisation</a:t>
            </a:r>
            <a:r>
              <a:rPr lang="en-US" sz="3200" b="1" dirty="0">
                <a:solidFill>
                  <a:srgbClr val="7030A0"/>
                </a:solidFill>
              </a:rPr>
              <a:t> Strategy</a:t>
            </a:r>
            <a:endParaRPr lang="sk-SK" sz="3200" dirty="0">
              <a:solidFill>
                <a:srgbClr val="7030A0"/>
              </a:solidFill>
            </a:endParaRPr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6DD25005-0215-17D1-1EC9-060A22511BA4}"/>
              </a:ext>
            </a:extLst>
          </p:cNvPr>
          <p:cNvSpPr txBox="1">
            <a:spLocks/>
          </p:cNvSpPr>
          <p:nvPr/>
        </p:nvSpPr>
        <p:spPr>
          <a:xfrm>
            <a:off x="502417" y="1668027"/>
            <a:ext cx="8119069" cy="456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None/>
            </a:pPr>
            <a:r>
              <a:rPr lang="en-US" sz="2200" b="1" u="sng" dirty="0" err="1">
                <a:solidFill>
                  <a:srgbClr val="00B0F0"/>
                </a:solidFill>
              </a:rPr>
              <a:t>Capitalisation</a:t>
            </a:r>
            <a:r>
              <a:rPr lang="en-US" sz="2200" b="1" u="sng" dirty="0">
                <a:solidFill>
                  <a:srgbClr val="00B0F0"/>
                </a:solidFill>
              </a:rPr>
              <a:t> Strategy</a:t>
            </a:r>
            <a:r>
              <a:rPr lang="sk-SK" sz="2200" dirty="0">
                <a:solidFill>
                  <a:srgbClr val="00B0F0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enables </a:t>
            </a:r>
            <a:r>
              <a:rPr lang="en-US" sz="2200" b="1" dirty="0">
                <a:solidFill>
                  <a:schemeClr val="tx1"/>
                </a:solidFill>
              </a:rPr>
              <a:t>synergy building </a:t>
            </a:r>
            <a:r>
              <a:rPr lang="en-US" sz="2200" dirty="0">
                <a:solidFill>
                  <a:schemeClr val="tx1"/>
                </a:solidFill>
              </a:rPr>
              <a:t>between the DRP</a:t>
            </a:r>
            <a:r>
              <a:rPr lang="sk-SK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projects, and/or other projects funded by other financial instruments</a:t>
            </a:r>
          </a:p>
          <a:p>
            <a:pPr marL="11430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Via the </a:t>
            </a:r>
            <a:r>
              <a:rPr lang="en-US" sz="2000" b="1" dirty="0" err="1">
                <a:solidFill>
                  <a:schemeClr val="tx1"/>
                </a:solidFill>
              </a:rPr>
              <a:t>capitalisation</a:t>
            </a:r>
            <a:r>
              <a:rPr lang="en-US" sz="2000" b="1" dirty="0">
                <a:solidFill>
                  <a:schemeClr val="tx1"/>
                </a:solidFill>
              </a:rPr>
              <a:t> activities </a:t>
            </a:r>
            <a:r>
              <a:rPr lang="en-US" sz="2000" dirty="0">
                <a:solidFill>
                  <a:schemeClr val="tx1"/>
                </a:solidFill>
              </a:rPr>
              <a:t>you can:</a:t>
            </a:r>
          </a:p>
          <a:p>
            <a:pPr marL="11430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42913" indent="-442913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get to know each other’s work</a:t>
            </a:r>
            <a:r>
              <a:rPr lang="sk-SK" sz="2000" b="1" dirty="0">
                <a:solidFill>
                  <a:schemeClr val="tx1"/>
                </a:solidFill>
              </a:rPr>
              <a:t>,</a:t>
            </a:r>
          </a:p>
          <a:p>
            <a:pPr marL="442913" indent="-442913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establish professional links in order to cooperate</a:t>
            </a:r>
            <a:r>
              <a:rPr lang="sk-SK" sz="2000" b="1" dirty="0">
                <a:solidFill>
                  <a:schemeClr val="tx1"/>
                </a:solidFill>
              </a:rPr>
              <a:t>,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endParaRPr lang="sk-SK" sz="2000" b="1" dirty="0">
              <a:solidFill>
                <a:schemeClr val="tx1"/>
              </a:solidFill>
            </a:endParaRPr>
          </a:p>
          <a:p>
            <a:pPr marL="442913" indent="-442913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help and learn from each other, grow together,</a:t>
            </a:r>
            <a:endParaRPr lang="sk-SK" sz="2000" b="1" dirty="0">
              <a:solidFill>
                <a:schemeClr val="tx1"/>
              </a:solidFill>
            </a:endParaRPr>
          </a:p>
          <a:p>
            <a:pPr marL="442913" indent="-442913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score better outcomes and results through peer learning, benchmarking, etc.</a:t>
            </a:r>
          </a:p>
          <a:p>
            <a:pPr marL="114300" indent="0" algn="just">
              <a:buNone/>
            </a:pPr>
            <a:endParaRPr lang="sk-SK" sz="2400" dirty="0">
              <a:solidFill>
                <a:schemeClr val="bg2"/>
              </a:solidFill>
            </a:endParaRPr>
          </a:p>
          <a:p>
            <a:pPr marL="571500" lvl="1" indent="0">
              <a:buNone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8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1.jpg"/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spolu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09D7CD0-20F1-3078-6016-EE5933FE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067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How did the “</a:t>
            </a:r>
            <a:r>
              <a:rPr lang="en-US" sz="3200" b="1" dirty="0" err="1">
                <a:solidFill>
                  <a:srgbClr val="7030A0"/>
                </a:solidFill>
              </a:rPr>
              <a:t>capitalisation</a:t>
            </a:r>
            <a:r>
              <a:rPr lang="en-US" sz="3200" b="1" dirty="0">
                <a:solidFill>
                  <a:srgbClr val="7030A0"/>
                </a:solidFill>
              </a:rPr>
              <a:t>” look like?</a:t>
            </a:r>
            <a:endParaRPr lang="sk-SK" sz="3200" dirty="0">
              <a:solidFill>
                <a:srgbClr val="7030A0"/>
              </a:solidFill>
            </a:endParaRPr>
          </a:p>
        </p:txBody>
      </p:sp>
      <p:pic>
        <p:nvPicPr>
          <p:cNvPr id="2" name="Picture 2" descr="http://www.interreg-danube.eu/uploads/media/default/0001/04/0e43d0df25a749d9b665da2e371edab4509cf1c7.png">
            <a:extLst>
              <a:ext uri="{FF2B5EF4-FFF2-40B4-BE49-F238E27FC236}">
                <a16:creationId xmlns:a16="http://schemas.microsoft.com/office/drawing/2014/main" id="{80ACF3D5-2DBB-D9DF-FC33-F5ECA76A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7" y="1173905"/>
            <a:ext cx="4077377" cy="128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interreg-danube.eu/uploads/media/default/0001/05/9298e24d7ae9a79d8d47d46ac695160b4d19f919.png">
            <a:extLst>
              <a:ext uri="{FF2B5EF4-FFF2-40B4-BE49-F238E27FC236}">
                <a16:creationId xmlns:a16="http://schemas.microsoft.com/office/drawing/2014/main" id="{DF4E4875-A39B-CB26-E316-3B751EDE5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7" y="2635551"/>
            <a:ext cx="4384109" cy="13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interreg-danube.eu/uploads/media/default/0001/05/55dcd53756495be9f0d9a7544ffc5a3929dfc25c.png">
            <a:extLst>
              <a:ext uri="{FF2B5EF4-FFF2-40B4-BE49-F238E27FC236}">
                <a16:creationId xmlns:a16="http://schemas.microsoft.com/office/drawing/2014/main" id="{83AA5809-4466-2C2B-A99B-02A55C5E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26" y="1088345"/>
            <a:ext cx="4266667" cy="13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nterreg-danube.eu/uploads/media/default/0001/05/5f34e2071cc7266f1c07fe321832a52adf355f52.png">
            <a:extLst>
              <a:ext uri="{FF2B5EF4-FFF2-40B4-BE49-F238E27FC236}">
                <a16:creationId xmlns:a16="http://schemas.microsoft.com/office/drawing/2014/main" id="{84BB7C96-3206-450A-A970-B7DB20C0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08" y="2811602"/>
            <a:ext cx="4046385" cy="12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12B5701A-3864-62EC-76D3-5E87FE66B8D0}"/>
              </a:ext>
            </a:extLst>
          </p:cNvPr>
          <p:cNvSpPr txBox="1"/>
          <p:nvPr/>
        </p:nvSpPr>
        <p:spPr>
          <a:xfrm>
            <a:off x="291402" y="4131001"/>
            <a:ext cx="8098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regular meetings of the projects within thematic 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PAs supported the regular pole meetings + project leaders attend PA SG meeting -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exchange knowledge, inform about progress, learn about possible opportunities leading to action (preparation of analyses, joint events, round tables, policy initiatives, dissemination of information)</a:t>
            </a:r>
          </a:p>
        </p:txBody>
      </p:sp>
    </p:spTree>
    <p:extLst>
      <p:ext uri="{BB962C8B-B14F-4D97-AF65-F5344CB8AC3E}">
        <p14:creationId xmlns:p14="http://schemas.microsoft.com/office/powerpoint/2010/main" val="173001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1.jpg"/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spolu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obsahu 2">
            <a:extLst>
              <a:ext uri="{FF2B5EF4-FFF2-40B4-BE49-F238E27FC236}">
                <a16:creationId xmlns:a16="http://schemas.microsoft.com/office/drawing/2014/main" id="{71045ADD-CEDE-3EB4-1E56-D2FAD8D72D3D}"/>
              </a:ext>
            </a:extLst>
          </p:cNvPr>
          <p:cNvSpPr txBox="1">
            <a:spLocks/>
          </p:cNvSpPr>
          <p:nvPr/>
        </p:nvSpPr>
        <p:spPr>
          <a:xfrm>
            <a:off x="0" y="1635881"/>
            <a:ext cx="9311952" cy="432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09D7CD0-20F1-3078-6016-EE5933FE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067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PA7</a:t>
            </a:r>
            <a:r>
              <a:rPr lang="sk-SK" sz="3600" b="1" dirty="0">
                <a:solidFill>
                  <a:srgbClr val="7030A0"/>
                </a:solidFill>
              </a:rPr>
              <a:t> „</a:t>
            </a:r>
            <a:r>
              <a:rPr lang="sk-SK" sz="3600" b="1" dirty="0" err="1">
                <a:solidFill>
                  <a:srgbClr val="7030A0"/>
                </a:solidFill>
              </a:rPr>
              <a:t>Knowledge</a:t>
            </a:r>
            <a:r>
              <a:rPr lang="sk-SK" sz="3600" b="1" dirty="0">
                <a:solidFill>
                  <a:srgbClr val="7030A0"/>
                </a:solidFill>
              </a:rPr>
              <a:t> Society“</a:t>
            </a:r>
            <a:r>
              <a:rPr lang="en-US" sz="3600" b="1" dirty="0">
                <a:solidFill>
                  <a:srgbClr val="7030A0"/>
                </a:solidFill>
              </a:rPr>
              <a:t> using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the </a:t>
            </a:r>
            <a:r>
              <a:rPr lang="en-US" sz="3600" b="1" dirty="0" err="1">
                <a:solidFill>
                  <a:srgbClr val="7030A0"/>
                </a:solidFill>
              </a:rPr>
              <a:t>Capitalisation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endParaRPr lang="sk-SK" sz="3600" dirty="0">
              <a:solidFill>
                <a:srgbClr val="7030A0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A185D0B-F8AF-CC7F-B123-E3D759F77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47" t="21234" r="17913" b="26801"/>
          <a:stretch/>
        </p:blipFill>
        <p:spPr>
          <a:xfrm>
            <a:off x="101215" y="1504308"/>
            <a:ext cx="4656345" cy="2293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3CDB1311-33CD-25FE-A1B0-555CF92E0A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341" t="40965" r="21319" b="16838"/>
          <a:stretch/>
        </p:blipFill>
        <p:spPr>
          <a:xfrm>
            <a:off x="128007" y="3943630"/>
            <a:ext cx="5205511" cy="208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7DD5B7EF-8734-A7E8-A895-B26AC1580F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263" t="23774" r="27250" b="32897"/>
          <a:stretch/>
        </p:blipFill>
        <p:spPr>
          <a:xfrm>
            <a:off x="4858774" y="1471440"/>
            <a:ext cx="4250749" cy="222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esInfra@DR Know-how exchange forum - CVTI SR">
            <a:extLst>
              <a:ext uri="{FF2B5EF4-FFF2-40B4-BE49-F238E27FC236}">
                <a16:creationId xmlns:a16="http://schemas.microsoft.com/office/drawing/2014/main" id="{1484B2E8-544A-4C48-4E49-86953560C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11242" r="1400" b="8502"/>
          <a:stretch/>
        </p:blipFill>
        <p:spPr bwMode="auto">
          <a:xfrm>
            <a:off x="5612311" y="3972445"/>
            <a:ext cx="3398487" cy="2015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1E6195-27CE-EAE2-682E-1905DB2F8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54" y="2247216"/>
            <a:ext cx="476250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lak 13">
            <a:extLst>
              <a:ext uri="{FF2B5EF4-FFF2-40B4-BE49-F238E27FC236}">
                <a16:creationId xmlns:a16="http://schemas.microsoft.com/office/drawing/2014/main" id="{D6123254-BC8B-794F-9107-E6FAC2FD5C67}"/>
              </a:ext>
            </a:extLst>
          </p:cNvPr>
          <p:cNvSpPr/>
          <p:nvPr/>
        </p:nvSpPr>
        <p:spPr>
          <a:xfrm>
            <a:off x="221064" y="1659316"/>
            <a:ext cx="2622698" cy="114835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common surveys organized  on the needs of young project mangers</a:t>
            </a:r>
            <a:endParaRPr lang="sk-SK" dirty="0"/>
          </a:p>
        </p:txBody>
      </p:sp>
      <p:sp>
        <p:nvSpPr>
          <p:cNvPr id="15" name="Oblak 14">
            <a:extLst>
              <a:ext uri="{FF2B5EF4-FFF2-40B4-BE49-F238E27FC236}">
                <a16:creationId xmlns:a16="http://schemas.microsoft.com/office/drawing/2014/main" id="{4A883D02-8E53-A971-69DB-4B3816FAC4BD}"/>
              </a:ext>
            </a:extLst>
          </p:cNvPr>
          <p:cNvSpPr/>
          <p:nvPr/>
        </p:nvSpPr>
        <p:spPr>
          <a:xfrm>
            <a:off x="5717513" y="984738"/>
            <a:ext cx="3293286" cy="129536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analyses on RI prepared, communicated and discussed on policy level</a:t>
            </a:r>
            <a:endParaRPr lang="sk-SK" dirty="0"/>
          </a:p>
        </p:txBody>
      </p:sp>
      <p:sp>
        <p:nvSpPr>
          <p:cNvPr id="16" name="Oblak 15">
            <a:extLst>
              <a:ext uri="{FF2B5EF4-FFF2-40B4-BE49-F238E27FC236}">
                <a16:creationId xmlns:a16="http://schemas.microsoft.com/office/drawing/2014/main" id="{D12C23C3-9C58-35D2-30DD-4271ED9444EA}"/>
              </a:ext>
            </a:extLst>
          </p:cNvPr>
          <p:cNvSpPr/>
          <p:nvPr/>
        </p:nvSpPr>
        <p:spPr>
          <a:xfrm>
            <a:off x="2624144" y="2444542"/>
            <a:ext cx="3093369" cy="120171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legislation on dual education adopted</a:t>
            </a:r>
            <a:endParaRPr lang="sk-SK" dirty="0"/>
          </a:p>
        </p:txBody>
      </p:sp>
      <p:sp>
        <p:nvSpPr>
          <p:cNvPr id="17" name="Oblak 16">
            <a:extLst>
              <a:ext uri="{FF2B5EF4-FFF2-40B4-BE49-F238E27FC236}">
                <a16:creationId xmlns:a16="http://schemas.microsoft.com/office/drawing/2014/main" id="{4F66B511-520E-3A60-7CF8-62B938B75B80}"/>
              </a:ext>
            </a:extLst>
          </p:cNvPr>
          <p:cNvSpPr/>
          <p:nvPr/>
        </p:nvSpPr>
        <p:spPr>
          <a:xfrm>
            <a:off x="5562739" y="3062050"/>
            <a:ext cx="3581261" cy="119661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hundreds of young people trained on the project preparation/implementation</a:t>
            </a:r>
            <a:endParaRPr lang="sk-SK" dirty="0"/>
          </a:p>
        </p:txBody>
      </p:sp>
      <p:sp>
        <p:nvSpPr>
          <p:cNvPr id="18" name="Oblak 17">
            <a:extLst>
              <a:ext uri="{FF2B5EF4-FFF2-40B4-BE49-F238E27FC236}">
                <a16:creationId xmlns:a16="http://schemas.microsoft.com/office/drawing/2014/main" id="{3AB15918-4F06-BF62-FF36-E7CF7ACBEF10}"/>
              </a:ext>
            </a:extLst>
          </p:cNvPr>
          <p:cNvSpPr/>
          <p:nvPr/>
        </p:nvSpPr>
        <p:spPr>
          <a:xfrm>
            <a:off x="5011049" y="4948625"/>
            <a:ext cx="3093369" cy="120171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fostered national reforms on dual education</a:t>
            </a:r>
            <a:endParaRPr lang="sk-SK" dirty="0"/>
          </a:p>
        </p:txBody>
      </p:sp>
      <p:sp>
        <p:nvSpPr>
          <p:cNvPr id="19" name="Oblak 18">
            <a:extLst>
              <a:ext uri="{FF2B5EF4-FFF2-40B4-BE49-F238E27FC236}">
                <a16:creationId xmlns:a16="http://schemas.microsoft.com/office/drawing/2014/main" id="{3DC8F001-44AD-C2FC-F623-936A2467BF4B}"/>
              </a:ext>
            </a:extLst>
          </p:cNvPr>
          <p:cNvSpPr/>
          <p:nvPr/>
        </p:nvSpPr>
        <p:spPr>
          <a:xfrm>
            <a:off x="477146" y="4656484"/>
            <a:ext cx="3093369" cy="120171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study </a:t>
            </a:r>
            <a:r>
              <a:rPr lang="en-US" dirty="0" err="1"/>
              <a:t>programmes</a:t>
            </a:r>
            <a:r>
              <a:rPr lang="en-US" dirty="0"/>
              <a:t> prepared</a:t>
            </a:r>
            <a:endParaRPr lang="sk-SK" dirty="0"/>
          </a:p>
        </p:txBody>
      </p:sp>
      <p:sp>
        <p:nvSpPr>
          <p:cNvPr id="20" name="Oblak 19">
            <a:extLst>
              <a:ext uri="{FF2B5EF4-FFF2-40B4-BE49-F238E27FC236}">
                <a16:creationId xmlns:a16="http://schemas.microsoft.com/office/drawing/2014/main" id="{68382EE8-9CB3-0344-7195-24D4D2FCF360}"/>
              </a:ext>
            </a:extLst>
          </p:cNvPr>
          <p:cNvSpPr/>
          <p:nvPr/>
        </p:nvSpPr>
        <p:spPr>
          <a:xfrm>
            <a:off x="-47354" y="3396059"/>
            <a:ext cx="3093369" cy="1201713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better </a:t>
            </a:r>
            <a:r>
              <a:rPr lang="en-US" dirty="0" err="1"/>
              <a:t>visbility</a:t>
            </a:r>
            <a:r>
              <a:rPr lang="en-US" dirty="0"/>
              <a:t> of the projects</a:t>
            </a:r>
            <a:endParaRPr lang="sk-SK" dirty="0"/>
          </a:p>
        </p:txBody>
      </p:sp>
      <p:sp>
        <p:nvSpPr>
          <p:cNvPr id="21" name="Oblak 20">
            <a:extLst>
              <a:ext uri="{FF2B5EF4-FFF2-40B4-BE49-F238E27FC236}">
                <a16:creationId xmlns:a16="http://schemas.microsoft.com/office/drawing/2014/main" id="{E2FE77AE-F3E5-6EF5-E84E-81D75EA41A2E}"/>
              </a:ext>
            </a:extLst>
          </p:cNvPr>
          <p:cNvSpPr/>
          <p:nvPr/>
        </p:nvSpPr>
        <p:spPr>
          <a:xfrm>
            <a:off x="2843762" y="1076415"/>
            <a:ext cx="3093369" cy="1201713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by preparing surveys, reports, studies</a:t>
            </a:r>
            <a:endParaRPr lang="sk-SK" dirty="0"/>
          </a:p>
        </p:txBody>
      </p:sp>
      <p:sp>
        <p:nvSpPr>
          <p:cNvPr id="22" name="Oblak 21">
            <a:extLst>
              <a:ext uri="{FF2B5EF4-FFF2-40B4-BE49-F238E27FC236}">
                <a16:creationId xmlns:a16="http://schemas.microsoft.com/office/drawing/2014/main" id="{E0A31BC0-492D-4D1E-7074-79E47E1809C6}"/>
              </a:ext>
            </a:extLst>
          </p:cNvPr>
          <p:cNvSpPr/>
          <p:nvPr/>
        </p:nvSpPr>
        <p:spPr>
          <a:xfrm>
            <a:off x="2857872" y="3770246"/>
            <a:ext cx="3093369" cy="1201713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joint calls and mobility schemes ongoing</a:t>
            </a:r>
            <a:endParaRPr lang="sk-SK" dirty="0"/>
          </a:p>
        </p:txBody>
      </p:sp>
      <p:sp>
        <p:nvSpPr>
          <p:cNvPr id="23" name="Oblak 22">
            <a:extLst>
              <a:ext uri="{FF2B5EF4-FFF2-40B4-BE49-F238E27FC236}">
                <a16:creationId xmlns:a16="http://schemas.microsoft.com/office/drawing/2014/main" id="{C315F08F-940B-D6BA-EF29-08898942DE04}"/>
              </a:ext>
            </a:extLst>
          </p:cNvPr>
          <p:cNvSpPr/>
          <p:nvPr/>
        </p:nvSpPr>
        <p:spPr>
          <a:xfrm>
            <a:off x="2163227" y="5647479"/>
            <a:ext cx="3093369" cy="1201713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innovation trackers and matchmaking platforms created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26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1.jpg"/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spolu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09D7CD0-20F1-3078-6016-EE5933FE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058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Why is it good to </a:t>
            </a:r>
            <a:r>
              <a:rPr lang="en-US" sz="3200" b="1" dirty="0" err="1">
                <a:solidFill>
                  <a:srgbClr val="7030A0"/>
                </a:solidFill>
              </a:rPr>
              <a:t>capitalise</a:t>
            </a:r>
            <a:r>
              <a:rPr lang="en-US" sz="3200" b="1" dirty="0">
                <a:solidFill>
                  <a:srgbClr val="7030A0"/>
                </a:solidFill>
              </a:rPr>
              <a:t>?</a:t>
            </a:r>
            <a:endParaRPr lang="sk-SK" sz="3200" dirty="0">
              <a:solidFill>
                <a:srgbClr val="7030A0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01AA16A-28C2-EF92-C462-3A8739E65C08}"/>
              </a:ext>
            </a:extLst>
          </p:cNvPr>
          <p:cNvSpPr txBox="1"/>
          <p:nvPr/>
        </p:nvSpPr>
        <p:spPr>
          <a:xfrm>
            <a:off x="452176" y="1256045"/>
            <a:ext cx="806882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foster linkages between projects related to similar topics </a:t>
            </a: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(within thematic poles);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create a higher leverage effect </a:t>
            </a: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enabling projects to exploit and consolidate one another’s achievements;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fill knowledge-gaps by linking actors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complementary thematic 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specialisation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experience, methodological approaches or geographical scope;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 the visibility and impact </a:t>
            </a: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both projects and Programme and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impact on the policy making process;</a:t>
            </a:r>
            <a:endParaRPr lang="en-GB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reinforce the links between the Programme and the Strategy</a:t>
            </a: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foster the capitalisation opportunities.</a:t>
            </a:r>
          </a:p>
          <a:p>
            <a:pPr marL="514350" indent="-514350">
              <a:buFont typeface="+mj-lt"/>
              <a:buAutoNum type="arabicPeriod"/>
            </a:pPr>
            <a:endPara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2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10791" y="6258211"/>
            <a:ext cx="8496944" cy="571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" descr="C:\Users\Blaskó\Desktop\4da56c6e4199ee90672a68bb2f18884f-Brow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37"/>
            <a:ext cx="453097" cy="4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Blaskó\Desktop\square-facebook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37"/>
            <a:ext cx="449586" cy="4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10791" y="908720"/>
            <a:ext cx="84969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2" descr="Image result for thank you for attention icon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23" b="33058"/>
          <a:stretch/>
        </p:blipFill>
        <p:spPr bwMode="auto">
          <a:xfrm>
            <a:off x="1223488" y="1273415"/>
            <a:ext cx="6768751" cy="18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1547664" y="3122242"/>
            <a:ext cx="6215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more information</a:t>
            </a:r>
            <a:endParaRPr lang="sk-SK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1" b="56590"/>
          <a:stretch/>
        </p:blipFill>
        <p:spPr bwMode="auto">
          <a:xfrm>
            <a:off x="4472894" y="4033404"/>
            <a:ext cx="554335" cy="51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obsahu 2"/>
          <p:cNvSpPr txBox="1">
            <a:spLocks/>
          </p:cNvSpPr>
          <p:nvPr/>
        </p:nvSpPr>
        <p:spPr>
          <a:xfrm>
            <a:off x="1682635" y="4190355"/>
            <a:ext cx="6336704" cy="201018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endParaRPr lang="en-GB" dirty="0"/>
          </a:p>
          <a:p>
            <a:pPr marL="0" indent="0" algn="ctr">
              <a:buNone/>
            </a:pPr>
            <a:r>
              <a:rPr lang="sk-SK" dirty="0">
                <a:solidFill>
                  <a:srgbClr val="0070C0"/>
                </a:solidFill>
              </a:rPr>
              <a:t>www.danubeknowledgesociety.eu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0070C0"/>
                </a:solidFill>
              </a:rPr>
              <a:t>f</a:t>
            </a:r>
            <a:r>
              <a:rPr lang="en-GB" dirty="0">
                <a:solidFill>
                  <a:srgbClr val="0070C0"/>
                </a:solidFill>
              </a:rPr>
              <a:t>acebook.com/</a:t>
            </a:r>
            <a:r>
              <a:rPr lang="en-GB" dirty="0" err="1">
                <a:solidFill>
                  <a:srgbClr val="0070C0"/>
                </a:solidFill>
              </a:rPr>
              <a:t>DanubeKnowledgeSociety</a:t>
            </a:r>
            <a:endParaRPr lang="sk-SK" dirty="0">
              <a:solidFill>
                <a:srgbClr val="0070C0"/>
              </a:solidFill>
            </a:endParaRPr>
          </a:p>
          <a:p>
            <a:pPr marL="0" lvl="1" indent="0" algn="ctr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600" dirty="0">
                <a:solidFill>
                  <a:srgbClr val="0070C0"/>
                </a:solidFill>
              </a:rPr>
              <a:t>#</a:t>
            </a:r>
            <a:r>
              <a:rPr lang="sk-SK" sz="2600" dirty="0" err="1">
                <a:solidFill>
                  <a:srgbClr val="0070C0"/>
                </a:solidFill>
              </a:rPr>
              <a:t>DanubeKnowledgeSociety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sk-SK" sz="2600" dirty="0">
                <a:solidFill>
                  <a:srgbClr val="0070C0"/>
                </a:solidFill>
              </a:rPr>
              <a:t> </a:t>
            </a:r>
          </a:p>
          <a:p>
            <a:pPr marL="0" lvl="1" indent="0" algn="ctr">
              <a:spcBef>
                <a:spcPts val="600"/>
              </a:spcBef>
              <a:buClr>
                <a:schemeClr val="accent1"/>
              </a:buClr>
              <a:buNone/>
            </a:pPr>
            <a:r>
              <a:rPr lang="sk-SK" dirty="0">
                <a:solidFill>
                  <a:srgbClr val="0070C0"/>
                </a:solidFill>
              </a:rPr>
              <a:t>@</a:t>
            </a:r>
            <a:r>
              <a:rPr lang="sk-SK" dirty="0" err="1">
                <a:solidFill>
                  <a:srgbClr val="0070C0"/>
                </a:solidFill>
              </a:rPr>
              <a:t>EUSDR_knowledge</a:t>
            </a:r>
            <a:endParaRPr lang="en-GB" sz="2600" dirty="0">
              <a:solidFill>
                <a:srgbClr val="0070C0"/>
              </a:solidFill>
            </a:endParaRPr>
          </a:p>
          <a:p>
            <a:pPr marL="0" indent="0">
              <a:buFont typeface="Wingdings 3"/>
              <a:buNone/>
            </a:pPr>
            <a:endParaRPr lang="sk-SK" u="sng" dirty="0"/>
          </a:p>
          <a:p>
            <a:pPr marL="0" indent="0" algn="ctr">
              <a:buFont typeface="Wingdings 3"/>
              <a:buNone/>
            </a:pPr>
            <a:endParaRPr lang="sk-SK" u="sng" dirty="0">
              <a:solidFill>
                <a:srgbClr val="7030A0"/>
              </a:solidFill>
            </a:endParaRPr>
          </a:p>
          <a:p>
            <a:pPr marL="0" indent="0" algn="ctr">
              <a:buFont typeface="Wingdings 3"/>
              <a:buNone/>
            </a:pPr>
            <a:endParaRPr lang="sk-SK" u="sng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b="1" dirty="0">
              <a:solidFill>
                <a:srgbClr val="0E4194"/>
              </a:solidFill>
            </a:endParaRPr>
          </a:p>
          <a:p>
            <a:pPr marL="457200" lvl="1" indent="0" algn="ctr">
              <a:lnSpc>
                <a:spcPct val="150000"/>
              </a:lnSpc>
              <a:buClr>
                <a:srgbClr val="0E4194"/>
              </a:buClr>
              <a:buSzPct val="25000"/>
              <a:buFont typeface="Wingdings 3"/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Font typeface="Wingdings 3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AutoShape 2" descr="Image result for number 1 transparent background"/>
          <p:cNvSpPr>
            <a:spLocks noChangeAspect="1" noChangeArrowheads="1"/>
          </p:cNvSpPr>
          <p:nvPr/>
        </p:nvSpPr>
        <p:spPr bwMode="auto">
          <a:xfrm>
            <a:off x="1483073" y="57369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2" descr="data:image/png;base64,iVBORw0KGgoAAAANSUhEUgAAAJcAAACXCAMAAAAvQTlLAAAAXVBMVEUdofL///8AnfIAmvEUn/IAmPHw+P72+/7g8P37/v9LrvSt1/mazvjr9f5it/XK5fvZ7fx3v/bU6vw0p/O+4Pu22/qRyvfF4vttu/Wm1PmGxvd9wvY/qvMAk/FXs/TIycWmAAAEZElEQVR4nO2b6Y6zOgyGg2OWpuxbgTLc/2We0O2jA4WEhI6O5OfHSJU64cU4bxyTMkYQBEEQBEEQBEEQBEEQBPENEBFA/sG/FjIFeDFcu7ruMsFc+Gs1DxBYnUe+M3Lyoku2FLSvhxEhLp13vLPg71+CIuxNrqH/L8BK35nhhfBvLEReRwFfGWSLuNBVxq+nuaqRIL6nmZwMIpTKY4OswzThWsKQt8uqJH7D2ThFm8STn1KD/MLGcSqd20L8nVlvhEVcX+7hPDUGungiR2g18oCf12Q5p+CVeZVBdqHwbnepfGcQrsqaJpuJS0D3CL+r9n0UH1J+hi9uunaKw+dTaRVzLFCU5QkYVwSR7dPFkudApatwa1gryooEB87jMrruDFj0GiovNkOGk6+vcaqgiLtxWqrmx+xCE9+O+q0JBJlatNIqv0/LfJeqUdfbbdYbEeOpmq4n+e60Z+/Tq8I1Zdh7WrI8sdcqkP26kvToz2M9TUWRoDdwsNm8T9jH5RI/L4yL0TJZtS/zAduPE3Phyx/JtcuUKbAUgqDmsDhori4rMZIly4nFdcULi7kyVDZ7xw9NKkK24pRBW/xeALBQc1XJxVDWatmSZz2fZppGvC7GOw4QK8NHZcdcqe15FeX8Ssx3QlCtXyJoG1Egv21fVyvVKebxkhXVwtbmHS+9nLumZz/KNaEFXYyr1i7OSbUmdEobO1rUsCVFKlNd42qIhWaZsE1rqAt7IV0KemVjUiQ0bKPg4JTD2Jix/Civprp6OUh6vvZFqZzTCvgmO9qbruKxNfYjm7r2F4QvlJcWHQLjBqK6heuQ79sFTQBlU9VBp9/xIV5CbyuhRmxu99y+2TuOWa16Axr7snIbzWm0vggZr0J3XcsVvgGnzEp/nG8UhtpEhQ1ZzLq3lsYucce2V1hwiYewYbOU1sCzpEoCg8VHqdoRVQHtFWD+YPXVGnSWkiyx/MYPitBKlpm8E5oxvjxEF69lamqyqSWTeJANfVEU/dW4nN7bF1+G63Tc1tjd6V0G17onOjS2sz7ZvqYCid3sGqsKG5PRt7YEvVh5CauOeV0/B817Ad4R5xLMqwqj98afgdhQ1/mgMycQG0UsOOwoDAiDHLNcR7yBuP6yf43mgLn4D2h2FmLnQ2XJkP0M1Y6neVTOT5VB37S5p1VYpN85/oXc/dGxMxvteiXAPWvEK/3SATSETCfFrLxEUFDl9lqdgeQrpx4RhJ6HhXqnx/YBblzpFWL14bKAMxFq7ruj32cdrYBPgLucNedct2atto/07KHJ4kESZ12b7CglguygZzgkOu8UvxQsNtp6vLu5mh+SWU+AXXeVXEF2sMXLnG90exJ+HsMXvBRYo+Pvp6qBLx0eR2BdqjQhvbxjy0d3jlIGor5s2JdXduLDgaJjpbEhTKKlgtCPgkst2J/9LkH6Poqma6skD6LI86IgTcpzeI174N9I9RVev9jA24fbWvXHkgiCIAiCIAiCIAiCIAjif8d/KlY0EgRk7O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Twitter nefunguje? Aktuálne problémy a výpadky | Downdet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25" y="3989216"/>
            <a:ext cx="601315" cy="5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547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575</Words>
  <Application>Microsoft Office PowerPoint</Application>
  <PresentationFormat>Prezentácia na obrazovke (4:3)</PresentationFormat>
  <Paragraphs>71</Paragraphs>
  <Slides>9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</vt:lpstr>
      <vt:lpstr>inherit</vt:lpstr>
      <vt:lpstr>Wingdings</vt:lpstr>
      <vt:lpstr>Wingdings 3</vt:lpstr>
      <vt:lpstr>Motív Office</vt:lpstr>
      <vt:lpstr>Danube Region Strategy</vt:lpstr>
      <vt:lpstr>Danube Region Strategy</vt:lpstr>
      <vt:lpstr>Danube Region Strategy – priority areas</vt:lpstr>
      <vt:lpstr>PA7 „Knowledge Society“ approach  towards the EUSDR Action Plan</vt:lpstr>
      <vt:lpstr>PA7 „Knowledge Society“ appreciated the establishement of the Capitalisation Strategy</vt:lpstr>
      <vt:lpstr>How did the “capitalisation” look like?</vt:lpstr>
      <vt:lpstr>PA7 „Knowledge Society“ using the Capitalisation </vt:lpstr>
      <vt:lpstr>Why is it good to capitalise?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Danube Region Strategy</dc:title>
  <dc:creator>jan.petras</dc:creator>
  <cp:lastModifiedBy>Martin Kováč</cp:lastModifiedBy>
  <cp:revision>26</cp:revision>
  <dcterms:created xsi:type="dcterms:W3CDTF">2020-06-22T13:31:23Z</dcterms:created>
  <dcterms:modified xsi:type="dcterms:W3CDTF">2024-04-29T12:37:46Z</dcterms:modified>
</cp:coreProperties>
</file>