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72" r:id="rId1"/>
    <p:sldMasterId id="2147483691" r:id="rId2"/>
    <p:sldMasterId id="2147483693" r:id="rId3"/>
  </p:sldMasterIdLst>
  <p:notesMasterIdLst>
    <p:notesMasterId r:id="rId49"/>
  </p:notesMasterIdLst>
  <p:sldIdLst>
    <p:sldId id="256" r:id="rId4"/>
    <p:sldId id="299" r:id="rId5"/>
    <p:sldId id="300" r:id="rId6"/>
    <p:sldId id="313" r:id="rId7"/>
    <p:sldId id="314" r:id="rId8"/>
    <p:sldId id="258" r:id="rId9"/>
    <p:sldId id="259" r:id="rId10"/>
    <p:sldId id="260" r:id="rId11"/>
    <p:sldId id="265" r:id="rId12"/>
    <p:sldId id="266" r:id="rId13"/>
    <p:sldId id="267" r:id="rId14"/>
    <p:sldId id="268" r:id="rId15"/>
    <p:sldId id="271" r:id="rId16"/>
    <p:sldId id="264" r:id="rId17"/>
    <p:sldId id="273" r:id="rId18"/>
    <p:sldId id="274" r:id="rId19"/>
    <p:sldId id="275" r:id="rId20"/>
    <p:sldId id="315" r:id="rId21"/>
    <p:sldId id="298" r:id="rId22"/>
    <p:sldId id="257" r:id="rId23"/>
    <p:sldId id="284" r:id="rId24"/>
    <p:sldId id="286" r:id="rId25"/>
    <p:sldId id="293" r:id="rId26"/>
    <p:sldId id="306" r:id="rId27"/>
    <p:sldId id="285" r:id="rId28"/>
    <p:sldId id="289" r:id="rId29"/>
    <p:sldId id="282" r:id="rId30"/>
    <p:sldId id="296" r:id="rId31"/>
    <p:sldId id="290" r:id="rId32"/>
    <p:sldId id="291" r:id="rId33"/>
    <p:sldId id="312" r:id="rId34"/>
    <p:sldId id="297" r:id="rId35"/>
    <p:sldId id="292" r:id="rId36"/>
    <p:sldId id="288" r:id="rId37"/>
    <p:sldId id="307" r:id="rId38"/>
    <p:sldId id="308" r:id="rId39"/>
    <p:sldId id="310" r:id="rId40"/>
    <p:sldId id="311" r:id="rId41"/>
    <p:sldId id="309" r:id="rId42"/>
    <p:sldId id="301" r:id="rId43"/>
    <p:sldId id="302" r:id="rId44"/>
    <p:sldId id="303" r:id="rId45"/>
    <p:sldId id="304" r:id="rId46"/>
    <p:sldId id="305" r:id="rId47"/>
    <p:sldId id="263" r:id="rId48"/>
  </p:sldIdLst>
  <p:sldSz cx="18288000" cy="10288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B55AA"/>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5687" autoAdjust="0"/>
  </p:normalViewPr>
  <p:slideViewPr>
    <p:cSldViewPr snapToGrid="0">
      <p:cViewPr varScale="1">
        <p:scale>
          <a:sx n="39" d="100"/>
          <a:sy n="39" d="100"/>
        </p:scale>
        <p:origin x="964"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C7B5DC-ED31-4B51-B2B9-78811A20FD39}" type="doc">
      <dgm:prSet loTypeId="urn:microsoft.com/office/officeart/2005/8/layout/arrow2" loCatId="process" qsTypeId="urn:microsoft.com/office/officeart/2005/8/quickstyle/simple1" qsCatId="simple" csTypeId="urn:microsoft.com/office/officeart/2005/8/colors/colorful1" csCatId="colorful" phldr="1"/>
      <dgm:spPr/>
    </dgm:pt>
    <dgm:pt modelId="{603C12B9-449B-4F71-8960-7E4B4AFA505C}">
      <dgm:prSet phldrT="[Text]" custT="1"/>
      <dgm:spPr/>
      <dgm:t>
        <a:bodyPr/>
        <a:lstStyle/>
        <a:p>
          <a:r>
            <a:rPr lang="en-GB" sz="2400" kern="1200" dirty="0">
              <a:solidFill>
                <a:srgbClr val="2B55AA"/>
              </a:solidFill>
              <a:latin typeface="+mn-lt"/>
              <a:ea typeface="+mn-ea"/>
              <a:cs typeface="+mn-cs"/>
            </a:rPr>
            <a:t>START DATE: </a:t>
          </a:r>
          <a:r>
            <a:rPr lang="en-GB" sz="2400" b="1" kern="1200" dirty="0">
              <a:solidFill>
                <a:srgbClr val="2B55AA"/>
              </a:solidFill>
              <a:latin typeface="+mn-lt"/>
              <a:ea typeface="+mn-ea"/>
              <a:cs typeface="+mn-cs"/>
            </a:rPr>
            <a:t>1st September 2024</a:t>
          </a:r>
          <a:endParaRPr lang="hu-HU" sz="2400" b="1" kern="1200" dirty="0">
            <a:solidFill>
              <a:srgbClr val="2B55AA"/>
            </a:solidFill>
            <a:latin typeface="+mn-lt"/>
            <a:ea typeface="+mn-ea"/>
            <a:cs typeface="+mn-cs"/>
          </a:endParaRPr>
        </a:p>
      </dgm:t>
    </dgm:pt>
    <dgm:pt modelId="{C45854D4-1096-4141-AB44-5ED8E2AA559D}" type="parTrans" cxnId="{B73F3515-A8B1-4DFB-8F78-EC886FE53AC9}">
      <dgm:prSet/>
      <dgm:spPr/>
      <dgm:t>
        <a:bodyPr/>
        <a:lstStyle/>
        <a:p>
          <a:endParaRPr lang="hu-HU"/>
        </a:p>
      </dgm:t>
    </dgm:pt>
    <dgm:pt modelId="{BC1F8D71-30B3-4868-A698-C0FA4E0A2596}" type="sibTrans" cxnId="{B73F3515-A8B1-4DFB-8F78-EC886FE53AC9}">
      <dgm:prSet/>
      <dgm:spPr/>
      <dgm:t>
        <a:bodyPr/>
        <a:lstStyle/>
        <a:p>
          <a:endParaRPr lang="hu-HU"/>
        </a:p>
      </dgm:t>
    </dgm:pt>
    <dgm:pt modelId="{C471B701-15E7-467B-B51F-7EBBCEDDDDB1}">
      <dgm:prSet phldrT="[Text]" custT="1"/>
      <dgm:spPr/>
      <dgm:t>
        <a:bodyPr/>
        <a:lstStyle/>
        <a:p>
          <a:r>
            <a:rPr lang="en-GB" sz="2400" kern="1200" dirty="0">
              <a:solidFill>
                <a:srgbClr val="2B55AA"/>
              </a:solidFill>
              <a:latin typeface="Open Sans"/>
              <a:ea typeface="+mn-ea"/>
              <a:cs typeface="+mn-cs"/>
            </a:rPr>
            <a:t>Summary of project </a:t>
          </a:r>
          <a:r>
            <a:rPr lang="en-GB" sz="2400" kern="1200" dirty="0" err="1">
              <a:solidFill>
                <a:srgbClr val="2B55AA"/>
              </a:solidFill>
              <a:latin typeface="Open Sans"/>
              <a:ea typeface="+mn-ea"/>
              <a:cs typeface="+mn-cs"/>
            </a:rPr>
            <a:t>implementatio</a:t>
          </a:r>
          <a:r>
            <a:rPr lang="hu-HU" sz="2400" kern="1200" dirty="0">
              <a:solidFill>
                <a:srgbClr val="2B55AA"/>
              </a:solidFill>
              <a:latin typeface="Open Sans"/>
              <a:ea typeface="+mn-ea"/>
              <a:cs typeface="+mn-cs"/>
            </a:rPr>
            <a:t>n: </a:t>
          </a:r>
          <a:r>
            <a:rPr lang="en-GB" sz="2400" b="1" kern="1200" dirty="0">
              <a:solidFill>
                <a:srgbClr val="2B55AA"/>
              </a:solidFill>
              <a:latin typeface="Open Sans"/>
              <a:ea typeface="+mn-ea"/>
              <a:cs typeface="+mn-cs"/>
            </a:rPr>
            <a:t>March 2025</a:t>
          </a:r>
          <a:endParaRPr lang="hu-HU" sz="2400" b="1" kern="1200" dirty="0">
            <a:solidFill>
              <a:srgbClr val="2B55AA"/>
            </a:solidFill>
            <a:latin typeface="Open Sans"/>
            <a:ea typeface="+mn-ea"/>
            <a:cs typeface="+mn-cs"/>
          </a:endParaRPr>
        </a:p>
      </dgm:t>
    </dgm:pt>
    <dgm:pt modelId="{A9BAEB01-8590-48D1-9693-2EF0A7A43AD1}" type="parTrans" cxnId="{242B588C-5DAC-4857-95E1-96A6B2D4A2E4}">
      <dgm:prSet/>
      <dgm:spPr/>
      <dgm:t>
        <a:bodyPr/>
        <a:lstStyle/>
        <a:p>
          <a:endParaRPr lang="hu-HU"/>
        </a:p>
      </dgm:t>
    </dgm:pt>
    <dgm:pt modelId="{D82D4876-3020-4E25-A9CF-7DEF33676711}" type="sibTrans" cxnId="{242B588C-5DAC-4857-95E1-96A6B2D4A2E4}">
      <dgm:prSet/>
      <dgm:spPr/>
      <dgm:t>
        <a:bodyPr/>
        <a:lstStyle/>
        <a:p>
          <a:endParaRPr lang="hu-HU"/>
        </a:p>
      </dgm:t>
    </dgm:pt>
    <dgm:pt modelId="{925A04A7-9693-401F-B5DF-5DF091873A93}">
      <dgm:prSet phldrT="[Text]" custT="1"/>
      <dgm:spPr/>
      <dgm:t>
        <a:bodyPr/>
        <a:lstStyle/>
        <a:p>
          <a:r>
            <a:rPr lang="en-GB" sz="2400" kern="1200" dirty="0">
              <a:solidFill>
                <a:srgbClr val="2B55AA"/>
              </a:solidFill>
              <a:latin typeface="Open Sans"/>
              <a:ea typeface="+mn-ea"/>
              <a:cs typeface="+mn-cs"/>
            </a:rPr>
            <a:t>Project</a:t>
          </a:r>
          <a:r>
            <a:rPr lang="en-GB" sz="2900" kern="1200" dirty="0"/>
            <a:t> </a:t>
          </a:r>
          <a:r>
            <a:rPr lang="en-GB" sz="2400" kern="1200" dirty="0">
              <a:solidFill>
                <a:srgbClr val="2B55AA"/>
              </a:solidFill>
              <a:latin typeface="Open Sans"/>
              <a:ea typeface="+mn-ea"/>
              <a:cs typeface="+mn-cs"/>
            </a:rPr>
            <a:t>end: </a:t>
          </a:r>
          <a:endParaRPr lang="hu-HU" sz="2400" kern="1200" dirty="0">
            <a:solidFill>
              <a:srgbClr val="2B55AA"/>
            </a:solidFill>
            <a:latin typeface="Open Sans"/>
            <a:ea typeface="+mn-ea"/>
            <a:cs typeface="+mn-cs"/>
          </a:endParaRPr>
        </a:p>
        <a:p>
          <a:r>
            <a:rPr lang="en-GB" sz="2400" b="1" kern="1200" dirty="0">
              <a:solidFill>
                <a:srgbClr val="2B55AA"/>
              </a:solidFill>
              <a:latin typeface="Open Sans"/>
              <a:ea typeface="+mn-ea"/>
              <a:cs typeface="+mn-cs"/>
            </a:rPr>
            <a:t>31 August 2025</a:t>
          </a:r>
          <a:endParaRPr lang="hu-HU" sz="2400" b="1" kern="1200" dirty="0">
            <a:solidFill>
              <a:srgbClr val="2B55AA"/>
            </a:solidFill>
            <a:latin typeface="Open Sans"/>
            <a:ea typeface="+mn-ea"/>
            <a:cs typeface="+mn-cs"/>
          </a:endParaRPr>
        </a:p>
      </dgm:t>
    </dgm:pt>
    <dgm:pt modelId="{18B1BE0B-2C60-42A3-A9F8-5DA708D1BC7C}" type="parTrans" cxnId="{0D2D7591-0BC6-41E9-B55D-E3C1B246E902}">
      <dgm:prSet/>
      <dgm:spPr/>
      <dgm:t>
        <a:bodyPr/>
        <a:lstStyle/>
        <a:p>
          <a:endParaRPr lang="hu-HU"/>
        </a:p>
      </dgm:t>
    </dgm:pt>
    <dgm:pt modelId="{A0B42E68-1C06-45A8-89F2-104AF80D35F9}" type="sibTrans" cxnId="{0D2D7591-0BC6-41E9-B55D-E3C1B246E902}">
      <dgm:prSet/>
      <dgm:spPr/>
      <dgm:t>
        <a:bodyPr/>
        <a:lstStyle/>
        <a:p>
          <a:endParaRPr lang="hu-HU"/>
        </a:p>
      </dgm:t>
    </dgm:pt>
    <dgm:pt modelId="{CFF41573-C462-4831-9BD1-0A9AE8AE8768}">
      <dgm:prSet phldrT="[Text]" custT="1"/>
      <dgm:spPr/>
      <dgm:t>
        <a:bodyPr/>
        <a:lstStyle/>
        <a:p>
          <a:r>
            <a:rPr lang="en-GB" sz="2400" kern="1200" dirty="0">
              <a:solidFill>
                <a:srgbClr val="2B55AA"/>
              </a:solidFill>
              <a:latin typeface="Open Sans"/>
              <a:ea typeface="+mn-ea"/>
              <a:cs typeface="+mn-cs"/>
            </a:rPr>
            <a:t>PPR submission: </a:t>
          </a:r>
          <a:r>
            <a:rPr lang="en-GB" sz="2400" b="1" kern="1200" dirty="0">
              <a:solidFill>
                <a:srgbClr val="2B55AA"/>
              </a:solidFill>
              <a:latin typeface="Open Sans"/>
              <a:ea typeface="+mn-ea"/>
              <a:cs typeface="+mn-cs"/>
            </a:rPr>
            <a:t>1st December 2025</a:t>
          </a:r>
          <a:endParaRPr lang="hu-HU" sz="2400" b="1" kern="1200" dirty="0">
            <a:solidFill>
              <a:srgbClr val="2B55AA"/>
            </a:solidFill>
            <a:latin typeface="Open Sans"/>
            <a:ea typeface="+mn-ea"/>
            <a:cs typeface="+mn-cs"/>
          </a:endParaRPr>
        </a:p>
      </dgm:t>
    </dgm:pt>
    <dgm:pt modelId="{61A1C26C-555C-4F7F-A1DE-FE00F045AD68}" type="parTrans" cxnId="{9AF5EFE6-CEEE-42C7-91CE-D721B7B29992}">
      <dgm:prSet/>
      <dgm:spPr/>
      <dgm:t>
        <a:bodyPr/>
        <a:lstStyle/>
        <a:p>
          <a:endParaRPr lang="hu-HU"/>
        </a:p>
      </dgm:t>
    </dgm:pt>
    <dgm:pt modelId="{F1952EC5-B40F-4768-8C1A-4A947E11EF6F}" type="sibTrans" cxnId="{9AF5EFE6-CEEE-42C7-91CE-D721B7B29992}">
      <dgm:prSet/>
      <dgm:spPr/>
      <dgm:t>
        <a:bodyPr/>
        <a:lstStyle/>
        <a:p>
          <a:endParaRPr lang="hu-HU"/>
        </a:p>
      </dgm:t>
    </dgm:pt>
    <dgm:pt modelId="{DEA61378-8E96-48B3-8A93-9C007C8CC8E7}" type="pres">
      <dgm:prSet presAssocID="{96C7B5DC-ED31-4B51-B2B9-78811A20FD39}" presName="arrowDiagram" presStyleCnt="0">
        <dgm:presLayoutVars>
          <dgm:chMax val="5"/>
          <dgm:dir/>
          <dgm:resizeHandles val="exact"/>
        </dgm:presLayoutVars>
      </dgm:prSet>
      <dgm:spPr/>
    </dgm:pt>
    <dgm:pt modelId="{E0ED0E16-D430-4CFC-90AC-0691EFE51653}" type="pres">
      <dgm:prSet presAssocID="{96C7B5DC-ED31-4B51-B2B9-78811A20FD39}" presName="arrow" presStyleLbl="bgShp" presStyleIdx="0" presStyleCnt="1"/>
      <dgm:spPr/>
    </dgm:pt>
    <dgm:pt modelId="{06498030-09A3-4DF7-A2B2-55F2F8F01E8F}" type="pres">
      <dgm:prSet presAssocID="{96C7B5DC-ED31-4B51-B2B9-78811A20FD39}" presName="arrowDiagram4" presStyleCnt="0"/>
      <dgm:spPr/>
    </dgm:pt>
    <dgm:pt modelId="{2C798BCA-00B2-456D-B679-1C2B9A59EF87}" type="pres">
      <dgm:prSet presAssocID="{603C12B9-449B-4F71-8960-7E4B4AFA505C}" presName="bullet4a" presStyleLbl="node1" presStyleIdx="0" presStyleCnt="4"/>
      <dgm:spPr/>
    </dgm:pt>
    <dgm:pt modelId="{8B6310DD-2242-4AAA-A842-65D6D59FE370}" type="pres">
      <dgm:prSet presAssocID="{603C12B9-449B-4F71-8960-7E4B4AFA505C}" presName="textBox4a" presStyleLbl="revTx" presStyleIdx="0" presStyleCnt="4">
        <dgm:presLayoutVars>
          <dgm:bulletEnabled val="1"/>
        </dgm:presLayoutVars>
      </dgm:prSet>
      <dgm:spPr/>
    </dgm:pt>
    <dgm:pt modelId="{FD86F5B0-8F57-4A33-BF58-EC15DC63284F}" type="pres">
      <dgm:prSet presAssocID="{C471B701-15E7-467B-B51F-7EBBCEDDDDB1}" presName="bullet4b" presStyleLbl="node1" presStyleIdx="1" presStyleCnt="4"/>
      <dgm:spPr/>
    </dgm:pt>
    <dgm:pt modelId="{EADD1821-2A3B-45C0-BD8D-76D3774E5FFA}" type="pres">
      <dgm:prSet presAssocID="{C471B701-15E7-467B-B51F-7EBBCEDDDDB1}" presName="textBox4b" presStyleLbl="revTx" presStyleIdx="1" presStyleCnt="4">
        <dgm:presLayoutVars>
          <dgm:bulletEnabled val="1"/>
        </dgm:presLayoutVars>
      </dgm:prSet>
      <dgm:spPr/>
    </dgm:pt>
    <dgm:pt modelId="{3D0EA7B5-D3E0-4B1C-A704-DCF6F4DAA930}" type="pres">
      <dgm:prSet presAssocID="{925A04A7-9693-401F-B5DF-5DF091873A93}" presName="bullet4c" presStyleLbl="node1" presStyleIdx="2" presStyleCnt="4"/>
      <dgm:spPr/>
    </dgm:pt>
    <dgm:pt modelId="{09CEABA4-E31E-4920-8CFB-218C94550DAD}" type="pres">
      <dgm:prSet presAssocID="{925A04A7-9693-401F-B5DF-5DF091873A93}" presName="textBox4c" presStyleLbl="revTx" presStyleIdx="2" presStyleCnt="4">
        <dgm:presLayoutVars>
          <dgm:bulletEnabled val="1"/>
        </dgm:presLayoutVars>
      </dgm:prSet>
      <dgm:spPr/>
    </dgm:pt>
    <dgm:pt modelId="{C35B9B20-AFDF-4210-A4A8-C0632E0D663A}" type="pres">
      <dgm:prSet presAssocID="{CFF41573-C462-4831-9BD1-0A9AE8AE8768}" presName="bullet4d" presStyleLbl="node1" presStyleIdx="3" presStyleCnt="4"/>
      <dgm:spPr/>
    </dgm:pt>
    <dgm:pt modelId="{F26D270E-B3B5-48BF-9964-E10F3282B97A}" type="pres">
      <dgm:prSet presAssocID="{CFF41573-C462-4831-9BD1-0A9AE8AE8768}" presName="textBox4d" presStyleLbl="revTx" presStyleIdx="3" presStyleCnt="4">
        <dgm:presLayoutVars>
          <dgm:bulletEnabled val="1"/>
        </dgm:presLayoutVars>
      </dgm:prSet>
      <dgm:spPr/>
    </dgm:pt>
  </dgm:ptLst>
  <dgm:cxnLst>
    <dgm:cxn modelId="{B73F3515-A8B1-4DFB-8F78-EC886FE53AC9}" srcId="{96C7B5DC-ED31-4B51-B2B9-78811A20FD39}" destId="{603C12B9-449B-4F71-8960-7E4B4AFA505C}" srcOrd="0" destOrd="0" parTransId="{C45854D4-1096-4141-AB44-5ED8E2AA559D}" sibTransId="{BC1F8D71-30B3-4868-A698-C0FA4E0A2596}"/>
    <dgm:cxn modelId="{4ED35A3E-33A7-4612-BE15-0DC99B69F68A}" type="presOf" srcId="{96C7B5DC-ED31-4B51-B2B9-78811A20FD39}" destId="{DEA61378-8E96-48B3-8A93-9C007C8CC8E7}" srcOrd="0" destOrd="0" presId="urn:microsoft.com/office/officeart/2005/8/layout/arrow2"/>
    <dgm:cxn modelId="{1FE90640-E33B-412F-8831-BFCA8BEE9C77}" type="presOf" srcId="{CFF41573-C462-4831-9BD1-0A9AE8AE8768}" destId="{F26D270E-B3B5-48BF-9964-E10F3282B97A}" srcOrd="0" destOrd="0" presId="urn:microsoft.com/office/officeart/2005/8/layout/arrow2"/>
    <dgm:cxn modelId="{6AC3285F-CD4A-4AC7-947D-5B042D53B3CD}" type="presOf" srcId="{603C12B9-449B-4F71-8960-7E4B4AFA505C}" destId="{8B6310DD-2242-4AAA-A842-65D6D59FE370}" srcOrd="0" destOrd="0" presId="urn:microsoft.com/office/officeart/2005/8/layout/arrow2"/>
    <dgm:cxn modelId="{242B588C-5DAC-4857-95E1-96A6B2D4A2E4}" srcId="{96C7B5DC-ED31-4B51-B2B9-78811A20FD39}" destId="{C471B701-15E7-467B-B51F-7EBBCEDDDDB1}" srcOrd="1" destOrd="0" parTransId="{A9BAEB01-8590-48D1-9693-2EF0A7A43AD1}" sibTransId="{D82D4876-3020-4E25-A9CF-7DEF33676711}"/>
    <dgm:cxn modelId="{23D4A28D-E925-4B45-8002-731824CD86D2}" type="presOf" srcId="{925A04A7-9693-401F-B5DF-5DF091873A93}" destId="{09CEABA4-E31E-4920-8CFB-218C94550DAD}" srcOrd="0" destOrd="0" presId="urn:microsoft.com/office/officeart/2005/8/layout/arrow2"/>
    <dgm:cxn modelId="{0D2D7591-0BC6-41E9-B55D-E3C1B246E902}" srcId="{96C7B5DC-ED31-4B51-B2B9-78811A20FD39}" destId="{925A04A7-9693-401F-B5DF-5DF091873A93}" srcOrd="2" destOrd="0" parTransId="{18B1BE0B-2C60-42A3-A9F8-5DA708D1BC7C}" sibTransId="{A0B42E68-1C06-45A8-89F2-104AF80D35F9}"/>
    <dgm:cxn modelId="{9AF5EFE6-CEEE-42C7-91CE-D721B7B29992}" srcId="{96C7B5DC-ED31-4B51-B2B9-78811A20FD39}" destId="{CFF41573-C462-4831-9BD1-0A9AE8AE8768}" srcOrd="3" destOrd="0" parTransId="{61A1C26C-555C-4F7F-A1DE-FE00F045AD68}" sibTransId="{F1952EC5-B40F-4768-8C1A-4A947E11EF6F}"/>
    <dgm:cxn modelId="{CE2196EC-9ED0-445B-B84A-902039646379}" type="presOf" srcId="{C471B701-15E7-467B-B51F-7EBBCEDDDDB1}" destId="{EADD1821-2A3B-45C0-BD8D-76D3774E5FFA}" srcOrd="0" destOrd="0" presId="urn:microsoft.com/office/officeart/2005/8/layout/arrow2"/>
    <dgm:cxn modelId="{6A8ABF46-0FB8-46DA-91FA-553BA7624175}" type="presParOf" srcId="{DEA61378-8E96-48B3-8A93-9C007C8CC8E7}" destId="{E0ED0E16-D430-4CFC-90AC-0691EFE51653}" srcOrd="0" destOrd="0" presId="urn:microsoft.com/office/officeart/2005/8/layout/arrow2"/>
    <dgm:cxn modelId="{51D06A53-E01D-4398-BED0-9B995A0CBC1D}" type="presParOf" srcId="{DEA61378-8E96-48B3-8A93-9C007C8CC8E7}" destId="{06498030-09A3-4DF7-A2B2-55F2F8F01E8F}" srcOrd="1" destOrd="0" presId="urn:microsoft.com/office/officeart/2005/8/layout/arrow2"/>
    <dgm:cxn modelId="{4B85544D-472B-4C2C-B019-5C2E2FD37F94}" type="presParOf" srcId="{06498030-09A3-4DF7-A2B2-55F2F8F01E8F}" destId="{2C798BCA-00B2-456D-B679-1C2B9A59EF87}" srcOrd="0" destOrd="0" presId="urn:microsoft.com/office/officeart/2005/8/layout/arrow2"/>
    <dgm:cxn modelId="{0205F7C0-AE75-4B14-A6E9-210FB44D3AE9}" type="presParOf" srcId="{06498030-09A3-4DF7-A2B2-55F2F8F01E8F}" destId="{8B6310DD-2242-4AAA-A842-65D6D59FE370}" srcOrd="1" destOrd="0" presId="urn:microsoft.com/office/officeart/2005/8/layout/arrow2"/>
    <dgm:cxn modelId="{41D6A549-CF89-4A54-800F-70DD66ABD3A5}" type="presParOf" srcId="{06498030-09A3-4DF7-A2B2-55F2F8F01E8F}" destId="{FD86F5B0-8F57-4A33-BF58-EC15DC63284F}" srcOrd="2" destOrd="0" presId="urn:microsoft.com/office/officeart/2005/8/layout/arrow2"/>
    <dgm:cxn modelId="{D896F1DD-BE85-4598-85F3-8D6375B36B35}" type="presParOf" srcId="{06498030-09A3-4DF7-A2B2-55F2F8F01E8F}" destId="{EADD1821-2A3B-45C0-BD8D-76D3774E5FFA}" srcOrd="3" destOrd="0" presId="urn:microsoft.com/office/officeart/2005/8/layout/arrow2"/>
    <dgm:cxn modelId="{94163452-F348-4850-9F64-E3BA1D2626CA}" type="presParOf" srcId="{06498030-09A3-4DF7-A2B2-55F2F8F01E8F}" destId="{3D0EA7B5-D3E0-4B1C-A704-DCF6F4DAA930}" srcOrd="4" destOrd="0" presId="urn:microsoft.com/office/officeart/2005/8/layout/arrow2"/>
    <dgm:cxn modelId="{F1278C97-BEFF-4FAA-8120-95FAD9D20109}" type="presParOf" srcId="{06498030-09A3-4DF7-A2B2-55F2F8F01E8F}" destId="{09CEABA4-E31E-4920-8CFB-218C94550DAD}" srcOrd="5" destOrd="0" presId="urn:microsoft.com/office/officeart/2005/8/layout/arrow2"/>
    <dgm:cxn modelId="{971DA7CE-BAAF-40BC-AE31-22647E9E693D}" type="presParOf" srcId="{06498030-09A3-4DF7-A2B2-55F2F8F01E8F}" destId="{C35B9B20-AFDF-4210-A4A8-C0632E0D663A}" srcOrd="6" destOrd="0" presId="urn:microsoft.com/office/officeart/2005/8/layout/arrow2"/>
    <dgm:cxn modelId="{686FB0A9-B599-4883-8E32-D65A04AA953E}" type="presParOf" srcId="{06498030-09A3-4DF7-A2B2-55F2F8F01E8F}" destId="{F26D270E-B3B5-48BF-9964-E10F3282B97A}"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841AA-7AD2-43AE-9FF3-B6033D569CD1}"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hu-HU"/>
        </a:p>
      </dgm:t>
    </dgm:pt>
    <dgm:pt modelId="{4EBDBB4C-4510-4D34-8BBA-7DAFC7141ADE}">
      <dgm:prSet phldrT="[Text]" custT="1"/>
      <dgm:spPr/>
      <dgm:t>
        <a:bodyPr/>
        <a:lstStyle/>
        <a:p>
          <a:r>
            <a:rPr lang="en-GB" sz="3600" dirty="0"/>
            <a:t>Summary of project implementation</a:t>
          </a:r>
          <a:endParaRPr lang="hu-HU" sz="3600" dirty="0"/>
        </a:p>
      </dgm:t>
    </dgm:pt>
    <dgm:pt modelId="{93E04596-06B7-4F97-82FE-70989826516F}" type="parTrans" cxnId="{934914C9-C4D6-4D19-9805-F61D55FA4EFA}">
      <dgm:prSet/>
      <dgm:spPr/>
      <dgm:t>
        <a:bodyPr/>
        <a:lstStyle/>
        <a:p>
          <a:endParaRPr lang="hu-HU"/>
        </a:p>
      </dgm:t>
    </dgm:pt>
    <dgm:pt modelId="{2B543790-EA71-471D-A64C-2DAFF7C8B8AE}" type="sibTrans" cxnId="{934914C9-C4D6-4D19-9805-F61D55FA4EFA}">
      <dgm:prSet/>
      <dgm:spPr/>
      <dgm:t>
        <a:bodyPr/>
        <a:lstStyle/>
        <a:p>
          <a:endParaRPr lang="hu-HU"/>
        </a:p>
      </dgm:t>
    </dgm:pt>
    <dgm:pt modelId="{EF3236CC-B5D1-4FD7-A12E-3637C49473D9}">
      <dgm:prSet phldrT="[Text]" custT="1"/>
      <dgm:spPr/>
      <dgm:t>
        <a:bodyPr/>
        <a:lstStyle/>
        <a:p>
          <a:r>
            <a:rPr lang="hu-HU" sz="6000" kern="1200" dirty="0">
              <a:solidFill>
                <a:srgbClr val="003399"/>
              </a:solidFill>
              <a:latin typeface="+mn-lt"/>
              <a:ea typeface="+mn-ea"/>
              <a:cs typeface="+mn-cs"/>
            </a:rPr>
            <a:t> </a:t>
          </a:r>
          <a:r>
            <a:rPr lang="en-GB" sz="6000" kern="1200" dirty="0">
              <a:solidFill>
                <a:srgbClr val="003399"/>
              </a:solidFill>
              <a:latin typeface="+mn-lt"/>
              <a:ea typeface="+mn-ea"/>
              <a:cs typeface="+mn-cs"/>
            </a:rPr>
            <a:t>To be submitted by 15 March 2025</a:t>
          </a:r>
          <a:endParaRPr lang="hu-HU" sz="6000" kern="1200" dirty="0">
            <a:solidFill>
              <a:srgbClr val="003399"/>
            </a:solidFill>
            <a:latin typeface="+mn-lt"/>
            <a:ea typeface="+mn-ea"/>
            <a:cs typeface="+mn-cs"/>
          </a:endParaRPr>
        </a:p>
      </dgm:t>
    </dgm:pt>
    <dgm:pt modelId="{89050A8F-0DA9-4FCE-BC20-D7A0A295C252}" type="parTrans" cxnId="{435C9914-EBCD-49F1-8A82-9BE9BC6CB22C}">
      <dgm:prSet/>
      <dgm:spPr/>
      <dgm:t>
        <a:bodyPr/>
        <a:lstStyle/>
        <a:p>
          <a:endParaRPr lang="hu-HU"/>
        </a:p>
      </dgm:t>
    </dgm:pt>
    <dgm:pt modelId="{1B626AA0-9B9E-416A-AE74-B4108AD4A36B}" type="sibTrans" cxnId="{435C9914-EBCD-49F1-8A82-9BE9BC6CB22C}">
      <dgm:prSet/>
      <dgm:spPr/>
      <dgm:t>
        <a:bodyPr/>
        <a:lstStyle/>
        <a:p>
          <a:endParaRPr lang="hu-HU"/>
        </a:p>
      </dgm:t>
    </dgm:pt>
    <dgm:pt modelId="{403878B3-51DF-4757-8A13-E2620A27427E}">
      <dgm:prSet phldrT="[Text]" custT="1"/>
      <dgm:spPr/>
      <dgm:t>
        <a:bodyPr/>
        <a:lstStyle/>
        <a:p>
          <a:r>
            <a:rPr lang="en-GB" sz="6000" kern="1200" dirty="0">
              <a:solidFill>
                <a:srgbClr val="003399"/>
              </a:solidFill>
              <a:latin typeface="+mn-lt"/>
              <a:ea typeface="+mn-ea"/>
              <a:cs typeface="+mn-cs"/>
            </a:rPr>
            <a:t> Progress in developing the outputs</a:t>
          </a:r>
          <a:endParaRPr lang="hu-HU" sz="6000" kern="1200" dirty="0">
            <a:solidFill>
              <a:srgbClr val="003399"/>
            </a:solidFill>
            <a:latin typeface="+mn-lt"/>
            <a:ea typeface="+mn-ea"/>
            <a:cs typeface="+mn-cs"/>
          </a:endParaRPr>
        </a:p>
      </dgm:t>
    </dgm:pt>
    <dgm:pt modelId="{D7715E8D-38AE-4F83-A93D-C321B5207B8C}" type="parTrans" cxnId="{DF2E13E3-3E05-48AD-9B6D-EF384545468F}">
      <dgm:prSet/>
      <dgm:spPr/>
      <dgm:t>
        <a:bodyPr/>
        <a:lstStyle/>
        <a:p>
          <a:endParaRPr lang="hu-HU"/>
        </a:p>
      </dgm:t>
    </dgm:pt>
    <dgm:pt modelId="{BD61D673-60F9-476A-899D-83B28F72816C}" type="sibTrans" cxnId="{DF2E13E3-3E05-48AD-9B6D-EF384545468F}">
      <dgm:prSet/>
      <dgm:spPr/>
      <dgm:t>
        <a:bodyPr/>
        <a:lstStyle/>
        <a:p>
          <a:endParaRPr lang="hu-HU"/>
        </a:p>
      </dgm:t>
    </dgm:pt>
    <dgm:pt modelId="{6A95386A-5113-4E53-BF6B-BD332D9F318C}">
      <dgm:prSet phldrT="[Text]" custT="1"/>
      <dgm:spPr/>
      <dgm:t>
        <a:bodyPr/>
        <a:lstStyle/>
        <a:p>
          <a:r>
            <a:rPr lang="hu-HU" sz="6000" kern="1200" dirty="0">
              <a:solidFill>
                <a:srgbClr val="003399"/>
              </a:solidFill>
              <a:latin typeface="+mn-lt"/>
              <a:ea typeface="+mn-ea"/>
              <a:cs typeface="+mn-cs"/>
            </a:rPr>
            <a:t> </a:t>
          </a:r>
          <a:r>
            <a:rPr lang="en-GB" sz="6000" kern="1200" dirty="0">
              <a:solidFill>
                <a:srgbClr val="003399"/>
              </a:solidFill>
              <a:latin typeface="+mn-lt"/>
              <a:ea typeface="+mn-ea"/>
              <a:cs typeface="+mn-cs"/>
            </a:rPr>
            <a:t>Delays and plans for recovery</a:t>
          </a:r>
          <a:endParaRPr lang="hu-HU" sz="6000" kern="1200" dirty="0">
            <a:solidFill>
              <a:srgbClr val="003399"/>
            </a:solidFill>
            <a:latin typeface="+mn-lt"/>
            <a:ea typeface="+mn-ea"/>
            <a:cs typeface="+mn-cs"/>
          </a:endParaRPr>
        </a:p>
      </dgm:t>
    </dgm:pt>
    <dgm:pt modelId="{49FC7759-A92C-4040-9579-3B6761221CBB}" type="parTrans" cxnId="{070AC4FE-EA5A-4E95-BC15-BF675AD0D343}">
      <dgm:prSet/>
      <dgm:spPr/>
      <dgm:t>
        <a:bodyPr/>
        <a:lstStyle/>
        <a:p>
          <a:endParaRPr lang="hu-HU"/>
        </a:p>
      </dgm:t>
    </dgm:pt>
    <dgm:pt modelId="{0835227B-8C63-4B43-BB48-156A720474E9}" type="sibTrans" cxnId="{070AC4FE-EA5A-4E95-BC15-BF675AD0D343}">
      <dgm:prSet/>
      <dgm:spPr/>
      <dgm:t>
        <a:bodyPr/>
        <a:lstStyle/>
        <a:p>
          <a:endParaRPr lang="hu-HU"/>
        </a:p>
      </dgm:t>
    </dgm:pt>
    <dgm:pt modelId="{C14B91DC-51CC-4DB1-8B2F-E046E327386F}" type="pres">
      <dgm:prSet presAssocID="{6E3841AA-7AD2-43AE-9FF3-B6033D569CD1}" presName="Name0" presStyleCnt="0">
        <dgm:presLayoutVars>
          <dgm:dir/>
          <dgm:animLvl val="lvl"/>
          <dgm:resizeHandles val="exact"/>
        </dgm:presLayoutVars>
      </dgm:prSet>
      <dgm:spPr/>
    </dgm:pt>
    <dgm:pt modelId="{3B89C63E-F577-4A0C-B5CC-1E6E53329FAB}" type="pres">
      <dgm:prSet presAssocID="{4EBDBB4C-4510-4D34-8BBA-7DAFC7141ADE}" presName="composite" presStyleCnt="0"/>
      <dgm:spPr/>
    </dgm:pt>
    <dgm:pt modelId="{E3C60391-6017-4E9B-85A7-328B5CADB6FA}" type="pres">
      <dgm:prSet presAssocID="{4EBDBB4C-4510-4D34-8BBA-7DAFC7141ADE}" presName="parTx" presStyleLbl="alignNode1" presStyleIdx="0" presStyleCnt="1">
        <dgm:presLayoutVars>
          <dgm:chMax val="0"/>
          <dgm:chPref val="0"/>
          <dgm:bulletEnabled val="1"/>
        </dgm:presLayoutVars>
      </dgm:prSet>
      <dgm:spPr/>
    </dgm:pt>
    <dgm:pt modelId="{E2A9A338-C2D0-486E-B791-04BDA00BAE7C}" type="pres">
      <dgm:prSet presAssocID="{4EBDBB4C-4510-4D34-8BBA-7DAFC7141ADE}" presName="desTx" presStyleLbl="alignAccFollowNode1" presStyleIdx="0" presStyleCnt="1">
        <dgm:presLayoutVars>
          <dgm:bulletEnabled val="1"/>
        </dgm:presLayoutVars>
      </dgm:prSet>
      <dgm:spPr/>
    </dgm:pt>
  </dgm:ptLst>
  <dgm:cxnLst>
    <dgm:cxn modelId="{435C9914-EBCD-49F1-8A82-9BE9BC6CB22C}" srcId="{4EBDBB4C-4510-4D34-8BBA-7DAFC7141ADE}" destId="{EF3236CC-B5D1-4FD7-A12E-3637C49473D9}" srcOrd="0" destOrd="0" parTransId="{89050A8F-0DA9-4FCE-BC20-D7A0A295C252}" sibTransId="{1B626AA0-9B9E-416A-AE74-B4108AD4A36B}"/>
    <dgm:cxn modelId="{34556E66-4D3A-474B-A200-149915D83E54}" type="presOf" srcId="{6A95386A-5113-4E53-BF6B-BD332D9F318C}" destId="{E2A9A338-C2D0-486E-B791-04BDA00BAE7C}" srcOrd="0" destOrd="2" presId="urn:microsoft.com/office/officeart/2005/8/layout/hList1"/>
    <dgm:cxn modelId="{326BA4A3-831A-4629-8156-FBC3BAD05201}" type="presOf" srcId="{EF3236CC-B5D1-4FD7-A12E-3637C49473D9}" destId="{E2A9A338-C2D0-486E-B791-04BDA00BAE7C}" srcOrd="0" destOrd="0" presId="urn:microsoft.com/office/officeart/2005/8/layout/hList1"/>
    <dgm:cxn modelId="{98B0D9C4-6550-4110-A69D-AB67E5EF3FAA}" type="presOf" srcId="{6E3841AA-7AD2-43AE-9FF3-B6033D569CD1}" destId="{C14B91DC-51CC-4DB1-8B2F-E046E327386F}" srcOrd="0" destOrd="0" presId="urn:microsoft.com/office/officeart/2005/8/layout/hList1"/>
    <dgm:cxn modelId="{934914C9-C4D6-4D19-9805-F61D55FA4EFA}" srcId="{6E3841AA-7AD2-43AE-9FF3-B6033D569CD1}" destId="{4EBDBB4C-4510-4D34-8BBA-7DAFC7141ADE}" srcOrd="0" destOrd="0" parTransId="{93E04596-06B7-4F97-82FE-70989826516F}" sibTransId="{2B543790-EA71-471D-A64C-2DAFF7C8B8AE}"/>
    <dgm:cxn modelId="{DF2E13E3-3E05-48AD-9B6D-EF384545468F}" srcId="{4EBDBB4C-4510-4D34-8BBA-7DAFC7141ADE}" destId="{403878B3-51DF-4757-8A13-E2620A27427E}" srcOrd="1" destOrd="0" parTransId="{D7715E8D-38AE-4F83-A93D-C321B5207B8C}" sibTransId="{BD61D673-60F9-476A-899D-83B28F72816C}"/>
    <dgm:cxn modelId="{DE7284EB-C73D-48ED-8DE2-237E6D9991D3}" type="presOf" srcId="{403878B3-51DF-4757-8A13-E2620A27427E}" destId="{E2A9A338-C2D0-486E-B791-04BDA00BAE7C}" srcOrd="0" destOrd="1" presId="urn:microsoft.com/office/officeart/2005/8/layout/hList1"/>
    <dgm:cxn modelId="{15B18FF1-F0E6-4947-A115-AE3AF32D39FF}" type="presOf" srcId="{4EBDBB4C-4510-4D34-8BBA-7DAFC7141ADE}" destId="{E3C60391-6017-4E9B-85A7-328B5CADB6FA}" srcOrd="0" destOrd="0" presId="urn:microsoft.com/office/officeart/2005/8/layout/hList1"/>
    <dgm:cxn modelId="{070AC4FE-EA5A-4E95-BC15-BF675AD0D343}" srcId="{4EBDBB4C-4510-4D34-8BBA-7DAFC7141ADE}" destId="{6A95386A-5113-4E53-BF6B-BD332D9F318C}" srcOrd="2" destOrd="0" parTransId="{49FC7759-A92C-4040-9579-3B6761221CBB}" sibTransId="{0835227B-8C63-4B43-BB48-156A720474E9}"/>
    <dgm:cxn modelId="{B7A6BF94-58A9-49A0-A8C3-0249166FD0C4}" type="presParOf" srcId="{C14B91DC-51CC-4DB1-8B2F-E046E327386F}" destId="{3B89C63E-F577-4A0C-B5CC-1E6E53329FAB}" srcOrd="0" destOrd="0" presId="urn:microsoft.com/office/officeart/2005/8/layout/hList1"/>
    <dgm:cxn modelId="{A71E4DD3-2C77-4BB1-A930-A1789E2D4432}" type="presParOf" srcId="{3B89C63E-F577-4A0C-B5CC-1E6E53329FAB}" destId="{E3C60391-6017-4E9B-85A7-328B5CADB6FA}" srcOrd="0" destOrd="0" presId="urn:microsoft.com/office/officeart/2005/8/layout/hList1"/>
    <dgm:cxn modelId="{451F3DCD-8082-43AA-9809-46D19BB9251E}" type="presParOf" srcId="{3B89C63E-F577-4A0C-B5CC-1E6E53329FAB}" destId="{E2A9A338-C2D0-486E-B791-04BDA00BAE7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F7512A-060E-4114-9406-A8E8A98A4D97}"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hu-HU"/>
        </a:p>
      </dgm:t>
    </dgm:pt>
    <dgm:pt modelId="{ABC334C6-62F3-407A-BEC0-42EAF9CE540D}">
      <dgm:prSet phldrT="[Text]"/>
      <dgm:spPr/>
      <dgm:t>
        <a:bodyPr/>
        <a:lstStyle/>
        <a:p>
          <a:r>
            <a:rPr lang="en-GB" dirty="0"/>
            <a:t>Minor changes</a:t>
          </a:r>
          <a:endParaRPr lang="hu-HU" dirty="0"/>
        </a:p>
      </dgm:t>
    </dgm:pt>
    <dgm:pt modelId="{93CC99AE-F22C-4F60-8FDF-72002DA9214B}" type="parTrans" cxnId="{BC831DCB-1293-4980-BB1A-70629723F638}">
      <dgm:prSet/>
      <dgm:spPr/>
      <dgm:t>
        <a:bodyPr/>
        <a:lstStyle/>
        <a:p>
          <a:endParaRPr lang="hu-HU"/>
        </a:p>
      </dgm:t>
    </dgm:pt>
    <dgm:pt modelId="{997899F4-D6E7-450B-AAF5-6656AF3CC8B0}" type="sibTrans" cxnId="{BC831DCB-1293-4980-BB1A-70629723F638}">
      <dgm:prSet/>
      <dgm:spPr/>
      <dgm:t>
        <a:bodyPr/>
        <a:lstStyle/>
        <a:p>
          <a:endParaRPr lang="hu-HU"/>
        </a:p>
      </dgm:t>
    </dgm:pt>
    <dgm:pt modelId="{107115E0-0772-4812-8CFA-E3C207DC8C27}">
      <dgm:prSet phldrT="[Text]"/>
      <dgm:spPr/>
      <dgm:t>
        <a:bodyPr/>
        <a:lstStyle/>
        <a:p>
          <a:r>
            <a:rPr lang="en-GB" dirty="0"/>
            <a:t>Administrative changes</a:t>
          </a:r>
          <a:endParaRPr lang="hu-HU" dirty="0"/>
        </a:p>
      </dgm:t>
    </dgm:pt>
    <dgm:pt modelId="{B54BD214-0999-443F-86EE-05B79583ED4D}" type="parTrans" cxnId="{2A6581EC-3995-446D-961F-1B749E9D2A58}">
      <dgm:prSet/>
      <dgm:spPr/>
      <dgm:t>
        <a:bodyPr/>
        <a:lstStyle/>
        <a:p>
          <a:endParaRPr lang="hu-HU"/>
        </a:p>
      </dgm:t>
    </dgm:pt>
    <dgm:pt modelId="{3DD78962-02B0-4F7E-8669-C882691D5E21}" type="sibTrans" cxnId="{2A6581EC-3995-446D-961F-1B749E9D2A58}">
      <dgm:prSet/>
      <dgm:spPr/>
      <dgm:t>
        <a:bodyPr/>
        <a:lstStyle/>
        <a:p>
          <a:endParaRPr lang="hu-HU"/>
        </a:p>
      </dgm:t>
    </dgm:pt>
    <dgm:pt modelId="{8222E7C0-FD2B-44E5-8502-A7FFB0828939}">
      <dgm:prSet phldrT="[Text]"/>
      <dgm:spPr/>
      <dgm:t>
        <a:bodyPr/>
        <a:lstStyle/>
        <a:p>
          <a:r>
            <a:rPr lang="en-GB" dirty="0"/>
            <a:t>Minor content adjustment</a:t>
          </a:r>
          <a:endParaRPr lang="hu-HU" dirty="0"/>
        </a:p>
      </dgm:t>
    </dgm:pt>
    <dgm:pt modelId="{0C64CFB5-D82B-4D0A-9D02-74CCFF59C567}" type="parTrans" cxnId="{939DA57C-8D0E-4BB8-81DC-DA5F5710F1D5}">
      <dgm:prSet/>
      <dgm:spPr/>
      <dgm:t>
        <a:bodyPr/>
        <a:lstStyle/>
        <a:p>
          <a:endParaRPr lang="hu-HU"/>
        </a:p>
      </dgm:t>
    </dgm:pt>
    <dgm:pt modelId="{AF1243E7-AB34-4C0E-8937-C1714AF44BDA}" type="sibTrans" cxnId="{939DA57C-8D0E-4BB8-81DC-DA5F5710F1D5}">
      <dgm:prSet/>
      <dgm:spPr/>
      <dgm:t>
        <a:bodyPr/>
        <a:lstStyle/>
        <a:p>
          <a:endParaRPr lang="hu-HU"/>
        </a:p>
      </dgm:t>
    </dgm:pt>
    <dgm:pt modelId="{3ED80E84-5CB1-4261-8425-65B11676DCB8}" type="pres">
      <dgm:prSet presAssocID="{6CF7512A-060E-4114-9406-A8E8A98A4D97}" presName="diagram" presStyleCnt="0">
        <dgm:presLayoutVars>
          <dgm:chPref val="1"/>
          <dgm:dir/>
          <dgm:animOne val="branch"/>
          <dgm:animLvl val="lvl"/>
          <dgm:resizeHandles val="exact"/>
        </dgm:presLayoutVars>
      </dgm:prSet>
      <dgm:spPr/>
    </dgm:pt>
    <dgm:pt modelId="{9598F672-BB5B-40E6-BC2D-B43E16D8E153}" type="pres">
      <dgm:prSet presAssocID="{ABC334C6-62F3-407A-BEC0-42EAF9CE540D}" presName="root1" presStyleCnt="0"/>
      <dgm:spPr/>
    </dgm:pt>
    <dgm:pt modelId="{5696C791-70C5-4474-AF30-519738486514}" type="pres">
      <dgm:prSet presAssocID="{ABC334C6-62F3-407A-BEC0-42EAF9CE540D}" presName="LevelOneTextNode" presStyleLbl="node0" presStyleIdx="0" presStyleCnt="1">
        <dgm:presLayoutVars>
          <dgm:chPref val="3"/>
        </dgm:presLayoutVars>
      </dgm:prSet>
      <dgm:spPr/>
    </dgm:pt>
    <dgm:pt modelId="{1550FD60-3A72-4F78-8E7A-60EA93921D2A}" type="pres">
      <dgm:prSet presAssocID="{ABC334C6-62F3-407A-BEC0-42EAF9CE540D}" presName="level2hierChild" presStyleCnt="0"/>
      <dgm:spPr/>
    </dgm:pt>
    <dgm:pt modelId="{CBCF53F8-5E3C-49C7-B2C3-F4129AA61B8E}" type="pres">
      <dgm:prSet presAssocID="{B54BD214-0999-443F-86EE-05B79583ED4D}" presName="conn2-1" presStyleLbl="parChTrans1D2" presStyleIdx="0" presStyleCnt="2"/>
      <dgm:spPr/>
    </dgm:pt>
    <dgm:pt modelId="{4A456299-7080-43AD-9440-276786E6277B}" type="pres">
      <dgm:prSet presAssocID="{B54BD214-0999-443F-86EE-05B79583ED4D}" presName="connTx" presStyleLbl="parChTrans1D2" presStyleIdx="0" presStyleCnt="2"/>
      <dgm:spPr/>
    </dgm:pt>
    <dgm:pt modelId="{F560487F-6D72-4999-A596-249EEA7A3FD3}" type="pres">
      <dgm:prSet presAssocID="{107115E0-0772-4812-8CFA-E3C207DC8C27}" presName="root2" presStyleCnt="0"/>
      <dgm:spPr/>
    </dgm:pt>
    <dgm:pt modelId="{C2584138-0246-48D0-B292-4CDB371BD77E}" type="pres">
      <dgm:prSet presAssocID="{107115E0-0772-4812-8CFA-E3C207DC8C27}" presName="LevelTwoTextNode" presStyleLbl="node2" presStyleIdx="0" presStyleCnt="2">
        <dgm:presLayoutVars>
          <dgm:chPref val="3"/>
        </dgm:presLayoutVars>
      </dgm:prSet>
      <dgm:spPr/>
    </dgm:pt>
    <dgm:pt modelId="{A7E8001E-513D-48A5-A1B5-05646EDE1DA8}" type="pres">
      <dgm:prSet presAssocID="{107115E0-0772-4812-8CFA-E3C207DC8C27}" presName="level3hierChild" presStyleCnt="0"/>
      <dgm:spPr/>
    </dgm:pt>
    <dgm:pt modelId="{658DD48D-2CAB-4ED3-9548-8F928597B433}" type="pres">
      <dgm:prSet presAssocID="{0C64CFB5-D82B-4D0A-9D02-74CCFF59C567}" presName="conn2-1" presStyleLbl="parChTrans1D2" presStyleIdx="1" presStyleCnt="2"/>
      <dgm:spPr/>
    </dgm:pt>
    <dgm:pt modelId="{66CCB8F2-FA0E-40C8-AA89-8809997EFE59}" type="pres">
      <dgm:prSet presAssocID="{0C64CFB5-D82B-4D0A-9D02-74CCFF59C567}" presName="connTx" presStyleLbl="parChTrans1D2" presStyleIdx="1" presStyleCnt="2"/>
      <dgm:spPr/>
    </dgm:pt>
    <dgm:pt modelId="{DEED16CC-DB0A-41C7-B70B-3CBCE0E1029C}" type="pres">
      <dgm:prSet presAssocID="{8222E7C0-FD2B-44E5-8502-A7FFB0828939}" presName="root2" presStyleCnt="0"/>
      <dgm:spPr/>
    </dgm:pt>
    <dgm:pt modelId="{B7F1AE93-57B0-412D-BAE6-96F379514491}" type="pres">
      <dgm:prSet presAssocID="{8222E7C0-FD2B-44E5-8502-A7FFB0828939}" presName="LevelTwoTextNode" presStyleLbl="node2" presStyleIdx="1" presStyleCnt="2">
        <dgm:presLayoutVars>
          <dgm:chPref val="3"/>
        </dgm:presLayoutVars>
      </dgm:prSet>
      <dgm:spPr/>
    </dgm:pt>
    <dgm:pt modelId="{A97C3D48-8066-46F0-87A0-3FFA53A7FB00}" type="pres">
      <dgm:prSet presAssocID="{8222E7C0-FD2B-44E5-8502-A7FFB0828939}" presName="level3hierChild" presStyleCnt="0"/>
      <dgm:spPr/>
    </dgm:pt>
  </dgm:ptLst>
  <dgm:cxnLst>
    <dgm:cxn modelId="{CD840E35-5F90-4574-B1C9-D43D8FCC51F7}" type="presOf" srcId="{0C64CFB5-D82B-4D0A-9D02-74CCFF59C567}" destId="{658DD48D-2CAB-4ED3-9548-8F928597B433}" srcOrd="0" destOrd="0" presId="urn:microsoft.com/office/officeart/2005/8/layout/hierarchy2"/>
    <dgm:cxn modelId="{09392C42-D985-43D9-812C-68D8D02AB4F2}" type="presOf" srcId="{6CF7512A-060E-4114-9406-A8E8A98A4D97}" destId="{3ED80E84-5CB1-4261-8425-65B11676DCB8}" srcOrd="0" destOrd="0" presId="urn:microsoft.com/office/officeart/2005/8/layout/hierarchy2"/>
    <dgm:cxn modelId="{90EB7D73-1ED5-47A0-9184-4B28BCC6393D}" type="presOf" srcId="{B54BD214-0999-443F-86EE-05B79583ED4D}" destId="{4A456299-7080-43AD-9440-276786E6277B}" srcOrd="1" destOrd="0" presId="urn:microsoft.com/office/officeart/2005/8/layout/hierarchy2"/>
    <dgm:cxn modelId="{939DA57C-8D0E-4BB8-81DC-DA5F5710F1D5}" srcId="{ABC334C6-62F3-407A-BEC0-42EAF9CE540D}" destId="{8222E7C0-FD2B-44E5-8502-A7FFB0828939}" srcOrd="1" destOrd="0" parTransId="{0C64CFB5-D82B-4D0A-9D02-74CCFF59C567}" sibTransId="{AF1243E7-AB34-4C0E-8937-C1714AF44BDA}"/>
    <dgm:cxn modelId="{61E1B38C-891C-420F-B5C5-F4BB48EBD1C9}" type="presOf" srcId="{8222E7C0-FD2B-44E5-8502-A7FFB0828939}" destId="{B7F1AE93-57B0-412D-BAE6-96F379514491}" srcOrd="0" destOrd="0" presId="urn:microsoft.com/office/officeart/2005/8/layout/hierarchy2"/>
    <dgm:cxn modelId="{07A987A7-2186-4ED1-8E95-F1617DF9CBBA}" type="presOf" srcId="{107115E0-0772-4812-8CFA-E3C207DC8C27}" destId="{C2584138-0246-48D0-B292-4CDB371BD77E}" srcOrd="0" destOrd="0" presId="urn:microsoft.com/office/officeart/2005/8/layout/hierarchy2"/>
    <dgm:cxn modelId="{1E98C1AD-04AE-4962-A13B-7D4F8DD94777}" type="presOf" srcId="{0C64CFB5-D82B-4D0A-9D02-74CCFF59C567}" destId="{66CCB8F2-FA0E-40C8-AA89-8809997EFE59}" srcOrd="1" destOrd="0" presId="urn:microsoft.com/office/officeart/2005/8/layout/hierarchy2"/>
    <dgm:cxn modelId="{76D4AFB7-5457-4D0C-B90E-3E63C79E2DB7}" type="presOf" srcId="{ABC334C6-62F3-407A-BEC0-42EAF9CE540D}" destId="{5696C791-70C5-4474-AF30-519738486514}" srcOrd="0" destOrd="0" presId="urn:microsoft.com/office/officeart/2005/8/layout/hierarchy2"/>
    <dgm:cxn modelId="{BC831DCB-1293-4980-BB1A-70629723F638}" srcId="{6CF7512A-060E-4114-9406-A8E8A98A4D97}" destId="{ABC334C6-62F3-407A-BEC0-42EAF9CE540D}" srcOrd="0" destOrd="0" parTransId="{93CC99AE-F22C-4F60-8FDF-72002DA9214B}" sibTransId="{997899F4-D6E7-450B-AAF5-6656AF3CC8B0}"/>
    <dgm:cxn modelId="{D80FA0E5-EC0A-46D3-839B-40EE21A2FEF4}" type="presOf" srcId="{B54BD214-0999-443F-86EE-05B79583ED4D}" destId="{CBCF53F8-5E3C-49C7-B2C3-F4129AA61B8E}" srcOrd="0" destOrd="0" presId="urn:microsoft.com/office/officeart/2005/8/layout/hierarchy2"/>
    <dgm:cxn modelId="{2A6581EC-3995-446D-961F-1B749E9D2A58}" srcId="{ABC334C6-62F3-407A-BEC0-42EAF9CE540D}" destId="{107115E0-0772-4812-8CFA-E3C207DC8C27}" srcOrd="0" destOrd="0" parTransId="{B54BD214-0999-443F-86EE-05B79583ED4D}" sibTransId="{3DD78962-02B0-4F7E-8669-C882691D5E21}"/>
    <dgm:cxn modelId="{83EB71A5-A0FE-48CA-96F7-B813A00C4672}" type="presParOf" srcId="{3ED80E84-5CB1-4261-8425-65B11676DCB8}" destId="{9598F672-BB5B-40E6-BC2D-B43E16D8E153}" srcOrd="0" destOrd="0" presId="urn:microsoft.com/office/officeart/2005/8/layout/hierarchy2"/>
    <dgm:cxn modelId="{CC215202-2344-4DFE-AEB3-05D27CBD9DC2}" type="presParOf" srcId="{9598F672-BB5B-40E6-BC2D-B43E16D8E153}" destId="{5696C791-70C5-4474-AF30-519738486514}" srcOrd="0" destOrd="0" presId="urn:microsoft.com/office/officeart/2005/8/layout/hierarchy2"/>
    <dgm:cxn modelId="{95D4F362-9701-4B9E-8586-C8D80BEC3889}" type="presParOf" srcId="{9598F672-BB5B-40E6-BC2D-B43E16D8E153}" destId="{1550FD60-3A72-4F78-8E7A-60EA93921D2A}" srcOrd="1" destOrd="0" presId="urn:microsoft.com/office/officeart/2005/8/layout/hierarchy2"/>
    <dgm:cxn modelId="{0CC34C21-54A1-4EF8-A792-B4124A791AD9}" type="presParOf" srcId="{1550FD60-3A72-4F78-8E7A-60EA93921D2A}" destId="{CBCF53F8-5E3C-49C7-B2C3-F4129AA61B8E}" srcOrd="0" destOrd="0" presId="urn:microsoft.com/office/officeart/2005/8/layout/hierarchy2"/>
    <dgm:cxn modelId="{58DFF1A6-6424-4A8E-B2F0-D6632D42DB88}" type="presParOf" srcId="{CBCF53F8-5E3C-49C7-B2C3-F4129AA61B8E}" destId="{4A456299-7080-43AD-9440-276786E6277B}" srcOrd="0" destOrd="0" presId="urn:microsoft.com/office/officeart/2005/8/layout/hierarchy2"/>
    <dgm:cxn modelId="{171311D3-FA9D-413A-8916-7E90C1578FBD}" type="presParOf" srcId="{1550FD60-3A72-4F78-8E7A-60EA93921D2A}" destId="{F560487F-6D72-4999-A596-249EEA7A3FD3}" srcOrd="1" destOrd="0" presId="urn:microsoft.com/office/officeart/2005/8/layout/hierarchy2"/>
    <dgm:cxn modelId="{4229B631-AE8D-48FA-AB8A-F2B86EB8FB26}" type="presParOf" srcId="{F560487F-6D72-4999-A596-249EEA7A3FD3}" destId="{C2584138-0246-48D0-B292-4CDB371BD77E}" srcOrd="0" destOrd="0" presId="urn:microsoft.com/office/officeart/2005/8/layout/hierarchy2"/>
    <dgm:cxn modelId="{340354B9-F81C-4760-9DB3-37B1BE5309C1}" type="presParOf" srcId="{F560487F-6D72-4999-A596-249EEA7A3FD3}" destId="{A7E8001E-513D-48A5-A1B5-05646EDE1DA8}" srcOrd="1" destOrd="0" presId="urn:microsoft.com/office/officeart/2005/8/layout/hierarchy2"/>
    <dgm:cxn modelId="{B9CFC35D-D2CC-46A0-96C9-20B67D587F11}" type="presParOf" srcId="{1550FD60-3A72-4F78-8E7A-60EA93921D2A}" destId="{658DD48D-2CAB-4ED3-9548-8F928597B433}" srcOrd="2" destOrd="0" presId="urn:microsoft.com/office/officeart/2005/8/layout/hierarchy2"/>
    <dgm:cxn modelId="{2A1DE8B2-E8E3-4F43-931E-0B081C5751E0}" type="presParOf" srcId="{658DD48D-2CAB-4ED3-9548-8F928597B433}" destId="{66CCB8F2-FA0E-40C8-AA89-8809997EFE59}" srcOrd="0" destOrd="0" presId="urn:microsoft.com/office/officeart/2005/8/layout/hierarchy2"/>
    <dgm:cxn modelId="{70B3E1FA-75D9-4FFF-8047-DD1D20020E24}" type="presParOf" srcId="{1550FD60-3A72-4F78-8E7A-60EA93921D2A}" destId="{DEED16CC-DB0A-41C7-B70B-3CBCE0E1029C}" srcOrd="3" destOrd="0" presId="urn:microsoft.com/office/officeart/2005/8/layout/hierarchy2"/>
    <dgm:cxn modelId="{F0E010CD-A46A-47EE-ADB3-CDE37C7E6871}" type="presParOf" srcId="{DEED16CC-DB0A-41C7-B70B-3CBCE0E1029C}" destId="{B7F1AE93-57B0-412D-BAE6-96F379514491}" srcOrd="0" destOrd="0" presId="urn:microsoft.com/office/officeart/2005/8/layout/hierarchy2"/>
    <dgm:cxn modelId="{2C467F0C-6A15-4C99-9668-835CD474BB42}" type="presParOf" srcId="{DEED16CC-DB0A-41C7-B70B-3CBCE0E1029C}" destId="{A97C3D48-8066-46F0-87A0-3FFA53A7FB00}"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D0E16-D430-4CFC-90AC-0691EFE51653}">
      <dsp:nvSpPr>
        <dsp:cNvPr id="0" name=""/>
        <dsp:cNvSpPr/>
      </dsp:nvSpPr>
      <dsp:spPr>
        <a:xfrm>
          <a:off x="0" y="253999"/>
          <a:ext cx="12191999" cy="761999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798BCA-00B2-456D-B679-1C2B9A59EF87}">
      <dsp:nvSpPr>
        <dsp:cNvPr id="0" name=""/>
        <dsp:cNvSpPr/>
      </dsp:nvSpPr>
      <dsp:spPr>
        <a:xfrm>
          <a:off x="1200912" y="5920232"/>
          <a:ext cx="280416" cy="2804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6310DD-2242-4AAA-A842-65D6D59FE370}">
      <dsp:nvSpPr>
        <dsp:cNvPr id="0" name=""/>
        <dsp:cNvSpPr/>
      </dsp:nvSpPr>
      <dsp:spPr>
        <a:xfrm>
          <a:off x="1341120" y="6060440"/>
          <a:ext cx="2084832" cy="1813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87"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2B55AA"/>
              </a:solidFill>
              <a:latin typeface="+mn-lt"/>
              <a:ea typeface="+mn-ea"/>
              <a:cs typeface="+mn-cs"/>
            </a:rPr>
            <a:t>START DATE: </a:t>
          </a:r>
          <a:r>
            <a:rPr lang="en-GB" sz="2400" b="1" kern="1200" dirty="0">
              <a:solidFill>
                <a:srgbClr val="2B55AA"/>
              </a:solidFill>
              <a:latin typeface="+mn-lt"/>
              <a:ea typeface="+mn-ea"/>
              <a:cs typeface="+mn-cs"/>
            </a:rPr>
            <a:t>1st September 2024</a:t>
          </a:r>
          <a:endParaRPr lang="hu-HU" sz="2400" b="1" kern="1200" dirty="0">
            <a:solidFill>
              <a:srgbClr val="2B55AA"/>
            </a:solidFill>
            <a:latin typeface="+mn-lt"/>
            <a:ea typeface="+mn-ea"/>
            <a:cs typeface="+mn-cs"/>
          </a:endParaRPr>
        </a:p>
      </dsp:txBody>
      <dsp:txXfrm>
        <a:off x="1341120" y="6060440"/>
        <a:ext cx="2084832" cy="1813560"/>
      </dsp:txXfrm>
    </dsp:sp>
    <dsp:sp modelId="{FD86F5B0-8F57-4A33-BF58-EC15DC63284F}">
      <dsp:nvSpPr>
        <dsp:cNvPr id="0" name=""/>
        <dsp:cNvSpPr/>
      </dsp:nvSpPr>
      <dsp:spPr>
        <a:xfrm>
          <a:off x="3182112" y="4147819"/>
          <a:ext cx="487680" cy="48768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DD1821-2A3B-45C0-BD8D-76D3774E5FFA}">
      <dsp:nvSpPr>
        <dsp:cNvPr id="0" name=""/>
        <dsp:cNvSpPr/>
      </dsp:nvSpPr>
      <dsp:spPr>
        <a:xfrm>
          <a:off x="3425952" y="4391659"/>
          <a:ext cx="2560320" cy="3482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412"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2B55AA"/>
              </a:solidFill>
              <a:latin typeface="Open Sans"/>
              <a:ea typeface="+mn-ea"/>
              <a:cs typeface="+mn-cs"/>
            </a:rPr>
            <a:t>Summary of project </a:t>
          </a:r>
          <a:r>
            <a:rPr lang="en-GB" sz="2400" kern="1200" dirty="0" err="1">
              <a:solidFill>
                <a:srgbClr val="2B55AA"/>
              </a:solidFill>
              <a:latin typeface="Open Sans"/>
              <a:ea typeface="+mn-ea"/>
              <a:cs typeface="+mn-cs"/>
            </a:rPr>
            <a:t>implementatio</a:t>
          </a:r>
          <a:r>
            <a:rPr lang="hu-HU" sz="2400" kern="1200" dirty="0">
              <a:solidFill>
                <a:srgbClr val="2B55AA"/>
              </a:solidFill>
              <a:latin typeface="Open Sans"/>
              <a:ea typeface="+mn-ea"/>
              <a:cs typeface="+mn-cs"/>
            </a:rPr>
            <a:t>n: </a:t>
          </a:r>
          <a:r>
            <a:rPr lang="en-GB" sz="2400" b="1" kern="1200" dirty="0">
              <a:solidFill>
                <a:srgbClr val="2B55AA"/>
              </a:solidFill>
              <a:latin typeface="Open Sans"/>
              <a:ea typeface="+mn-ea"/>
              <a:cs typeface="+mn-cs"/>
            </a:rPr>
            <a:t>March 2025</a:t>
          </a:r>
          <a:endParaRPr lang="hu-HU" sz="2400" b="1" kern="1200" dirty="0">
            <a:solidFill>
              <a:srgbClr val="2B55AA"/>
            </a:solidFill>
            <a:latin typeface="Open Sans"/>
            <a:ea typeface="+mn-ea"/>
            <a:cs typeface="+mn-cs"/>
          </a:endParaRPr>
        </a:p>
      </dsp:txBody>
      <dsp:txXfrm>
        <a:off x="3425952" y="4391659"/>
        <a:ext cx="2560320" cy="3482340"/>
      </dsp:txXfrm>
    </dsp:sp>
    <dsp:sp modelId="{3D0EA7B5-D3E0-4B1C-A704-DCF6F4DAA930}">
      <dsp:nvSpPr>
        <dsp:cNvPr id="0" name=""/>
        <dsp:cNvSpPr/>
      </dsp:nvSpPr>
      <dsp:spPr>
        <a:xfrm>
          <a:off x="5711952" y="2841751"/>
          <a:ext cx="646176" cy="64617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CEABA4-E31E-4920-8CFB-218C94550DAD}">
      <dsp:nvSpPr>
        <dsp:cNvPr id="0" name=""/>
        <dsp:cNvSpPr/>
      </dsp:nvSpPr>
      <dsp:spPr>
        <a:xfrm>
          <a:off x="6035040" y="3164839"/>
          <a:ext cx="2560320" cy="470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395"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2B55AA"/>
              </a:solidFill>
              <a:latin typeface="Open Sans"/>
              <a:ea typeface="+mn-ea"/>
              <a:cs typeface="+mn-cs"/>
            </a:rPr>
            <a:t>Project</a:t>
          </a:r>
          <a:r>
            <a:rPr lang="en-GB" sz="2900" kern="1200" dirty="0"/>
            <a:t> </a:t>
          </a:r>
          <a:r>
            <a:rPr lang="en-GB" sz="2400" kern="1200" dirty="0">
              <a:solidFill>
                <a:srgbClr val="2B55AA"/>
              </a:solidFill>
              <a:latin typeface="Open Sans"/>
              <a:ea typeface="+mn-ea"/>
              <a:cs typeface="+mn-cs"/>
            </a:rPr>
            <a:t>end: </a:t>
          </a:r>
          <a:endParaRPr lang="hu-HU" sz="2400" kern="1200" dirty="0">
            <a:solidFill>
              <a:srgbClr val="2B55AA"/>
            </a:solidFill>
            <a:latin typeface="Open Sans"/>
            <a:ea typeface="+mn-ea"/>
            <a:cs typeface="+mn-cs"/>
          </a:endParaRPr>
        </a:p>
        <a:p>
          <a:pPr marL="0" lvl="0" indent="0" algn="l" defTabSz="1066800">
            <a:lnSpc>
              <a:spcPct val="90000"/>
            </a:lnSpc>
            <a:spcBef>
              <a:spcPct val="0"/>
            </a:spcBef>
            <a:spcAft>
              <a:spcPct val="35000"/>
            </a:spcAft>
            <a:buNone/>
          </a:pPr>
          <a:r>
            <a:rPr lang="en-GB" sz="2400" b="1" kern="1200" dirty="0">
              <a:solidFill>
                <a:srgbClr val="2B55AA"/>
              </a:solidFill>
              <a:latin typeface="Open Sans"/>
              <a:ea typeface="+mn-ea"/>
              <a:cs typeface="+mn-cs"/>
            </a:rPr>
            <a:t>31 August 2025</a:t>
          </a:r>
          <a:endParaRPr lang="hu-HU" sz="2400" b="1" kern="1200" dirty="0">
            <a:solidFill>
              <a:srgbClr val="2B55AA"/>
            </a:solidFill>
            <a:latin typeface="Open Sans"/>
            <a:ea typeface="+mn-ea"/>
            <a:cs typeface="+mn-cs"/>
          </a:endParaRPr>
        </a:p>
      </dsp:txBody>
      <dsp:txXfrm>
        <a:off x="6035040" y="3164839"/>
        <a:ext cx="2560320" cy="4709160"/>
      </dsp:txXfrm>
    </dsp:sp>
    <dsp:sp modelId="{C35B9B20-AFDF-4210-A4A8-C0632E0D663A}">
      <dsp:nvSpPr>
        <dsp:cNvPr id="0" name=""/>
        <dsp:cNvSpPr/>
      </dsp:nvSpPr>
      <dsp:spPr>
        <a:xfrm>
          <a:off x="8467344" y="1977643"/>
          <a:ext cx="865632" cy="86563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D270E-B3B5-48BF-9964-E10F3282B97A}">
      <dsp:nvSpPr>
        <dsp:cNvPr id="0" name=""/>
        <dsp:cNvSpPr/>
      </dsp:nvSpPr>
      <dsp:spPr>
        <a:xfrm>
          <a:off x="8900160" y="2410459"/>
          <a:ext cx="2560320" cy="5463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680"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2B55AA"/>
              </a:solidFill>
              <a:latin typeface="Open Sans"/>
              <a:ea typeface="+mn-ea"/>
              <a:cs typeface="+mn-cs"/>
            </a:rPr>
            <a:t>PPR submission: </a:t>
          </a:r>
          <a:r>
            <a:rPr lang="en-GB" sz="2400" b="1" kern="1200" dirty="0">
              <a:solidFill>
                <a:srgbClr val="2B55AA"/>
              </a:solidFill>
              <a:latin typeface="Open Sans"/>
              <a:ea typeface="+mn-ea"/>
              <a:cs typeface="+mn-cs"/>
            </a:rPr>
            <a:t>1st December 2025</a:t>
          </a:r>
          <a:endParaRPr lang="hu-HU" sz="2400" b="1" kern="1200" dirty="0">
            <a:solidFill>
              <a:srgbClr val="2B55AA"/>
            </a:solidFill>
            <a:latin typeface="Open Sans"/>
            <a:ea typeface="+mn-ea"/>
            <a:cs typeface="+mn-cs"/>
          </a:endParaRPr>
        </a:p>
      </dsp:txBody>
      <dsp:txXfrm>
        <a:off x="8900160" y="2410459"/>
        <a:ext cx="2560320" cy="5463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60391-6017-4E9B-85A7-328B5CADB6FA}">
      <dsp:nvSpPr>
        <dsp:cNvPr id="0" name=""/>
        <dsp:cNvSpPr/>
      </dsp:nvSpPr>
      <dsp:spPr>
        <a:xfrm>
          <a:off x="0" y="183987"/>
          <a:ext cx="12192000" cy="1872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GB" sz="3600" kern="1200" dirty="0"/>
            <a:t>Summary of project implementation</a:t>
          </a:r>
          <a:endParaRPr lang="hu-HU" sz="3600" kern="1200" dirty="0"/>
        </a:p>
      </dsp:txBody>
      <dsp:txXfrm>
        <a:off x="0" y="183987"/>
        <a:ext cx="12192000" cy="1872000"/>
      </dsp:txXfrm>
    </dsp:sp>
    <dsp:sp modelId="{E2A9A338-C2D0-486E-B791-04BDA00BAE7C}">
      <dsp:nvSpPr>
        <dsp:cNvPr id="0" name=""/>
        <dsp:cNvSpPr/>
      </dsp:nvSpPr>
      <dsp:spPr>
        <a:xfrm>
          <a:off x="0" y="2055987"/>
          <a:ext cx="12192000" cy="588802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0040" tIns="320040" rIns="426720" bIns="480060" numCol="1" spcCol="1270" anchor="t" anchorCtr="0">
          <a:noAutofit/>
        </a:bodyPr>
        <a:lstStyle/>
        <a:p>
          <a:pPr marL="285750" lvl="1" indent="-285750" algn="l" defTabSz="2667000">
            <a:lnSpc>
              <a:spcPct val="90000"/>
            </a:lnSpc>
            <a:spcBef>
              <a:spcPct val="0"/>
            </a:spcBef>
            <a:spcAft>
              <a:spcPct val="15000"/>
            </a:spcAft>
            <a:buChar char="•"/>
          </a:pPr>
          <a:r>
            <a:rPr lang="hu-HU" sz="6000" kern="1200" dirty="0">
              <a:solidFill>
                <a:srgbClr val="003399"/>
              </a:solidFill>
              <a:latin typeface="+mn-lt"/>
              <a:ea typeface="+mn-ea"/>
              <a:cs typeface="+mn-cs"/>
            </a:rPr>
            <a:t> </a:t>
          </a:r>
          <a:r>
            <a:rPr lang="en-GB" sz="6000" kern="1200" dirty="0">
              <a:solidFill>
                <a:srgbClr val="003399"/>
              </a:solidFill>
              <a:latin typeface="+mn-lt"/>
              <a:ea typeface="+mn-ea"/>
              <a:cs typeface="+mn-cs"/>
            </a:rPr>
            <a:t>To be submitted by 15 March 2025</a:t>
          </a:r>
          <a:endParaRPr lang="hu-HU" sz="6000" kern="1200" dirty="0">
            <a:solidFill>
              <a:srgbClr val="003399"/>
            </a:solidFill>
            <a:latin typeface="+mn-lt"/>
            <a:ea typeface="+mn-ea"/>
            <a:cs typeface="+mn-cs"/>
          </a:endParaRPr>
        </a:p>
        <a:p>
          <a:pPr marL="285750" lvl="1" indent="-285750" algn="l" defTabSz="2667000">
            <a:lnSpc>
              <a:spcPct val="90000"/>
            </a:lnSpc>
            <a:spcBef>
              <a:spcPct val="0"/>
            </a:spcBef>
            <a:spcAft>
              <a:spcPct val="15000"/>
            </a:spcAft>
            <a:buChar char="•"/>
          </a:pPr>
          <a:r>
            <a:rPr lang="en-GB" sz="6000" kern="1200" dirty="0">
              <a:solidFill>
                <a:srgbClr val="003399"/>
              </a:solidFill>
              <a:latin typeface="+mn-lt"/>
              <a:ea typeface="+mn-ea"/>
              <a:cs typeface="+mn-cs"/>
            </a:rPr>
            <a:t> Progress in developing the outputs</a:t>
          </a:r>
          <a:endParaRPr lang="hu-HU" sz="6000" kern="1200" dirty="0">
            <a:solidFill>
              <a:srgbClr val="003399"/>
            </a:solidFill>
            <a:latin typeface="+mn-lt"/>
            <a:ea typeface="+mn-ea"/>
            <a:cs typeface="+mn-cs"/>
          </a:endParaRPr>
        </a:p>
        <a:p>
          <a:pPr marL="285750" lvl="1" indent="-285750" algn="l" defTabSz="2667000">
            <a:lnSpc>
              <a:spcPct val="90000"/>
            </a:lnSpc>
            <a:spcBef>
              <a:spcPct val="0"/>
            </a:spcBef>
            <a:spcAft>
              <a:spcPct val="15000"/>
            </a:spcAft>
            <a:buChar char="•"/>
          </a:pPr>
          <a:r>
            <a:rPr lang="hu-HU" sz="6000" kern="1200" dirty="0">
              <a:solidFill>
                <a:srgbClr val="003399"/>
              </a:solidFill>
              <a:latin typeface="+mn-lt"/>
              <a:ea typeface="+mn-ea"/>
              <a:cs typeface="+mn-cs"/>
            </a:rPr>
            <a:t> </a:t>
          </a:r>
          <a:r>
            <a:rPr lang="en-GB" sz="6000" kern="1200" dirty="0">
              <a:solidFill>
                <a:srgbClr val="003399"/>
              </a:solidFill>
              <a:latin typeface="+mn-lt"/>
              <a:ea typeface="+mn-ea"/>
              <a:cs typeface="+mn-cs"/>
            </a:rPr>
            <a:t>Delays and plans for recovery</a:t>
          </a:r>
          <a:endParaRPr lang="hu-HU" sz="6000" kern="1200" dirty="0">
            <a:solidFill>
              <a:srgbClr val="003399"/>
            </a:solidFill>
            <a:latin typeface="+mn-lt"/>
            <a:ea typeface="+mn-ea"/>
            <a:cs typeface="+mn-cs"/>
          </a:endParaRPr>
        </a:p>
      </dsp:txBody>
      <dsp:txXfrm>
        <a:off x="0" y="2055987"/>
        <a:ext cx="12192000" cy="5888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6C791-70C5-4474-AF30-519738486514}">
      <dsp:nvSpPr>
        <dsp:cNvPr id="0" name=""/>
        <dsp:cNvSpPr/>
      </dsp:nvSpPr>
      <dsp:spPr>
        <a:xfrm>
          <a:off x="0" y="2794000"/>
          <a:ext cx="5079999" cy="25399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en-GB" sz="5600" kern="1200" dirty="0"/>
            <a:t>Minor changes</a:t>
          </a:r>
          <a:endParaRPr lang="hu-HU" sz="5600" kern="1200" dirty="0"/>
        </a:p>
      </dsp:txBody>
      <dsp:txXfrm>
        <a:off x="74394" y="2868394"/>
        <a:ext cx="4931211" cy="2391211"/>
      </dsp:txXfrm>
    </dsp:sp>
    <dsp:sp modelId="{CBCF53F8-5E3C-49C7-B2C3-F4129AA61B8E}">
      <dsp:nvSpPr>
        <dsp:cNvPr id="0" name=""/>
        <dsp:cNvSpPr/>
      </dsp:nvSpPr>
      <dsp:spPr>
        <a:xfrm rot="19457599">
          <a:off x="4844792" y="3305625"/>
          <a:ext cx="2502415" cy="56250"/>
        </a:xfrm>
        <a:custGeom>
          <a:avLst/>
          <a:gdLst/>
          <a:ahLst/>
          <a:cxnLst/>
          <a:rect l="0" t="0" r="0" b="0"/>
          <a:pathLst>
            <a:path>
              <a:moveTo>
                <a:pt x="0" y="28125"/>
              </a:moveTo>
              <a:lnTo>
                <a:pt x="2502415" y="281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hu-HU" sz="800" kern="1200"/>
        </a:p>
      </dsp:txBody>
      <dsp:txXfrm>
        <a:off x="6033439" y="3271189"/>
        <a:ext cx="125120" cy="125120"/>
      </dsp:txXfrm>
    </dsp:sp>
    <dsp:sp modelId="{C2584138-0246-48D0-B292-4CDB371BD77E}">
      <dsp:nvSpPr>
        <dsp:cNvPr id="0" name=""/>
        <dsp:cNvSpPr/>
      </dsp:nvSpPr>
      <dsp:spPr>
        <a:xfrm>
          <a:off x="7112000" y="1333500"/>
          <a:ext cx="5079999" cy="253999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en-GB" sz="5600" kern="1200" dirty="0"/>
            <a:t>Administrative changes</a:t>
          </a:r>
          <a:endParaRPr lang="hu-HU" sz="5600" kern="1200" dirty="0"/>
        </a:p>
      </dsp:txBody>
      <dsp:txXfrm>
        <a:off x="7186394" y="1407894"/>
        <a:ext cx="4931211" cy="2391211"/>
      </dsp:txXfrm>
    </dsp:sp>
    <dsp:sp modelId="{658DD48D-2CAB-4ED3-9548-8F928597B433}">
      <dsp:nvSpPr>
        <dsp:cNvPr id="0" name=""/>
        <dsp:cNvSpPr/>
      </dsp:nvSpPr>
      <dsp:spPr>
        <a:xfrm rot="2142401">
          <a:off x="4844792" y="4766124"/>
          <a:ext cx="2502415" cy="56250"/>
        </a:xfrm>
        <a:custGeom>
          <a:avLst/>
          <a:gdLst/>
          <a:ahLst/>
          <a:cxnLst/>
          <a:rect l="0" t="0" r="0" b="0"/>
          <a:pathLst>
            <a:path>
              <a:moveTo>
                <a:pt x="0" y="28125"/>
              </a:moveTo>
              <a:lnTo>
                <a:pt x="2502415" y="281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hu-HU" sz="800" kern="1200"/>
        </a:p>
      </dsp:txBody>
      <dsp:txXfrm>
        <a:off x="6033439" y="4731689"/>
        <a:ext cx="125120" cy="125120"/>
      </dsp:txXfrm>
    </dsp:sp>
    <dsp:sp modelId="{B7F1AE93-57B0-412D-BAE6-96F379514491}">
      <dsp:nvSpPr>
        <dsp:cNvPr id="0" name=""/>
        <dsp:cNvSpPr/>
      </dsp:nvSpPr>
      <dsp:spPr>
        <a:xfrm>
          <a:off x="7112000" y="4254500"/>
          <a:ext cx="5079999" cy="253999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en-GB" sz="5600" kern="1200" dirty="0"/>
            <a:t>Minor content adjustment</a:t>
          </a:r>
          <a:endParaRPr lang="hu-HU" sz="5600" kern="1200" dirty="0"/>
        </a:p>
      </dsp:txBody>
      <dsp:txXfrm>
        <a:off x="7186394" y="4328894"/>
        <a:ext cx="4931211" cy="239121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13586-3CB8-41C3-B4CD-5F29539994DF}" type="datetimeFigureOut">
              <a:rPr lang="en-GB" smtClean="0"/>
              <a:t>06/11/2024</a:t>
            </a:fld>
            <a:endParaRPr lang="en-GB"/>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56C0F-3A8C-4802-8B0F-37241EEA11F0}" type="slidenum">
              <a:rPr lang="en-GB" smtClean="0"/>
              <a:t>‹#›</a:t>
            </a:fld>
            <a:endParaRPr lang="en-GB"/>
          </a:p>
        </p:txBody>
      </p:sp>
    </p:spTree>
    <p:extLst>
      <p:ext uri="{BB962C8B-B14F-4D97-AF65-F5344CB8AC3E}">
        <p14:creationId xmlns:p14="http://schemas.microsoft.com/office/powerpoint/2010/main" val="128537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a:t>Title</a:t>
            </a:r>
            <a:r>
              <a:rPr lang="hu-HU" dirty="0"/>
              <a:t> </a:t>
            </a:r>
            <a:r>
              <a:rPr lang="hu-HU" dirty="0" err="1"/>
              <a:t>slide</a:t>
            </a:r>
            <a:r>
              <a:rPr lang="hu-HU" baseline="0" dirty="0"/>
              <a:t> </a:t>
            </a:r>
            <a:r>
              <a:rPr lang="hu-HU" baseline="0" dirty="0" err="1"/>
              <a:t>should</a:t>
            </a:r>
            <a:r>
              <a:rPr lang="hu-HU" baseline="0" dirty="0"/>
              <a:t> </a:t>
            </a:r>
            <a:r>
              <a:rPr lang="hu-HU" baseline="0" dirty="0" err="1"/>
              <a:t>include</a:t>
            </a:r>
            <a:r>
              <a:rPr lang="hu-HU" baseline="0" dirty="0"/>
              <a:t> </a:t>
            </a:r>
            <a:r>
              <a:rPr lang="hu-HU" baseline="0" dirty="0" err="1"/>
              <a:t>the</a:t>
            </a:r>
            <a:r>
              <a:rPr lang="hu-HU" baseline="0" dirty="0"/>
              <a:t> </a:t>
            </a:r>
            <a:r>
              <a:rPr lang="hu-HU" baseline="0" dirty="0" err="1"/>
              <a:t>title</a:t>
            </a:r>
            <a:r>
              <a:rPr lang="hu-HU" baseline="0" dirty="0"/>
              <a:t> of </a:t>
            </a:r>
            <a:r>
              <a:rPr lang="hu-HU" baseline="0" dirty="0" err="1"/>
              <a:t>the</a:t>
            </a:r>
            <a:r>
              <a:rPr lang="hu-HU" baseline="0" dirty="0"/>
              <a:t> </a:t>
            </a:r>
            <a:r>
              <a:rPr lang="hu-HU" baseline="0" dirty="0" err="1"/>
              <a:t>presentation</a:t>
            </a:r>
            <a:r>
              <a:rPr lang="hu-HU" baseline="0" dirty="0"/>
              <a:t>, </a:t>
            </a:r>
            <a:r>
              <a:rPr lang="hu-HU" baseline="0" dirty="0" err="1"/>
              <a:t>the</a:t>
            </a:r>
            <a:r>
              <a:rPr lang="hu-HU" baseline="0" dirty="0"/>
              <a:t> </a:t>
            </a:r>
            <a:r>
              <a:rPr lang="hu-HU" baseline="0" dirty="0" err="1"/>
              <a:t>presenter’s</a:t>
            </a:r>
            <a:r>
              <a:rPr lang="hu-HU" baseline="0" dirty="0"/>
              <a:t> </a:t>
            </a:r>
            <a:r>
              <a:rPr lang="hu-HU" baseline="0" dirty="0" err="1"/>
              <a:t>name</a:t>
            </a:r>
            <a:r>
              <a:rPr lang="hu-HU" baseline="0" dirty="0"/>
              <a:t>, </a:t>
            </a:r>
            <a:r>
              <a:rPr lang="hu-HU" baseline="0" dirty="0" err="1"/>
              <a:t>the</a:t>
            </a:r>
            <a:r>
              <a:rPr lang="hu-HU" baseline="0" dirty="0"/>
              <a:t> </a:t>
            </a:r>
            <a:r>
              <a:rPr lang="hu-HU" baseline="0" dirty="0" err="1"/>
              <a:t>date</a:t>
            </a:r>
            <a:r>
              <a:rPr lang="hu-HU" baseline="0" dirty="0"/>
              <a:t>, </a:t>
            </a:r>
            <a:r>
              <a:rPr lang="hu-HU" baseline="0" dirty="0" err="1"/>
              <a:t>place</a:t>
            </a:r>
            <a:r>
              <a:rPr lang="hu-HU" baseline="0" dirty="0"/>
              <a:t> and </a:t>
            </a:r>
            <a:r>
              <a:rPr lang="hu-HU" baseline="0" dirty="0" err="1"/>
              <a:t>name</a:t>
            </a:r>
            <a:r>
              <a:rPr lang="hu-HU" baseline="0" dirty="0"/>
              <a:t> of </a:t>
            </a:r>
            <a:r>
              <a:rPr lang="hu-HU" baseline="0" dirty="0" err="1"/>
              <a:t>the</a:t>
            </a:r>
            <a:r>
              <a:rPr lang="hu-HU" baseline="0" dirty="0"/>
              <a:t> </a:t>
            </a:r>
            <a:r>
              <a:rPr lang="hu-HU" baseline="0" dirty="0" err="1"/>
              <a:t>event</a:t>
            </a:r>
            <a:r>
              <a:rPr lang="hu-HU" baseline="0" dirty="0"/>
              <a:t>. </a:t>
            </a:r>
            <a:endParaRPr lang="en-US" dirty="0"/>
          </a:p>
        </p:txBody>
      </p:sp>
      <p:sp>
        <p:nvSpPr>
          <p:cNvPr id="4" name="Slide Number Placeholder 3"/>
          <p:cNvSpPr>
            <a:spLocks noGrp="1"/>
          </p:cNvSpPr>
          <p:nvPr>
            <p:ph type="sldNum" sz="quarter" idx="10"/>
          </p:nvPr>
        </p:nvSpPr>
        <p:spPr/>
        <p:txBody>
          <a:bodyPr/>
          <a:lstStyle/>
          <a:p>
            <a:fld id="{EF156C0F-3A8C-4802-8B0F-37241EEA11F0}" type="slidenum">
              <a:rPr lang="en-GB" smtClean="0"/>
              <a:t>1</a:t>
            </a:fld>
            <a:endParaRPr lang="en-GB"/>
          </a:p>
        </p:txBody>
      </p:sp>
    </p:spTree>
    <p:extLst>
      <p:ext uri="{BB962C8B-B14F-4D97-AF65-F5344CB8AC3E}">
        <p14:creationId xmlns:p14="http://schemas.microsoft.com/office/powerpoint/2010/main" val="28512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Agenda </a:t>
            </a:r>
            <a:r>
              <a:rPr lang="hu-HU" dirty="0" err="1"/>
              <a:t>slide</a:t>
            </a:r>
            <a:r>
              <a:rPr lang="hu-HU" baseline="0" dirty="0"/>
              <a:t> </a:t>
            </a:r>
            <a:r>
              <a:rPr lang="hu-HU" baseline="0" dirty="0" err="1"/>
              <a:t>should</a:t>
            </a:r>
            <a:r>
              <a:rPr lang="hu-HU" baseline="0" dirty="0"/>
              <a:t> </a:t>
            </a:r>
            <a:r>
              <a:rPr lang="hu-HU" baseline="0" dirty="0" err="1"/>
              <a:t>outline</a:t>
            </a:r>
            <a:r>
              <a:rPr lang="hu-HU" baseline="0" dirty="0"/>
              <a:t> </a:t>
            </a:r>
            <a:r>
              <a:rPr lang="hu-HU" baseline="0" dirty="0" err="1"/>
              <a:t>the</a:t>
            </a:r>
            <a:r>
              <a:rPr lang="hu-HU" baseline="0" dirty="0"/>
              <a:t> </a:t>
            </a:r>
            <a:r>
              <a:rPr lang="hu-HU" baseline="0" dirty="0" err="1"/>
              <a:t>structure</a:t>
            </a:r>
            <a:r>
              <a:rPr lang="hu-HU" baseline="0" dirty="0"/>
              <a:t> of </a:t>
            </a:r>
            <a:r>
              <a:rPr lang="hu-HU" baseline="0" dirty="0" err="1"/>
              <a:t>the</a:t>
            </a:r>
            <a:r>
              <a:rPr lang="hu-HU" baseline="0" dirty="0"/>
              <a:t> </a:t>
            </a:r>
            <a:r>
              <a:rPr lang="hu-HU" baseline="0" dirty="0" err="1"/>
              <a:t>presentation</a:t>
            </a:r>
            <a:r>
              <a:rPr lang="hu-HU" baseline="0" dirty="0"/>
              <a:t> and </a:t>
            </a:r>
            <a:r>
              <a:rPr lang="hu-HU" baseline="0" dirty="0" err="1"/>
              <a:t>provide</a:t>
            </a:r>
            <a:r>
              <a:rPr lang="hu-HU" baseline="0" dirty="0"/>
              <a:t> an </a:t>
            </a:r>
            <a:r>
              <a:rPr lang="hu-HU" baseline="0" dirty="0" err="1"/>
              <a:t>overview</a:t>
            </a:r>
            <a:r>
              <a:rPr lang="hu-HU" baseline="0" dirty="0"/>
              <a:t> of </a:t>
            </a:r>
            <a:r>
              <a:rPr lang="hu-HU" baseline="0" dirty="0" err="1"/>
              <a:t>the</a:t>
            </a:r>
            <a:r>
              <a:rPr lang="hu-HU" baseline="0" dirty="0"/>
              <a:t> </a:t>
            </a:r>
            <a:r>
              <a:rPr lang="hu-HU" baseline="0" dirty="0" err="1"/>
              <a:t>topics</a:t>
            </a:r>
            <a:r>
              <a:rPr lang="hu-HU" baseline="0" dirty="0"/>
              <a:t> </a:t>
            </a:r>
            <a:r>
              <a:rPr lang="hu-HU" baseline="0" dirty="0" err="1"/>
              <a:t>or</a:t>
            </a:r>
            <a:r>
              <a:rPr lang="hu-HU" baseline="0" dirty="0"/>
              <a:t> </a:t>
            </a:r>
            <a:r>
              <a:rPr lang="hu-HU" baseline="0" dirty="0" err="1"/>
              <a:t>sections</a:t>
            </a:r>
            <a:r>
              <a:rPr lang="hu-HU" baseline="0" dirty="0"/>
              <a:t> </a:t>
            </a:r>
            <a:r>
              <a:rPr lang="hu-HU" baseline="0" dirty="0" err="1"/>
              <a:t>that</a:t>
            </a:r>
            <a:r>
              <a:rPr lang="hu-HU" baseline="0" dirty="0"/>
              <a:t> </a:t>
            </a:r>
            <a:r>
              <a:rPr lang="hu-HU" baseline="0" dirty="0" err="1"/>
              <a:t>will</a:t>
            </a:r>
            <a:r>
              <a:rPr lang="hu-HU" baseline="0" dirty="0"/>
              <a:t> be </a:t>
            </a:r>
            <a:r>
              <a:rPr lang="hu-HU" baseline="0" dirty="0" err="1"/>
              <a:t>covered</a:t>
            </a:r>
            <a:r>
              <a:rPr lang="hu-HU"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156C0F-3A8C-4802-8B0F-37241EEA11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3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Agenda </a:t>
            </a:r>
            <a:r>
              <a:rPr lang="hu-HU" dirty="0" err="1"/>
              <a:t>slide</a:t>
            </a:r>
            <a:r>
              <a:rPr lang="hu-HU" baseline="0" dirty="0"/>
              <a:t> </a:t>
            </a:r>
            <a:r>
              <a:rPr lang="hu-HU" baseline="0" dirty="0" err="1"/>
              <a:t>should</a:t>
            </a:r>
            <a:r>
              <a:rPr lang="hu-HU" baseline="0" dirty="0"/>
              <a:t> </a:t>
            </a:r>
            <a:r>
              <a:rPr lang="hu-HU" baseline="0" dirty="0" err="1"/>
              <a:t>outline</a:t>
            </a:r>
            <a:r>
              <a:rPr lang="hu-HU" baseline="0" dirty="0"/>
              <a:t> </a:t>
            </a:r>
            <a:r>
              <a:rPr lang="hu-HU" baseline="0" dirty="0" err="1"/>
              <a:t>the</a:t>
            </a:r>
            <a:r>
              <a:rPr lang="hu-HU" baseline="0" dirty="0"/>
              <a:t> </a:t>
            </a:r>
            <a:r>
              <a:rPr lang="hu-HU" baseline="0" dirty="0" err="1"/>
              <a:t>structure</a:t>
            </a:r>
            <a:r>
              <a:rPr lang="hu-HU" baseline="0" dirty="0"/>
              <a:t> of </a:t>
            </a:r>
            <a:r>
              <a:rPr lang="hu-HU" baseline="0" dirty="0" err="1"/>
              <a:t>the</a:t>
            </a:r>
            <a:r>
              <a:rPr lang="hu-HU" baseline="0" dirty="0"/>
              <a:t> </a:t>
            </a:r>
            <a:r>
              <a:rPr lang="hu-HU" baseline="0" dirty="0" err="1"/>
              <a:t>presentation</a:t>
            </a:r>
            <a:r>
              <a:rPr lang="hu-HU" baseline="0" dirty="0"/>
              <a:t> and </a:t>
            </a:r>
            <a:r>
              <a:rPr lang="hu-HU" baseline="0" dirty="0" err="1"/>
              <a:t>provide</a:t>
            </a:r>
            <a:r>
              <a:rPr lang="hu-HU" baseline="0" dirty="0"/>
              <a:t> an </a:t>
            </a:r>
            <a:r>
              <a:rPr lang="hu-HU" baseline="0" dirty="0" err="1"/>
              <a:t>overview</a:t>
            </a:r>
            <a:r>
              <a:rPr lang="hu-HU" baseline="0" dirty="0"/>
              <a:t> of </a:t>
            </a:r>
            <a:r>
              <a:rPr lang="hu-HU" baseline="0" dirty="0" err="1"/>
              <a:t>the</a:t>
            </a:r>
            <a:r>
              <a:rPr lang="hu-HU" baseline="0" dirty="0"/>
              <a:t> </a:t>
            </a:r>
            <a:r>
              <a:rPr lang="hu-HU" baseline="0" dirty="0" err="1"/>
              <a:t>topics</a:t>
            </a:r>
            <a:r>
              <a:rPr lang="hu-HU" baseline="0" dirty="0"/>
              <a:t> </a:t>
            </a:r>
            <a:r>
              <a:rPr lang="hu-HU" baseline="0" dirty="0" err="1"/>
              <a:t>or</a:t>
            </a:r>
            <a:r>
              <a:rPr lang="hu-HU" baseline="0" dirty="0"/>
              <a:t> </a:t>
            </a:r>
            <a:r>
              <a:rPr lang="hu-HU" baseline="0" dirty="0" err="1"/>
              <a:t>sections</a:t>
            </a:r>
            <a:r>
              <a:rPr lang="hu-HU" baseline="0" dirty="0"/>
              <a:t> </a:t>
            </a:r>
            <a:r>
              <a:rPr lang="hu-HU" baseline="0" dirty="0" err="1"/>
              <a:t>that</a:t>
            </a:r>
            <a:r>
              <a:rPr lang="hu-HU" baseline="0" dirty="0"/>
              <a:t> </a:t>
            </a:r>
            <a:r>
              <a:rPr lang="hu-HU" baseline="0" dirty="0" err="1"/>
              <a:t>will</a:t>
            </a:r>
            <a:r>
              <a:rPr lang="hu-HU" baseline="0" dirty="0"/>
              <a:t> be </a:t>
            </a:r>
            <a:r>
              <a:rPr lang="hu-HU" baseline="0" dirty="0" err="1"/>
              <a:t>covered</a:t>
            </a:r>
            <a:r>
              <a:rPr lang="hu-HU"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156C0F-3A8C-4802-8B0F-37241EEA11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97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a:t>Title</a:t>
            </a:r>
            <a:r>
              <a:rPr lang="hu-HU" dirty="0"/>
              <a:t> </a:t>
            </a:r>
            <a:r>
              <a:rPr lang="hu-HU" dirty="0" err="1"/>
              <a:t>slide</a:t>
            </a:r>
            <a:r>
              <a:rPr lang="hu-HU" baseline="0" dirty="0"/>
              <a:t> </a:t>
            </a:r>
            <a:r>
              <a:rPr lang="hu-HU" baseline="0" dirty="0" err="1"/>
              <a:t>should</a:t>
            </a:r>
            <a:r>
              <a:rPr lang="hu-HU" baseline="0" dirty="0"/>
              <a:t> </a:t>
            </a:r>
            <a:r>
              <a:rPr lang="hu-HU" baseline="0" dirty="0" err="1"/>
              <a:t>include</a:t>
            </a:r>
            <a:r>
              <a:rPr lang="hu-HU" baseline="0" dirty="0"/>
              <a:t> </a:t>
            </a:r>
            <a:r>
              <a:rPr lang="hu-HU" baseline="0" dirty="0" err="1"/>
              <a:t>the</a:t>
            </a:r>
            <a:r>
              <a:rPr lang="hu-HU" baseline="0" dirty="0"/>
              <a:t> </a:t>
            </a:r>
            <a:r>
              <a:rPr lang="hu-HU" baseline="0" dirty="0" err="1"/>
              <a:t>title</a:t>
            </a:r>
            <a:r>
              <a:rPr lang="hu-HU" baseline="0" dirty="0"/>
              <a:t> of </a:t>
            </a:r>
            <a:r>
              <a:rPr lang="hu-HU" baseline="0" dirty="0" err="1"/>
              <a:t>the</a:t>
            </a:r>
            <a:r>
              <a:rPr lang="hu-HU" baseline="0" dirty="0"/>
              <a:t> </a:t>
            </a:r>
            <a:r>
              <a:rPr lang="hu-HU" baseline="0" dirty="0" err="1"/>
              <a:t>presentation</a:t>
            </a:r>
            <a:r>
              <a:rPr lang="hu-HU" baseline="0" dirty="0"/>
              <a:t>, </a:t>
            </a:r>
            <a:r>
              <a:rPr lang="hu-HU" baseline="0" dirty="0" err="1"/>
              <a:t>the</a:t>
            </a:r>
            <a:r>
              <a:rPr lang="hu-HU" baseline="0" dirty="0"/>
              <a:t> </a:t>
            </a:r>
            <a:r>
              <a:rPr lang="hu-HU" baseline="0" dirty="0" err="1"/>
              <a:t>presenter’s</a:t>
            </a:r>
            <a:r>
              <a:rPr lang="hu-HU" baseline="0" dirty="0"/>
              <a:t> </a:t>
            </a:r>
            <a:r>
              <a:rPr lang="hu-HU" baseline="0" dirty="0" err="1"/>
              <a:t>name</a:t>
            </a:r>
            <a:r>
              <a:rPr lang="hu-HU" baseline="0" dirty="0"/>
              <a:t>, </a:t>
            </a:r>
            <a:r>
              <a:rPr lang="hu-HU" baseline="0" dirty="0" err="1"/>
              <a:t>the</a:t>
            </a:r>
            <a:r>
              <a:rPr lang="hu-HU" baseline="0" dirty="0"/>
              <a:t> </a:t>
            </a:r>
            <a:r>
              <a:rPr lang="hu-HU" baseline="0" dirty="0" err="1"/>
              <a:t>date</a:t>
            </a:r>
            <a:r>
              <a:rPr lang="hu-HU" baseline="0" dirty="0"/>
              <a:t>, </a:t>
            </a:r>
            <a:r>
              <a:rPr lang="hu-HU" baseline="0" dirty="0" err="1"/>
              <a:t>place</a:t>
            </a:r>
            <a:r>
              <a:rPr lang="hu-HU" baseline="0" dirty="0"/>
              <a:t> and </a:t>
            </a:r>
            <a:r>
              <a:rPr lang="hu-HU" baseline="0" dirty="0" err="1"/>
              <a:t>name</a:t>
            </a:r>
            <a:r>
              <a:rPr lang="hu-HU" baseline="0" dirty="0"/>
              <a:t> of </a:t>
            </a:r>
            <a:r>
              <a:rPr lang="hu-HU" baseline="0" dirty="0" err="1"/>
              <a:t>the</a:t>
            </a:r>
            <a:r>
              <a:rPr lang="hu-HU" baseline="0" dirty="0"/>
              <a:t> </a:t>
            </a:r>
            <a:r>
              <a:rPr lang="hu-HU" baseline="0" dirty="0" err="1"/>
              <a:t>event</a:t>
            </a:r>
            <a:r>
              <a:rPr lang="hu-HU" baseline="0" dirty="0"/>
              <a:t>. </a:t>
            </a:r>
            <a:endParaRPr lang="en-US" dirty="0"/>
          </a:p>
        </p:txBody>
      </p:sp>
      <p:sp>
        <p:nvSpPr>
          <p:cNvPr id="4" name="Slide Number Placeholder 3"/>
          <p:cNvSpPr>
            <a:spLocks noGrp="1"/>
          </p:cNvSpPr>
          <p:nvPr>
            <p:ph type="sldNum" sz="quarter" idx="10"/>
          </p:nvPr>
        </p:nvSpPr>
        <p:spPr/>
        <p:txBody>
          <a:bodyPr/>
          <a:lstStyle/>
          <a:p>
            <a:fld id="{EF156C0F-3A8C-4802-8B0F-37241EEA11F0}" type="slidenum">
              <a:rPr lang="en-GB" smtClean="0"/>
              <a:t>19</a:t>
            </a:fld>
            <a:endParaRPr lang="en-GB"/>
          </a:p>
        </p:txBody>
      </p:sp>
    </p:spTree>
    <p:extLst>
      <p:ext uri="{BB962C8B-B14F-4D97-AF65-F5344CB8AC3E}">
        <p14:creationId xmlns:p14="http://schemas.microsoft.com/office/powerpoint/2010/main" val="1026802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Agenda </a:t>
            </a:r>
            <a:r>
              <a:rPr lang="hu-HU" dirty="0" err="1"/>
              <a:t>slide</a:t>
            </a:r>
            <a:r>
              <a:rPr lang="hu-HU" baseline="0" dirty="0"/>
              <a:t> </a:t>
            </a:r>
            <a:r>
              <a:rPr lang="hu-HU" baseline="0" dirty="0" err="1"/>
              <a:t>should</a:t>
            </a:r>
            <a:r>
              <a:rPr lang="hu-HU" baseline="0" dirty="0"/>
              <a:t> </a:t>
            </a:r>
            <a:r>
              <a:rPr lang="hu-HU" baseline="0" dirty="0" err="1"/>
              <a:t>outline</a:t>
            </a:r>
            <a:r>
              <a:rPr lang="hu-HU" baseline="0" dirty="0"/>
              <a:t> </a:t>
            </a:r>
            <a:r>
              <a:rPr lang="hu-HU" baseline="0" dirty="0" err="1"/>
              <a:t>the</a:t>
            </a:r>
            <a:r>
              <a:rPr lang="hu-HU" baseline="0" dirty="0"/>
              <a:t> </a:t>
            </a:r>
            <a:r>
              <a:rPr lang="hu-HU" baseline="0" dirty="0" err="1"/>
              <a:t>structure</a:t>
            </a:r>
            <a:r>
              <a:rPr lang="hu-HU" baseline="0" dirty="0"/>
              <a:t> of </a:t>
            </a:r>
            <a:r>
              <a:rPr lang="hu-HU" baseline="0" dirty="0" err="1"/>
              <a:t>the</a:t>
            </a:r>
            <a:r>
              <a:rPr lang="hu-HU" baseline="0" dirty="0"/>
              <a:t> </a:t>
            </a:r>
            <a:r>
              <a:rPr lang="hu-HU" baseline="0" dirty="0" err="1"/>
              <a:t>presentation</a:t>
            </a:r>
            <a:r>
              <a:rPr lang="hu-HU" baseline="0" dirty="0"/>
              <a:t> and </a:t>
            </a:r>
            <a:r>
              <a:rPr lang="hu-HU" baseline="0" dirty="0" err="1"/>
              <a:t>provide</a:t>
            </a:r>
            <a:r>
              <a:rPr lang="hu-HU" baseline="0" dirty="0"/>
              <a:t> an </a:t>
            </a:r>
            <a:r>
              <a:rPr lang="hu-HU" baseline="0" dirty="0" err="1"/>
              <a:t>overview</a:t>
            </a:r>
            <a:r>
              <a:rPr lang="hu-HU" baseline="0" dirty="0"/>
              <a:t> of </a:t>
            </a:r>
            <a:r>
              <a:rPr lang="hu-HU" baseline="0" dirty="0" err="1"/>
              <a:t>the</a:t>
            </a:r>
            <a:r>
              <a:rPr lang="hu-HU" baseline="0" dirty="0"/>
              <a:t> </a:t>
            </a:r>
            <a:r>
              <a:rPr lang="hu-HU" baseline="0" dirty="0" err="1"/>
              <a:t>topics</a:t>
            </a:r>
            <a:r>
              <a:rPr lang="hu-HU" baseline="0" dirty="0"/>
              <a:t> </a:t>
            </a:r>
            <a:r>
              <a:rPr lang="hu-HU" baseline="0" dirty="0" err="1"/>
              <a:t>or</a:t>
            </a:r>
            <a:r>
              <a:rPr lang="hu-HU" baseline="0" dirty="0"/>
              <a:t> </a:t>
            </a:r>
            <a:r>
              <a:rPr lang="hu-HU" baseline="0" dirty="0" err="1"/>
              <a:t>sections</a:t>
            </a:r>
            <a:r>
              <a:rPr lang="hu-HU" baseline="0" dirty="0"/>
              <a:t> </a:t>
            </a:r>
            <a:r>
              <a:rPr lang="hu-HU" baseline="0" dirty="0" err="1"/>
              <a:t>that</a:t>
            </a:r>
            <a:r>
              <a:rPr lang="hu-HU" baseline="0" dirty="0"/>
              <a:t> </a:t>
            </a:r>
            <a:r>
              <a:rPr lang="hu-HU" baseline="0" dirty="0" err="1"/>
              <a:t>will</a:t>
            </a:r>
            <a:r>
              <a:rPr lang="hu-HU" baseline="0" dirty="0"/>
              <a:t> be </a:t>
            </a:r>
            <a:r>
              <a:rPr lang="hu-HU" baseline="0" dirty="0" err="1"/>
              <a:t>covered</a:t>
            </a:r>
            <a:r>
              <a:rPr lang="hu-HU" baseline="0" dirty="0"/>
              <a:t>.</a:t>
            </a:r>
            <a:endParaRPr lang="en-US" dirty="0"/>
          </a:p>
        </p:txBody>
      </p:sp>
      <p:sp>
        <p:nvSpPr>
          <p:cNvPr id="4" name="Slide Number Placeholder 3"/>
          <p:cNvSpPr>
            <a:spLocks noGrp="1"/>
          </p:cNvSpPr>
          <p:nvPr>
            <p:ph type="sldNum" sz="quarter" idx="10"/>
          </p:nvPr>
        </p:nvSpPr>
        <p:spPr/>
        <p:txBody>
          <a:bodyPr/>
          <a:lstStyle/>
          <a:p>
            <a:fld id="{EF156C0F-3A8C-4802-8B0F-37241EEA11F0}" type="slidenum">
              <a:rPr lang="en-GB" smtClean="0"/>
              <a:t>20</a:t>
            </a:fld>
            <a:endParaRPr lang="en-GB"/>
          </a:p>
        </p:txBody>
      </p:sp>
    </p:spTree>
    <p:extLst>
      <p:ext uri="{BB962C8B-B14F-4D97-AF65-F5344CB8AC3E}">
        <p14:creationId xmlns:p14="http://schemas.microsoft.com/office/powerpoint/2010/main" val="176390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a:t>Title</a:t>
            </a:r>
            <a:r>
              <a:rPr lang="hu-HU" dirty="0"/>
              <a:t> </a:t>
            </a:r>
            <a:r>
              <a:rPr lang="hu-HU" dirty="0" err="1"/>
              <a:t>slide</a:t>
            </a:r>
            <a:r>
              <a:rPr lang="hu-HU" baseline="0" dirty="0"/>
              <a:t> </a:t>
            </a:r>
            <a:r>
              <a:rPr lang="hu-HU" baseline="0" dirty="0" err="1"/>
              <a:t>should</a:t>
            </a:r>
            <a:r>
              <a:rPr lang="hu-HU" baseline="0" dirty="0"/>
              <a:t> </a:t>
            </a:r>
            <a:r>
              <a:rPr lang="hu-HU" baseline="0" dirty="0" err="1"/>
              <a:t>include</a:t>
            </a:r>
            <a:r>
              <a:rPr lang="hu-HU" baseline="0" dirty="0"/>
              <a:t> </a:t>
            </a:r>
            <a:r>
              <a:rPr lang="hu-HU" baseline="0" dirty="0" err="1"/>
              <a:t>the</a:t>
            </a:r>
            <a:r>
              <a:rPr lang="hu-HU" baseline="0" dirty="0"/>
              <a:t> </a:t>
            </a:r>
            <a:r>
              <a:rPr lang="hu-HU" baseline="0" dirty="0" err="1"/>
              <a:t>title</a:t>
            </a:r>
            <a:r>
              <a:rPr lang="hu-HU" baseline="0" dirty="0"/>
              <a:t> of </a:t>
            </a:r>
            <a:r>
              <a:rPr lang="hu-HU" baseline="0" dirty="0" err="1"/>
              <a:t>the</a:t>
            </a:r>
            <a:r>
              <a:rPr lang="hu-HU" baseline="0" dirty="0"/>
              <a:t> </a:t>
            </a:r>
            <a:r>
              <a:rPr lang="hu-HU" baseline="0" dirty="0" err="1"/>
              <a:t>presentation</a:t>
            </a:r>
            <a:r>
              <a:rPr lang="hu-HU" baseline="0" dirty="0"/>
              <a:t>, </a:t>
            </a:r>
            <a:r>
              <a:rPr lang="hu-HU" baseline="0" dirty="0" err="1"/>
              <a:t>the</a:t>
            </a:r>
            <a:r>
              <a:rPr lang="hu-HU" baseline="0" dirty="0"/>
              <a:t> </a:t>
            </a:r>
            <a:r>
              <a:rPr lang="hu-HU" baseline="0" dirty="0" err="1"/>
              <a:t>presenter’s</a:t>
            </a:r>
            <a:r>
              <a:rPr lang="hu-HU" baseline="0" dirty="0"/>
              <a:t> </a:t>
            </a:r>
            <a:r>
              <a:rPr lang="hu-HU" baseline="0" dirty="0" err="1"/>
              <a:t>name</a:t>
            </a:r>
            <a:r>
              <a:rPr lang="hu-HU" baseline="0" dirty="0"/>
              <a:t>, </a:t>
            </a:r>
            <a:r>
              <a:rPr lang="hu-HU" baseline="0" dirty="0" err="1"/>
              <a:t>the</a:t>
            </a:r>
            <a:r>
              <a:rPr lang="hu-HU" baseline="0" dirty="0"/>
              <a:t> </a:t>
            </a:r>
            <a:r>
              <a:rPr lang="hu-HU" baseline="0" dirty="0" err="1"/>
              <a:t>date</a:t>
            </a:r>
            <a:r>
              <a:rPr lang="hu-HU" baseline="0" dirty="0"/>
              <a:t>, </a:t>
            </a:r>
            <a:r>
              <a:rPr lang="hu-HU" baseline="0" dirty="0" err="1"/>
              <a:t>place</a:t>
            </a:r>
            <a:r>
              <a:rPr lang="hu-HU" baseline="0" dirty="0"/>
              <a:t> and </a:t>
            </a:r>
            <a:r>
              <a:rPr lang="hu-HU" baseline="0" dirty="0" err="1"/>
              <a:t>name</a:t>
            </a:r>
            <a:r>
              <a:rPr lang="hu-HU" baseline="0" dirty="0"/>
              <a:t> of </a:t>
            </a:r>
            <a:r>
              <a:rPr lang="hu-HU" baseline="0" dirty="0" err="1"/>
              <a:t>the</a:t>
            </a:r>
            <a:r>
              <a:rPr lang="hu-HU" baseline="0" dirty="0"/>
              <a:t> </a:t>
            </a:r>
            <a:r>
              <a:rPr lang="hu-HU" baseline="0" dirty="0" err="1"/>
              <a:t>event</a:t>
            </a:r>
            <a:r>
              <a:rPr lang="hu-HU"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156C0F-3A8C-4802-8B0F-37241EEA11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99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156C0F-3A8C-4802-8B0F-37241EEA11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4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a:t>Thank</a:t>
            </a:r>
            <a:r>
              <a:rPr lang="hu-HU" baseline="0" dirty="0"/>
              <a:t> </a:t>
            </a:r>
            <a:r>
              <a:rPr lang="hu-HU" baseline="0" dirty="0" err="1"/>
              <a:t>you</a:t>
            </a:r>
            <a:r>
              <a:rPr lang="hu-HU" baseline="0" dirty="0"/>
              <a:t> </a:t>
            </a:r>
            <a:r>
              <a:rPr lang="hu-HU" baseline="0" dirty="0" err="1"/>
              <a:t>slide</a:t>
            </a:r>
            <a:r>
              <a:rPr lang="hu-HU" baseline="0" dirty="0"/>
              <a:t> </a:t>
            </a:r>
            <a:r>
              <a:rPr lang="hu-HU" baseline="0" dirty="0" err="1"/>
              <a:t>including</a:t>
            </a:r>
            <a:r>
              <a:rPr lang="hu-HU" baseline="0" dirty="0"/>
              <a:t> </a:t>
            </a:r>
            <a:r>
              <a:rPr lang="hu-HU" baseline="0" dirty="0" err="1"/>
              <a:t>the</a:t>
            </a:r>
            <a:r>
              <a:rPr lang="hu-HU" baseline="0" dirty="0"/>
              <a:t> </a:t>
            </a:r>
            <a:r>
              <a:rPr lang="hu-HU" baseline="0" dirty="0" err="1"/>
              <a:t>the</a:t>
            </a:r>
            <a:r>
              <a:rPr lang="hu-HU" baseline="0" dirty="0"/>
              <a:t> </a:t>
            </a:r>
            <a:r>
              <a:rPr lang="hu-HU" baseline="0" dirty="0" err="1"/>
              <a:t>contact</a:t>
            </a:r>
            <a:r>
              <a:rPr lang="hu-HU" baseline="0" dirty="0"/>
              <a:t> </a:t>
            </a:r>
            <a:r>
              <a:rPr lang="hu-HU" baseline="0" dirty="0" err="1"/>
              <a:t>information</a:t>
            </a:r>
            <a:r>
              <a:rPr lang="hu-HU" baseline="0" dirty="0"/>
              <a:t>. </a:t>
            </a:r>
            <a:endParaRPr lang="en-US" dirty="0"/>
          </a:p>
        </p:txBody>
      </p:sp>
      <p:sp>
        <p:nvSpPr>
          <p:cNvPr id="4" name="Slide Number Placeholder 3"/>
          <p:cNvSpPr>
            <a:spLocks noGrp="1"/>
          </p:cNvSpPr>
          <p:nvPr>
            <p:ph type="sldNum" sz="quarter" idx="10"/>
          </p:nvPr>
        </p:nvSpPr>
        <p:spPr/>
        <p:txBody>
          <a:bodyPr/>
          <a:lstStyle/>
          <a:p>
            <a:fld id="{EF156C0F-3A8C-4802-8B0F-37241EEA11F0}" type="slidenum">
              <a:rPr lang="en-GB" smtClean="0"/>
              <a:t>45</a:t>
            </a:fld>
            <a:endParaRPr lang="en-GB"/>
          </a:p>
        </p:txBody>
      </p:sp>
    </p:spTree>
    <p:extLst>
      <p:ext uri="{BB962C8B-B14F-4D97-AF65-F5344CB8AC3E}">
        <p14:creationId xmlns:p14="http://schemas.microsoft.com/office/powerpoint/2010/main" val="2804756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pic>
        <p:nvPicPr>
          <p:cNvPr id="10" name="Kép 9">
            <a:extLst>
              <a:ext uri="{FF2B5EF4-FFF2-40B4-BE49-F238E27FC236}">
                <a16:creationId xmlns:a16="http://schemas.microsoft.com/office/drawing/2014/main" id="{A968B51B-CCE1-7A92-B6D1-C2325BCAAF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62843" b="-137"/>
          <a:stretch/>
        </p:blipFill>
        <p:spPr>
          <a:xfrm>
            <a:off x="0" y="0"/>
            <a:ext cx="3811558" cy="10296000"/>
          </a:xfrm>
          <a:prstGeom prst="rect">
            <a:avLst/>
          </a:prstGeom>
        </p:spPr>
      </p:pic>
      <p:sp>
        <p:nvSpPr>
          <p:cNvPr id="8" name="Szövegdoboz 7">
            <a:extLst>
              <a:ext uri="{FF2B5EF4-FFF2-40B4-BE49-F238E27FC236}">
                <a16:creationId xmlns:a16="http://schemas.microsoft.com/office/drawing/2014/main" id="{49A93343-50B0-2088-E2B0-A9630AD2C34C}"/>
              </a:ext>
            </a:extLst>
          </p:cNvPr>
          <p:cNvSpPr txBox="1"/>
          <p:nvPr userDrawn="1"/>
        </p:nvSpPr>
        <p:spPr>
          <a:xfrm>
            <a:off x="4826782" y="4877612"/>
            <a:ext cx="9359900" cy="553998"/>
          </a:xfrm>
          <a:prstGeom prst="rect">
            <a:avLst/>
          </a:prstGeom>
          <a:noFill/>
        </p:spPr>
        <p:txBody>
          <a:bodyPr wrap="square" rtlCol="0">
            <a:spAutoFit/>
          </a:bodyPr>
          <a:lstStyle/>
          <a:p>
            <a:endParaRPr lang="en-GB" sz="3000" b="1"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1">
            <a:extLst>
              <a:ext uri="{FF2B5EF4-FFF2-40B4-BE49-F238E27FC236}">
                <a16:creationId xmlns:a16="http://schemas.microsoft.com/office/drawing/2014/main" id="{F1FAE2DB-FCE6-BE91-B8CD-4505BA95F6C7}"/>
              </a:ext>
            </a:extLst>
          </p:cNvPr>
          <p:cNvSpPr>
            <a:spLocks noGrp="1"/>
          </p:cNvSpPr>
          <p:nvPr>
            <p:ph type="title" hasCustomPrompt="1"/>
          </p:nvPr>
        </p:nvSpPr>
        <p:spPr>
          <a:xfrm>
            <a:off x="4686300" y="3977501"/>
            <a:ext cx="12725400" cy="1177110"/>
          </a:xfrm>
          <a:prstGeom prst="rect">
            <a:avLst/>
          </a:prstGeom>
        </p:spPr>
        <p:txBody>
          <a:bodyPr/>
          <a:lstStyle>
            <a:lvl1pPr>
              <a:defRPr sz="9000" b="1">
                <a:solidFill>
                  <a:srgbClr val="003399"/>
                </a:solidFill>
              </a:defRPr>
            </a:lvl1pPr>
          </a:lstStyle>
          <a:p>
            <a:r>
              <a:rPr lang="hu-HU" dirty="0" err="1"/>
              <a:t>Annual</a:t>
            </a:r>
            <a:r>
              <a:rPr lang="hu-HU" dirty="0"/>
              <a:t> </a:t>
            </a:r>
            <a:r>
              <a:rPr lang="hu-HU" dirty="0" err="1"/>
              <a:t>Event</a:t>
            </a:r>
            <a:endParaRPr lang="en-US" dirty="0"/>
          </a:p>
        </p:txBody>
      </p:sp>
      <p:sp>
        <p:nvSpPr>
          <p:cNvPr id="16" name="Szöveg helye 15">
            <a:extLst>
              <a:ext uri="{FF2B5EF4-FFF2-40B4-BE49-F238E27FC236}">
                <a16:creationId xmlns:a16="http://schemas.microsoft.com/office/drawing/2014/main" id="{150CE71C-2719-5FF6-4579-C85A5B61D137}"/>
              </a:ext>
            </a:extLst>
          </p:cNvPr>
          <p:cNvSpPr>
            <a:spLocks noGrp="1"/>
          </p:cNvSpPr>
          <p:nvPr>
            <p:ph type="body" sz="quarter" idx="13" hasCustomPrompt="1"/>
          </p:nvPr>
        </p:nvSpPr>
        <p:spPr>
          <a:xfrm>
            <a:off x="4686300" y="5195268"/>
            <a:ext cx="12725400" cy="1071562"/>
          </a:xfrm>
        </p:spPr>
        <p:txBody>
          <a:bodyPr>
            <a:normAutofit/>
          </a:bodyPr>
          <a:lstStyle>
            <a:lvl1pPr marL="0" indent="0">
              <a:buNone/>
              <a:defRPr sz="3200">
                <a:solidFill>
                  <a:srgbClr val="003399"/>
                </a:solidFill>
              </a:defRPr>
            </a:lvl1pPr>
          </a:lstStyle>
          <a:p>
            <a:pPr lvl="0"/>
            <a:r>
              <a:rPr lang="hu-HU" dirty="0" err="1"/>
              <a:t>Cybersecurity</a:t>
            </a:r>
            <a:r>
              <a:rPr lang="hu-HU" dirty="0"/>
              <a:t> </a:t>
            </a:r>
            <a:r>
              <a:rPr lang="hu-HU" dirty="0" err="1"/>
              <a:t>Protocol</a:t>
            </a:r>
            <a:r>
              <a:rPr lang="hu-HU" dirty="0"/>
              <a:t> </a:t>
            </a:r>
            <a:r>
              <a:rPr lang="hu-HU" dirty="0" err="1"/>
              <a:t>Setup</a:t>
            </a:r>
            <a:endParaRPr lang="hu-HU" dirty="0"/>
          </a:p>
        </p:txBody>
      </p:sp>
      <p:sp>
        <p:nvSpPr>
          <p:cNvPr id="18" name="Szöveg helye 17">
            <a:extLst>
              <a:ext uri="{FF2B5EF4-FFF2-40B4-BE49-F238E27FC236}">
                <a16:creationId xmlns:a16="http://schemas.microsoft.com/office/drawing/2014/main" id="{E943AD78-555E-88F0-4EA9-39879C507067}"/>
              </a:ext>
            </a:extLst>
          </p:cNvPr>
          <p:cNvSpPr>
            <a:spLocks noGrp="1"/>
          </p:cNvSpPr>
          <p:nvPr>
            <p:ph type="body" sz="quarter" idx="14" hasCustomPrompt="1"/>
          </p:nvPr>
        </p:nvSpPr>
        <p:spPr>
          <a:xfrm>
            <a:off x="4686300" y="9111320"/>
            <a:ext cx="3911600" cy="546100"/>
          </a:xfrm>
        </p:spPr>
        <p:txBody>
          <a:bodyPr>
            <a:normAutofit/>
          </a:bodyPr>
          <a:lstStyle>
            <a:lvl1pPr marL="0" indent="0">
              <a:buNone/>
              <a:defRPr sz="2000">
                <a:solidFill>
                  <a:srgbClr val="003399"/>
                </a:solidFill>
              </a:defRPr>
            </a:lvl1pPr>
          </a:lstStyle>
          <a:p>
            <a:pPr lvl="0"/>
            <a:r>
              <a:rPr lang="hu-HU" dirty="0"/>
              <a:t>Budapest – 1 </a:t>
            </a:r>
            <a:r>
              <a:rPr lang="hu-HU" dirty="0" err="1"/>
              <a:t>March</a:t>
            </a:r>
            <a:r>
              <a:rPr lang="hu-HU" dirty="0"/>
              <a:t> 2024</a:t>
            </a:r>
          </a:p>
        </p:txBody>
      </p:sp>
      <p:sp>
        <p:nvSpPr>
          <p:cNvPr id="19" name="Szöveg helye 17">
            <a:extLst>
              <a:ext uri="{FF2B5EF4-FFF2-40B4-BE49-F238E27FC236}">
                <a16:creationId xmlns:a16="http://schemas.microsoft.com/office/drawing/2014/main" id="{B2B8E5F6-625C-F2C7-4D50-BEBC5F66F5FA}"/>
              </a:ext>
            </a:extLst>
          </p:cNvPr>
          <p:cNvSpPr>
            <a:spLocks noGrp="1"/>
          </p:cNvSpPr>
          <p:nvPr>
            <p:ph type="body" sz="quarter" idx="15" hasCustomPrompt="1"/>
          </p:nvPr>
        </p:nvSpPr>
        <p:spPr>
          <a:xfrm>
            <a:off x="4686300" y="8737135"/>
            <a:ext cx="3911600" cy="393700"/>
          </a:xfrm>
        </p:spPr>
        <p:txBody>
          <a:bodyPr>
            <a:normAutofit/>
          </a:bodyPr>
          <a:lstStyle>
            <a:lvl1pPr marL="0" indent="0">
              <a:buNone/>
              <a:defRPr sz="2000" b="1">
                <a:solidFill>
                  <a:srgbClr val="003399"/>
                </a:solidFill>
              </a:defRPr>
            </a:lvl1pPr>
          </a:lstStyle>
          <a:p>
            <a:pPr lvl="0"/>
            <a:r>
              <a:rPr lang="hu-HU" dirty="0"/>
              <a:t>Meeting</a:t>
            </a:r>
          </a:p>
        </p:txBody>
      </p:sp>
      <p:sp>
        <p:nvSpPr>
          <p:cNvPr id="20" name="Szöveg helye 17">
            <a:extLst>
              <a:ext uri="{FF2B5EF4-FFF2-40B4-BE49-F238E27FC236}">
                <a16:creationId xmlns:a16="http://schemas.microsoft.com/office/drawing/2014/main" id="{656464FE-CCBD-9B9D-7961-967F248F4D7F}"/>
              </a:ext>
            </a:extLst>
          </p:cNvPr>
          <p:cNvSpPr>
            <a:spLocks noGrp="1"/>
          </p:cNvSpPr>
          <p:nvPr>
            <p:ph type="body" sz="quarter" idx="16" hasCustomPrompt="1"/>
          </p:nvPr>
        </p:nvSpPr>
        <p:spPr>
          <a:xfrm>
            <a:off x="8597900" y="9111320"/>
            <a:ext cx="3911600" cy="546100"/>
          </a:xfrm>
        </p:spPr>
        <p:txBody>
          <a:bodyPr>
            <a:normAutofit/>
          </a:bodyPr>
          <a:lstStyle>
            <a:lvl1pPr marL="0" indent="0">
              <a:buNone/>
              <a:defRPr sz="2000">
                <a:solidFill>
                  <a:srgbClr val="003399"/>
                </a:solidFill>
              </a:defRPr>
            </a:lvl1pPr>
          </a:lstStyle>
          <a:p>
            <a:pPr lvl="0"/>
            <a:r>
              <a:rPr lang="hu-HU" dirty="0" err="1"/>
              <a:t>First</a:t>
            </a:r>
            <a:r>
              <a:rPr lang="hu-HU" dirty="0"/>
              <a:t> Last</a:t>
            </a:r>
          </a:p>
        </p:txBody>
      </p:sp>
      <p:sp>
        <p:nvSpPr>
          <p:cNvPr id="21" name="Szöveg helye 17">
            <a:extLst>
              <a:ext uri="{FF2B5EF4-FFF2-40B4-BE49-F238E27FC236}">
                <a16:creationId xmlns:a16="http://schemas.microsoft.com/office/drawing/2014/main" id="{255B0629-7AF5-336B-80D1-9EEE45AED3E9}"/>
              </a:ext>
            </a:extLst>
          </p:cNvPr>
          <p:cNvSpPr>
            <a:spLocks noGrp="1"/>
          </p:cNvSpPr>
          <p:nvPr>
            <p:ph type="body" sz="quarter" idx="17" hasCustomPrompt="1"/>
          </p:nvPr>
        </p:nvSpPr>
        <p:spPr>
          <a:xfrm>
            <a:off x="8597900" y="8737135"/>
            <a:ext cx="3911600" cy="393700"/>
          </a:xfrm>
        </p:spPr>
        <p:txBody>
          <a:bodyPr>
            <a:normAutofit/>
          </a:bodyPr>
          <a:lstStyle>
            <a:lvl1pPr marL="0" indent="0">
              <a:buNone/>
              <a:defRPr sz="2000" b="1">
                <a:solidFill>
                  <a:srgbClr val="003399"/>
                </a:solidFill>
              </a:defRPr>
            </a:lvl1pPr>
          </a:lstStyle>
          <a:p>
            <a:pPr lvl="0"/>
            <a:r>
              <a:rPr lang="hu-HU" dirty="0" err="1"/>
              <a:t>Presenter</a:t>
            </a:r>
            <a:endParaRPr lang="hu-HU" dirty="0"/>
          </a:p>
        </p:txBody>
      </p:sp>
    </p:spTree>
    <p:extLst>
      <p:ext uri="{BB962C8B-B14F-4D97-AF65-F5344CB8AC3E}">
        <p14:creationId xmlns:p14="http://schemas.microsoft.com/office/powerpoint/2010/main" val="413357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pic>
        <p:nvPicPr>
          <p:cNvPr id="10" name="Kép 9">
            <a:extLst>
              <a:ext uri="{FF2B5EF4-FFF2-40B4-BE49-F238E27FC236}">
                <a16:creationId xmlns:a16="http://schemas.microsoft.com/office/drawing/2014/main" id="{A968B51B-CCE1-7A92-B6D1-C2325BCAAF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62843" b="-137"/>
          <a:stretch/>
        </p:blipFill>
        <p:spPr>
          <a:xfrm>
            <a:off x="0" y="0"/>
            <a:ext cx="3811558" cy="10296000"/>
          </a:xfrm>
          <a:prstGeom prst="rect">
            <a:avLst/>
          </a:prstGeom>
        </p:spPr>
      </p:pic>
      <p:sp>
        <p:nvSpPr>
          <p:cNvPr id="8" name="Szövegdoboz 7">
            <a:extLst>
              <a:ext uri="{FF2B5EF4-FFF2-40B4-BE49-F238E27FC236}">
                <a16:creationId xmlns:a16="http://schemas.microsoft.com/office/drawing/2014/main" id="{49A93343-50B0-2088-E2B0-A9630AD2C34C}"/>
              </a:ext>
            </a:extLst>
          </p:cNvPr>
          <p:cNvSpPr txBox="1"/>
          <p:nvPr userDrawn="1"/>
        </p:nvSpPr>
        <p:spPr>
          <a:xfrm>
            <a:off x="4826782" y="4877612"/>
            <a:ext cx="9359900" cy="553998"/>
          </a:xfrm>
          <a:prstGeom prst="rect">
            <a:avLst/>
          </a:prstGeom>
          <a:noFill/>
        </p:spPr>
        <p:txBody>
          <a:bodyPr wrap="square" rtlCol="0">
            <a:spAutoFit/>
          </a:bodyPr>
          <a:lstStyle/>
          <a:p>
            <a:endParaRPr lang="en-GB" sz="3000" b="1"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1">
            <a:extLst>
              <a:ext uri="{FF2B5EF4-FFF2-40B4-BE49-F238E27FC236}">
                <a16:creationId xmlns:a16="http://schemas.microsoft.com/office/drawing/2014/main" id="{F1FAE2DB-FCE6-BE91-B8CD-4505BA95F6C7}"/>
              </a:ext>
            </a:extLst>
          </p:cNvPr>
          <p:cNvSpPr>
            <a:spLocks noGrp="1"/>
          </p:cNvSpPr>
          <p:nvPr>
            <p:ph type="title" hasCustomPrompt="1"/>
          </p:nvPr>
        </p:nvSpPr>
        <p:spPr>
          <a:xfrm>
            <a:off x="4686300" y="3977501"/>
            <a:ext cx="12725400" cy="1177110"/>
          </a:xfrm>
          <a:prstGeom prst="rect">
            <a:avLst/>
          </a:prstGeom>
        </p:spPr>
        <p:txBody>
          <a:bodyPr/>
          <a:lstStyle>
            <a:lvl1pPr>
              <a:defRPr sz="9000" b="1">
                <a:solidFill>
                  <a:srgbClr val="003399"/>
                </a:solidFill>
              </a:defRPr>
            </a:lvl1pPr>
          </a:lstStyle>
          <a:p>
            <a:r>
              <a:rPr lang="hu-HU" dirty="0" err="1"/>
              <a:t>Annual</a:t>
            </a:r>
            <a:r>
              <a:rPr lang="hu-HU" dirty="0"/>
              <a:t> </a:t>
            </a:r>
            <a:r>
              <a:rPr lang="hu-HU" dirty="0" err="1"/>
              <a:t>Event</a:t>
            </a:r>
            <a:endParaRPr lang="en-US" dirty="0"/>
          </a:p>
        </p:txBody>
      </p:sp>
      <p:sp>
        <p:nvSpPr>
          <p:cNvPr id="16" name="Szöveg helye 15">
            <a:extLst>
              <a:ext uri="{FF2B5EF4-FFF2-40B4-BE49-F238E27FC236}">
                <a16:creationId xmlns:a16="http://schemas.microsoft.com/office/drawing/2014/main" id="{150CE71C-2719-5FF6-4579-C85A5B61D137}"/>
              </a:ext>
            </a:extLst>
          </p:cNvPr>
          <p:cNvSpPr>
            <a:spLocks noGrp="1"/>
          </p:cNvSpPr>
          <p:nvPr>
            <p:ph type="body" sz="quarter" idx="13" hasCustomPrompt="1"/>
          </p:nvPr>
        </p:nvSpPr>
        <p:spPr>
          <a:xfrm>
            <a:off x="4686300" y="5195268"/>
            <a:ext cx="12725400" cy="1071562"/>
          </a:xfrm>
        </p:spPr>
        <p:txBody>
          <a:bodyPr>
            <a:normAutofit/>
          </a:bodyPr>
          <a:lstStyle>
            <a:lvl1pPr marL="0" indent="0">
              <a:buNone/>
              <a:defRPr sz="3200">
                <a:solidFill>
                  <a:srgbClr val="003399"/>
                </a:solidFill>
              </a:defRPr>
            </a:lvl1pPr>
          </a:lstStyle>
          <a:p>
            <a:pPr lvl="0"/>
            <a:r>
              <a:rPr lang="hu-HU" dirty="0" err="1"/>
              <a:t>Cybersecurity</a:t>
            </a:r>
            <a:r>
              <a:rPr lang="hu-HU" dirty="0"/>
              <a:t> </a:t>
            </a:r>
            <a:r>
              <a:rPr lang="hu-HU" dirty="0" err="1"/>
              <a:t>Protocol</a:t>
            </a:r>
            <a:r>
              <a:rPr lang="hu-HU" dirty="0"/>
              <a:t> </a:t>
            </a:r>
            <a:r>
              <a:rPr lang="hu-HU" dirty="0" err="1"/>
              <a:t>Setup</a:t>
            </a:r>
            <a:endParaRPr lang="hu-HU" dirty="0"/>
          </a:p>
        </p:txBody>
      </p:sp>
      <p:sp>
        <p:nvSpPr>
          <p:cNvPr id="18" name="Szöveg helye 17">
            <a:extLst>
              <a:ext uri="{FF2B5EF4-FFF2-40B4-BE49-F238E27FC236}">
                <a16:creationId xmlns:a16="http://schemas.microsoft.com/office/drawing/2014/main" id="{E943AD78-555E-88F0-4EA9-39879C507067}"/>
              </a:ext>
            </a:extLst>
          </p:cNvPr>
          <p:cNvSpPr>
            <a:spLocks noGrp="1"/>
          </p:cNvSpPr>
          <p:nvPr>
            <p:ph type="body" sz="quarter" idx="14" hasCustomPrompt="1"/>
          </p:nvPr>
        </p:nvSpPr>
        <p:spPr>
          <a:xfrm>
            <a:off x="4686300" y="9111320"/>
            <a:ext cx="3911600" cy="546100"/>
          </a:xfrm>
        </p:spPr>
        <p:txBody>
          <a:bodyPr>
            <a:normAutofit/>
          </a:bodyPr>
          <a:lstStyle>
            <a:lvl1pPr marL="0" indent="0">
              <a:buNone/>
              <a:defRPr sz="2000">
                <a:solidFill>
                  <a:srgbClr val="003399"/>
                </a:solidFill>
              </a:defRPr>
            </a:lvl1pPr>
          </a:lstStyle>
          <a:p>
            <a:pPr lvl="0"/>
            <a:r>
              <a:rPr lang="hu-HU" dirty="0"/>
              <a:t>Budapest – 1 </a:t>
            </a:r>
            <a:r>
              <a:rPr lang="hu-HU" dirty="0" err="1"/>
              <a:t>March</a:t>
            </a:r>
            <a:r>
              <a:rPr lang="hu-HU" dirty="0"/>
              <a:t> 2024</a:t>
            </a:r>
          </a:p>
        </p:txBody>
      </p:sp>
      <p:sp>
        <p:nvSpPr>
          <p:cNvPr id="19" name="Szöveg helye 17">
            <a:extLst>
              <a:ext uri="{FF2B5EF4-FFF2-40B4-BE49-F238E27FC236}">
                <a16:creationId xmlns:a16="http://schemas.microsoft.com/office/drawing/2014/main" id="{B2B8E5F6-625C-F2C7-4D50-BEBC5F66F5FA}"/>
              </a:ext>
            </a:extLst>
          </p:cNvPr>
          <p:cNvSpPr>
            <a:spLocks noGrp="1"/>
          </p:cNvSpPr>
          <p:nvPr>
            <p:ph type="body" sz="quarter" idx="15" hasCustomPrompt="1"/>
          </p:nvPr>
        </p:nvSpPr>
        <p:spPr>
          <a:xfrm>
            <a:off x="4686300" y="8737135"/>
            <a:ext cx="3911600" cy="393700"/>
          </a:xfrm>
        </p:spPr>
        <p:txBody>
          <a:bodyPr>
            <a:normAutofit/>
          </a:bodyPr>
          <a:lstStyle>
            <a:lvl1pPr marL="0" indent="0">
              <a:buNone/>
              <a:defRPr sz="2000" b="1">
                <a:solidFill>
                  <a:srgbClr val="003399"/>
                </a:solidFill>
              </a:defRPr>
            </a:lvl1pPr>
          </a:lstStyle>
          <a:p>
            <a:pPr lvl="0"/>
            <a:r>
              <a:rPr lang="hu-HU" dirty="0"/>
              <a:t>Meeting</a:t>
            </a:r>
          </a:p>
        </p:txBody>
      </p:sp>
      <p:sp>
        <p:nvSpPr>
          <p:cNvPr id="20" name="Szöveg helye 17">
            <a:extLst>
              <a:ext uri="{FF2B5EF4-FFF2-40B4-BE49-F238E27FC236}">
                <a16:creationId xmlns:a16="http://schemas.microsoft.com/office/drawing/2014/main" id="{656464FE-CCBD-9B9D-7961-967F248F4D7F}"/>
              </a:ext>
            </a:extLst>
          </p:cNvPr>
          <p:cNvSpPr>
            <a:spLocks noGrp="1"/>
          </p:cNvSpPr>
          <p:nvPr>
            <p:ph type="body" sz="quarter" idx="16" hasCustomPrompt="1"/>
          </p:nvPr>
        </p:nvSpPr>
        <p:spPr>
          <a:xfrm>
            <a:off x="8597900" y="9111320"/>
            <a:ext cx="3911600" cy="546100"/>
          </a:xfrm>
        </p:spPr>
        <p:txBody>
          <a:bodyPr>
            <a:normAutofit/>
          </a:bodyPr>
          <a:lstStyle>
            <a:lvl1pPr marL="0" indent="0">
              <a:buNone/>
              <a:defRPr sz="2000">
                <a:solidFill>
                  <a:srgbClr val="003399"/>
                </a:solidFill>
              </a:defRPr>
            </a:lvl1pPr>
          </a:lstStyle>
          <a:p>
            <a:pPr lvl="0"/>
            <a:r>
              <a:rPr lang="hu-HU" dirty="0" err="1"/>
              <a:t>First</a:t>
            </a:r>
            <a:r>
              <a:rPr lang="hu-HU" dirty="0"/>
              <a:t> Last</a:t>
            </a:r>
          </a:p>
        </p:txBody>
      </p:sp>
      <p:sp>
        <p:nvSpPr>
          <p:cNvPr id="21" name="Szöveg helye 17">
            <a:extLst>
              <a:ext uri="{FF2B5EF4-FFF2-40B4-BE49-F238E27FC236}">
                <a16:creationId xmlns:a16="http://schemas.microsoft.com/office/drawing/2014/main" id="{255B0629-7AF5-336B-80D1-9EEE45AED3E9}"/>
              </a:ext>
            </a:extLst>
          </p:cNvPr>
          <p:cNvSpPr>
            <a:spLocks noGrp="1"/>
          </p:cNvSpPr>
          <p:nvPr>
            <p:ph type="body" sz="quarter" idx="17" hasCustomPrompt="1"/>
          </p:nvPr>
        </p:nvSpPr>
        <p:spPr>
          <a:xfrm>
            <a:off x="8597900" y="8737135"/>
            <a:ext cx="3911600" cy="393700"/>
          </a:xfrm>
        </p:spPr>
        <p:txBody>
          <a:bodyPr>
            <a:normAutofit/>
          </a:bodyPr>
          <a:lstStyle>
            <a:lvl1pPr marL="0" indent="0">
              <a:buNone/>
              <a:defRPr sz="2000" b="1">
                <a:solidFill>
                  <a:srgbClr val="003399"/>
                </a:solidFill>
              </a:defRPr>
            </a:lvl1pPr>
          </a:lstStyle>
          <a:p>
            <a:pPr lvl="0"/>
            <a:r>
              <a:rPr lang="hu-HU" dirty="0" err="1"/>
              <a:t>Presenter</a:t>
            </a:r>
            <a:endParaRPr lang="hu-HU" dirty="0"/>
          </a:p>
        </p:txBody>
      </p:sp>
    </p:spTree>
    <p:extLst>
      <p:ext uri="{BB962C8B-B14F-4D97-AF65-F5344CB8AC3E}">
        <p14:creationId xmlns:p14="http://schemas.microsoft.com/office/powerpoint/2010/main" val="135969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5880100" cy="3376527"/>
          </a:xfrm>
          <a:prstGeom prst="rect">
            <a:avLst/>
          </a:prstGeom>
        </p:spPr>
        <p:txBody>
          <a:bodyPr/>
          <a:lstStyle>
            <a:lvl1pPr>
              <a:defRPr sz="5000" b="1">
                <a:solidFill>
                  <a:srgbClr val="003399"/>
                </a:solidFill>
              </a:defRPr>
            </a:lvl1pPr>
          </a:lstStyle>
          <a:p>
            <a:r>
              <a:rPr lang="hu-HU" dirty="0" err="1"/>
              <a:t>Presentation</a:t>
            </a:r>
            <a:br>
              <a:rPr lang="hu-HU" dirty="0"/>
            </a:br>
            <a:r>
              <a:rPr lang="hu-HU" dirty="0" err="1"/>
              <a:t>Content</a:t>
            </a:r>
            <a:endParaRPr lang="en-US" dirty="0"/>
          </a:p>
        </p:txBody>
      </p:sp>
      <p:sp>
        <p:nvSpPr>
          <p:cNvPr id="3" name="Content Placeholder 2"/>
          <p:cNvSpPr>
            <a:spLocks noGrp="1"/>
          </p:cNvSpPr>
          <p:nvPr>
            <p:ph idx="1" hasCustomPrompt="1"/>
          </p:nvPr>
        </p:nvSpPr>
        <p:spPr>
          <a:xfrm>
            <a:off x="8394700" y="662073"/>
            <a:ext cx="9194800" cy="8964441"/>
          </a:xfrm>
        </p:spPr>
        <p:txBody>
          <a:bodyPr/>
          <a:lstStyle>
            <a:lvl1pPr marL="742950" indent="-742950">
              <a:buFont typeface="+mj-lt"/>
              <a:buAutoNum type="arabicPeriod"/>
              <a:defRPr b="1">
                <a:solidFill>
                  <a:srgbClr val="003399"/>
                </a:solidFill>
              </a:defRPr>
            </a:lvl1pPr>
            <a:lvl2pPr marL="685800" indent="0">
              <a:buNone/>
              <a:defRPr sz="2000">
                <a:solidFill>
                  <a:srgbClr val="003399"/>
                </a:solidFill>
              </a:defRPr>
            </a:lvl2pPr>
            <a:lvl3pPr marL="1371600" indent="0">
              <a:buNone/>
              <a:defRPr/>
            </a:lvl3pPr>
            <a:lvl4pPr marL="2057400" indent="0">
              <a:buNone/>
              <a:defRPr/>
            </a:lvl4pPr>
            <a:lvl5pPr marL="2743200" indent="0">
              <a:buNone/>
              <a:defRPr/>
            </a:lvl5pPr>
          </a:lstStyle>
          <a:p>
            <a:pPr lvl="0"/>
            <a:r>
              <a:rPr lang="hu-HU" dirty="0" err="1"/>
              <a:t>Introduction</a:t>
            </a:r>
            <a:endParaRPr lang="hu-HU" dirty="0"/>
          </a:p>
          <a:p>
            <a:pPr lvl="1"/>
            <a:r>
              <a:rPr lang="hu-HU" dirty="0" err="1"/>
              <a:t>Setting</a:t>
            </a:r>
            <a:r>
              <a:rPr lang="hu-HU" dirty="0"/>
              <a:t> </a:t>
            </a:r>
            <a:r>
              <a:rPr lang="hu-HU" dirty="0" err="1"/>
              <a:t>the</a:t>
            </a:r>
            <a:r>
              <a:rPr lang="hu-HU" dirty="0"/>
              <a:t> </a:t>
            </a:r>
            <a:r>
              <a:rPr lang="hu-HU" dirty="0" err="1"/>
              <a:t>Stage</a:t>
            </a:r>
            <a:r>
              <a:rPr lang="hu-HU" dirty="0"/>
              <a:t> </a:t>
            </a:r>
            <a:r>
              <a:rPr lang="hu-HU" dirty="0" err="1"/>
              <a:t>for</a:t>
            </a:r>
            <a:r>
              <a:rPr lang="hu-HU" dirty="0"/>
              <a:t> </a:t>
            </a:r>
            <a:r>
              <a:rPr lang="hu-HU" dirty="0" err="1"/>
              <a:t>Understanding</a:t>
            </a:r>
            <a:r>
              <a:rPr lang="hu-HU" dirty="0"/>
              <a:t> </a:t>
            </a:r>
            <a:r>
              <a:rPr lang="hu-HU" dirty="0" err="1"/>
              <a:t>the</a:t>
            </a:r>
            <a:r>
              <a:rPr lang="hu-HU" dirty="0"/>
              <a:t> </a:t>
            </a:r>
            <a:r>
              <a:rPr lang="hu-HU" dirty="0" err="1"/>
              <a:t>Topic</a:t>
            </a:r>
            <a:r>
              <a:rPr lang="hu-HU" dirty="0"/>
              <a:t>.</a:t>
            </a:r>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Tree>
    <p:extLst>
      <p:ext uri="{BB962C8B-B14F-4D97-AF65-F5344CB8AC3E}">
        <p14:creationId xmlns:p14="http://schemas.microsoft.com/office/powerpoint/2010/main" val="356707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ímdia">
    <p:spTree>
      <p:nvGrpSpPr>
        <p:cNvPr id="1" name=""/>
        <p:cNvGrpSpPr/>
        <p:nvPr/>
      </p:nvGrpSpPr>
      <p:grpSpPr>
        <a:xfrm>
          <a:off x="0" y="0"/>
          <a:ext cx="0" cy="0"/>
          <a:chOff x="0" y="0"/>
          <a:chExt cx="0" cy="0"/>
        </a:xfrm>
      </p:grpSpPr>
      <p:pic>
        <p:nvPicPr>
          <p:cNvPr id="10" name="Kép 9">
            <a:extLst>
              <a:ext uri="{FF2B5EF4-FFF2-40B4-BE49-F238E27FC236}">
                <a16:creationId xmlns:a16="http://schemas.microsoft.com/office/drawing/2014/main" id="{A968B51B-CCE1-7A92-B6D1-C2325BCAAF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62843" b="-137"/>
          <a:stretch/>
        </p:blipFill>
        <p:spPr>
          <a:xfrm>
            <a:off x="0" y="0"/>
            <a:ext cx="3811558" cy="10296000"/>
          </a:xfrm>
          <a:prstGeom prst="rect">
            <a:avLst/>
          </a:prstGeom>
        </p:spPr>
      </p:pic>
      <p:sp>
        <p:nvSpPr>
          <p:cNvPr id="8" name="Szövegdoboz 7">
            <a:extLst>
              <a:ext uri="{FF2B5EF4-FFF2-40B4-BE49-F238E27FC236}">
                <a16:creationId xmlns:a16="http://schemas.microsoft.com/office/drawing/2014/main" id="{49A93343-50B0-2088-E2B0-A9630AD2C34C}"/>
              </a:ext>
            </a:extLst>
          </p:cNvPr>
          <p:cNvSpPr txBox="1"/>
          <p:nvPr userDrawn="1"/>
        </p:nvSpPr>
        <p:spPr>
          <a:xfrm>
            <a:off x="4826782" y="4877612"/>
            <a:ext cx="9359900" cy="553998"/>
          </a:xfrm>
          <a:prstGeom prst="rect">
            <a:avLst/>
          </a:prstGeom>
          <a:noFill/>
        </p:spPr>
        <p:txBody>
          <a:bodyPr wrap="square" rtlCol="0">
            <a:spAutoFit/>
          </a:bodyPr>
          <a:lstStyle/>
          <a:p>
            <a:endParaRPr lang="en-GB" sz="3000" b="1"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1">
            <a:extLst>
              <a:ext uri="{FF2B5EF4-FFF2-40B4-BE49-F238E27FC236}">
                <a16:creationId xmlns:a16="http://schemas.microsoft.com/office/drawing/2014/main" id="{F1FAE2DB-FCE6-BE91-B8CD-4505BA95F6C7}"/>
              </a:ext>
            </a:extLst>
          </p:cNvPr>
          <p:cNvSpPr>
            <a:spLocks noGrp="1"/>
          </p:cNvSpPr>
          <p:nvPr>
            <p:ph type="title" hasCustomPrompt="1"/>
          </p:nvPr>
        </p:nvSpPr>
        <p:spPr>
          <a:xfrm>
            <a:off x="4686300" y="2740011"/>
            <a:ext cx="12725400" cy="2404283"/>
          </a:xfrm>
          <a:prstGeom prst="rect">
            <a:avLst/>
          </a:prstGeom>
        </p:spPr>
        <p:txBody>
          <a:bodyPr/>
          <a:lstStyle>
            <a:lvl1pPr>
              <a:defRPr sz="9000" b="1">
                <a:solidFill>
                  <a:srgbClr val="003399"/>
                </a:solidFill>
              </a:defRPr>
            </a:lvl1pPr>
          </a:lstStyle>
          <a:p>
            <a:r>
              <a:rPr lang="hu-HU" dirty="0" err="1"/>
              <a:t>Problem</a:t>
            </a:r>
            <a:r>
              <a:rPr lang="hu-HU" dirty="0"/>
              <a:t> </a:t>
            </a:r>
            <a:br>
              <a:rPr lang="hu-HU" dirty="0"/>
            </a:br>
            <a:r>
              <a:rPr lang="hu-HU" dirty="0" err="1"/>
              <a:t>Statement</a:t>
            </a:r>
            <a:endParaRPr lang="en-US" dirty="0"/>
          </a:p>
        </p:txBody>
      </p:sp>
      <p:sp>
        <p:nvSpPr>
          <p:cNvPr id="16" name="Szöveg helye 15">
            <a:extLst>
              <a:ext uri="{FF2B5EF4-FFF2-40B4-BE49-F238E27FC236}">
                <a16:creationId xmlns:a16="http://schemas.microsoft.com/office/drawing/2014/main" id="{150CE71C-2719-5FF6-4579-C85A5B61D137}"/>
              </a:ext>
            </a:extLst>
          </p:cNvPr>
          <p:cNvSpPr>
            <a:spLocks noGrp="1"/>
          </p:cNvSpPr>
          <p:nvPr>
            <p:ph type="body" sz="quarter" idx="13" hasCustomPrompt="1"/>
          </p:nvPr>
        </p:nvSpPr>
        <p:spPr>
          <a:xfrm>
            <a:off x="4686300" y="5193776"/>
            <a:ext cx="12725400" cy="1071562"/>
          </a:xfrm>
        </p:spPr>
        <p:txBody>
          <a:bodyPr>
            <a:normAutofit/>
          </a:bodyPr>
          <a:lstStyle>
            <a:lvl1pPr marL="0" indent="0">
              <a:buNone/>
              <a:defRPr sz="3200">
                <a:solidFill>
                  <a:srgbClr val="003399"/>
                </a:solidFill>
              </a:defRPr>
            </a:lvl1pPr>
          </a:lstStyle>
          <a:p>
            <a:pPr lvl="0"/>
            <a:r>
              <a:rPr lang="hu-HU" dirty="0" err="1"/>
              <a:t>Identifying</a:t>
            </a:r>
            <a:r>
              <a:rPr lang="hu-HU" dirty="0"/>
              <a:t> </a:t>
            </a:r>
            <a:r>
              <a:rPr lang="hu-HU" dirty="0" err="1"/>
              <a:t>the</a:t>
            </a:r>
            <a:r>
              <a:rPr lang="hu-HU" dirty="0"/>
              <a:t> </a:t>
            </a:r>
            <a:r>
              <a:rPr lang="hu-HU" dirty="0" err="1"/>
              <a:t>Challenge</a:t>
            </a:r>
            <a:r>
              <a:rPr lang="hu-HU" dirty="0"/>
              <a:t> </a:t>
            </a:r>
            <a:r>
              <a:rPr lang="hu-HU" dirty="0" err="1"/>
              <a:t>Faced</a:t>
            </a:r>
            <a:r>
              <a:rPr lang="hu-HU" dirty="0"/>
              <a:t> </a:t>
            </a:r>
            <a:r>
              <a:rPr lang="hu-HU" dirty="0" err="1"/>
              <a:t>by</a:t>
            </a:r>
            <a:r>
              <a:rPr lang="hu-HU" dirty="0"/>
              <a:t> </a:t>
            </a:r>
            <a:r>
              <a:rPr lang="hu-HU" dirty="0" err="1"/>
              <a:t>the</a:t>
            </a:r>
            <a:r>
              <a:rPr lang="hu-HU" dirty="0"/>
              <a:t> Organization</a:t>
            </a:r>
          </a:p>
        </p:txBody>
      </p:sp>
      <p:sp>
        <p:nvSpPr>
          <p:cNvPr id="20" name="Szöveg helye 17">
            <a:extLst>
              <a:ext uri="{FF2B5EF4-FFF2-40B4-BE49-F238E27FC236}">
                <a16:creationId xmlns:a16="http://schemas.microsoft.com/office/drawing/2014/main" id="{656464FE-CCBD-9B9D-7961-967F248F4D7F}"/>
              </a:ext>
            </a:extLst>
          </p:cNvPr>
          <p:cNvSpPr>
            <a:spLocks noGrp="1"/>
          </p:cNvSpPr>
          <p:nvPr>
            <p:ph type="body" sz="quarter" idx="16" hasCustomPrompt="1"/>
          </p:nvPr>
        </p:nvSpPr>
        <p:spPr>
          <a:xfrm>
            <a:off x="4686300" y="693979"/>
            <a:ext cx="3911600" cy="546100"/>
          </a:xfrm>
        </p:spPr>
        <p:txBody>
          <a:bodyPr>
            <a:noAutofit/>
          </a:bodyPr>
          <a:lstStyle>
            <a:lvl1pPr marL="0" indent="0">
              <a:buNone/>
              <a:defRPr sz="4000" b="1">
                <a:solidFill>
                  <a:srgbClr val="003399"/>
                </a:solidFill>
              </a:defRPr>
            </a:lvl1pPr>
          </a:lstStyle>
          <a:p>
            <a:pPr lvl="0"/>
            <a:r>
              <a:rPr lang="hu-HU" dirty="0"/>
              <a:t>2/5</a:t>
            </a:r>
          </a:p>
        </p:txBody>
      </p:sp>
    </p:spTree>
    <p:extLst>
      <p:ext uri="{BB962C8B-B14F-4D97-AF65-F5344CB8AC3E}">
        <p14:creationId xmlns:p14="http://schemas.microsoft.com/office/powerpoint/2010/main" val="6915547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6121400" cy="2373227"/>
          </a:xfrm>
          <a:prstGeom prst="rect">
            <a:avLst/>
          </a:prstGeom>
        </p:spPr>
        <p:txBody>
          <a:bodyPr/>
          <a:lstStyle>
            <a:lvl1pPr>
              <a:defRPr sz="5000" b="1">
                <a:solidFill>
                  <a:srgbClr val="003399"/>
                </a:solidFill>
              </a:defRPr>
            </a:lvl1pPr>
          </a:lstStyle>
          <a:p>
            <a:r>
              <a:rPr lang="hu-HU" dirty="0" err="1"/>
              <a:t>Security</a:t>
            </a:r>
            <a:r>
              <a:rPr lang="hu-HU" dirty="0"/>
              <a:t> </a:t>
            </a:r>
            <a:r>
              <a:rPr lang="hu-HU" dirty="0" err="1"/>
              <a:t>Measures</a:t>
            </a:r>
            <a:endParaRPr lang="en-US" dirty="0"/>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
        <p:nvSpPr>
          <p:cNvPr id="6" name="Szöveg helye 5">
            <a:extLst>
              <a:ext uri="{FF2B5EF4-FFF2-40B4-BE49-F238E27FC236}">
                <a16:creationId xmlns:a16="http://schemas.microsoft.com/office/drawing/2014/main" id="{1C192429-C384-9F05-103F-217676A911BD}"/>
              </a:ext>
            </a:extLst>
          </p:cNvPr>
          <p:cNvSpPr>
            <a:spLocks noGrp="1"/>
          </p:cNvSpPr>
          <p:nvPr>
            <p:ph type="body" sz="quarter" idx="10" hasCustomPrompt="1"/>
          </p:nvPr>
        </p:nvSpPr>
        <p:spPr>
          <a:xfrm>
            <a:off x="9283700" y="663576"/>
            <a:ext cx="8216900" cy="9117012"/>
          </a:xfrm>
        </p:spPr>
        <p:txBody>
          <a:bodyPr anchor="ctr">
            <a:normAutofit/>
          </a:bodyPr>
          <a:lstStyle>
            <a:lvl1pPr marL="0" indent="0">
              <a:buNone/>
              <a:defRPr sz="3000">
                <a:solidFill>
                  <a:srgbClr val="003399"/>
                </a:solidFill>
              </a:defRPr>
            </a:lvl1pPr>
          </a:lstStyle>
          <a:p>
            <a:pPr lvl="0"/>
            <a:r>
              <a:rPr lang="en-GB" dirty="0"/>
              <a:t>Recent data breaches in the industry underscore the pressing need for enhanced cybersecurity protocols. With sophisticated hacking techniques on the rise, our organization faces heightened risks of data theft and system compromise.</a:t>
            </a:r>
            <a:r>
              <a:rPr lang="hu-HU" dirty="0"/>
              <a:t> </a:t>
            </a:r>
            <a:r>
              <a:rPr lang="en-GB" dirty="0"/>
              <a:t>Failure to address these vulnerabilities not only jeopardizes our reputation but also exposes us to legal and financial repercussions in an ever-changing digital landscape.</a:t>
            </a:r>
          </a:p>
        </p:txBody>
      </p:sp>
      <p:sp>
        <p:nvSpPr>
          <p:cNvPr id="9" name="Szöveg helye 8">
            <a:extLst>
              <a:ext uri="{FF2B5EF4-FFF2-40B4-BE49-F238E27FC236}">
                <a16:creationId xmlns:a16="http://schemas.microsoft.com/office/drawing/2014/main" id="{E52E5C56-4C55-7074-1F59-18B54B6FAC3B}"/>
              </a:ext>
            </a:extLst>
          </p:cNvPr>
          <p:cNvSpPr>
            <a:spLocks noGrp="1"/>
          </p:cNvSpPr>
          <p:nvPr>
            <p:ph type="body" sz="quarter" idx="11" hasCustomPrompt="1"/>
          </p:nvPr>
        </p:nvSpPr>
        <p:spPr>
          <a:xfrm>
            <a:off x="2514600" y="3035300"/>
            <a:ext cx="6121400" cy="6745288"/>
          </a:xfrm>
        </p:spPr>
        <p:txBody>
          <a:bodyPr>
            <a:normAutofit/>
          </a:bodyPr>
          <a:lstStyle>
            <a:lvl1pPr marL="0" indent="0">
              <a:buNone/>
              <a:defRPr sz="3200">
                <a:solidFill>
                  <a:srgbClr val="003399"/>
                </a:solidFill>
              </a:defRPr>
            </a:lvl1pPr>
          </a:lstStyle>
          <a:p>
            <a:pPr lvl="0"/>
            <a:r>
              <a:rPr lang="en-GB" dirty="0"/>
              <a:t>Inadequate cybersecurity measures pose a significant threat to our company's sensitive data and operations. As cyber threats evolve, our current </a:t>
            </a:r>
            <a:r>
              <a:rPr lang="en-GB" dirty="0" err="1"/>
              <a:t>defenses</a:t>
            </a:r>
            <a:r>
              <a:rPr lang="en-GB" dirty="0"/>
              <a:t> are increasingly vulnerable, necessitating urgent action.</a:t>
            </a:r>
          </a:p>
        </p:txBody>
      </p:sp>
    </p:spTree>
    <p:extLst>
      <p:ext uri="{BB962C8B-B14F-4D97-AF65-F5344CB8AC3E}">
        <p14:creationId xmlns:p14="http://schemas.microsoft.com/office/powerpoint/2010/main" val="350871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15113000" cy="8862927"/>
          </a:xfrm>
          <a:prstGeom prst="rect">
            <a:avLst/>
          </a:prstGeom>
        </p:spPr>
        <p:txBody>
          <a:bodyPr/>
          <a:lstStyle>
            <a:lvl1pPr>
              <a:defRPr sz="5000" b="1">
                <a:solidFill>
                  <a:srgbClr val="003399"/>
                </a:solidFill>
              </a:defRPr>
            </a:lvl1pPr>
          </a:lstStyle>
          <a:p>
            <a:r>
              <a:rPr lang="hu-HU" dirty="0"/>
              <a:t>”</a:t>
            </a:r>
            <a:r>
              <a:rPr lang="hu-HU" dirty="0" err="1"/>
              <a:t>Addressing</a:t>
            </a:r>
            <a:r>
              <a:rPr lang="hu-HU" dirty="0"/>
              <a:t> </a:t>
            </a:r>
            <a:r>
              <a:rPr lang="hu-HU" dirty="0" err="1"/>
              <a:t>cybersecurity</a:t>
            </a:r>
            <a:r>
              <a:rPr lang="hu-HU" dirty="0"/>
              <a:t> </a:t>
            </a:r>
            <a:r>
              <a:rPr lang="hu-HU" dirty="0" err="1"/>
              <a:t>risks</a:t>
            </a:r>
            <a:r>
              <a:rPr lang="hu-HU" dirty="0"/>
              <a:t> is </a:t>
            </a:r>
            <a:r>
              <a:rPr lang="hu-HU" dirty="0" err="1"/>
              <a:t>not</a:t>
            </a:r>
            <a:r>
              <a:rPr lang="hu-HU" dirty="0"/>
              <a:t> an </a:t>
            </a:r>
            <a:r>
              <a:rPr lang="hu-HU" dirty="0" err="1"/>
              <a:t>option</a:t>
            </a:r>
            <a:r>
              <a:rPr lang="hu-HU" dirty="0"/>
              <a:t> </a:t>
            </a:r>
            <a:r>
              <a:rPr lang="hu-HU" dirty="0" err="1"/>
              <a:t>but</a:t>
            </a:r>
            <a:r>
              <a:rPr lang="hu-HU" dirty="0"/>
              <a:t> a </a:t>
            </a:r>
            <a:r>
              <a:rPr lang="hu-HU" dirty="0" err="1"/>
              <a:t>necessity</a:t>
            </a:r>
            <a:r>
              <a:rPr lang="hu-HU" dirty="0"/>
              <a:t> in </a:t>
            </a:r>
            <a:r>
              <a:rPr lang="hu-HU" dirty="0" err="1"/>
              <a:t>safeguarding</a:t>
            </a:r>
            <a:r>
              <a:rPr lang="hu-HU" dirty="0"/>
              <a:t> </a:t>
            </a:r>
            <a:r>
              <a:rPr lang="hu-HU" dirty="0" err="1"/>
              <a:t>our</a:t>
            </a:r>
            <a:r>
              <a:rPr lang="hu-HU" dirty="0"/>
              <a:t> </a:t>
            </a:r>
            <a:r>
              <a:rPr lang="hu-HU" dirty="0" err="1"/>
              <a:t>data</a:t>
            </a:r>
            <a:r>
              <a:rPr lang="hu-HU" dirty="0"/>
              <a:t> and </a:t>
            </a:r>
            <a:r>
              <a:rPr lang="hu-HU" dirty="0" err="1"/>
              <a:t>preserving</a:t>
            </a:r>
            <a:r>
              <a:rPr lang="hu-HU" dirty="0"/>
              <a:t> </a:t>
            </a:r>
            <a:r>
              <a:rPr lang="hu-HU" dirty="0" err="1"/>
              <a:t>organizational</a:t>
            </a:r>
            <a:r>
              <a:rPr lang="hu-HU" dirty="0"/>
              <a:t> </a:t>
            </a:r>
            <a:r>
              <a:rPr lang="hu-HU" dirty="0" err="1"/>
              <a:t>integrity</a:t>
            </a:r>
            <a:r>
              <a:rPr lang="hu-HU" dirty="0"/>
              <a:t>.”</a:t>
            </a:r>
            <a:endParaRPr lang="en-US" dirty="0"/>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Tree>
    <p:extLst>
      <p:ext uri="{BB962C8B-B14F-4D97-AF65-F5344CB8AC3E}">
        <p14:creationId xmlns:p14="http://schemas.microsoft.com/office/powerpoint/2010/main" val="278976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6121400" cy="2373227"/>
          </a:xfrm>
          <a:prstGeom prst="rect">
            <a:avLst/>
          </a:prstGeom>
        </p:spPr>
        <p:txBody>
          <a:bodyPr/>
          <a:lstStyle>
            <a:lvl1pPr>
              <a:defRPr sz="5000" b="1">
                <a:solidFill>
                  <a:srgbClr val="003399"/>
                </a:solidFill>
              </a:defRPr>
            </a:lvl1pPr>
          </a:lstStyle>
          <a:p>
            <a:r>
              <a:rPr lang="hu-HU" dirty="0" err="1"/>
              <a:t>Security</a:t>
            </a:r>
            <a:r>
              <a:rPr lang="hu-HU" dirty="0"/>
              <a:t> </a:t>
            </a:r>
            <a:r>
              <a:rPr lang="hu-HU" dirty="0" err="1"/>
              <a:t>Measures</a:t>
            </a:r>
            <a:endParaRPr lang="en-US" dirty="0"/>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
        <p:nvSpPr>
          <p:cNvPr id="9" name="Szöveg helye 8">
            <a:extLst>
              <a:ext uri="{FF2B5EF4-FFF2-40B4-BE49-F238E27FC236}">
                <a16:creationId xmlns:a16="http://schemas.microsoft.com/office/drawing/2014/main" id="{E52E5C56-4C55-7074-1F59-18B54B6FAC3B}"/>
              </a:ext>
            </a:extLst>
          </p:cNvPr>
          <p:cNvSpPr>
            <a:spLocks noGrp="1"/>
          </p:cNvSpPr>
          <p:nvPr>
            <p:ph type="body" sz="quarter" idx="11" hasCustomPrompt="1"/>
          </p:nvPr>
        </p:nvSpPr>
        <p:spPr>
          <a:xfrm>
            <a:off x="2514600" y="3035300"/>
            <a:ext cx="6121400" cy="6745288"/>
          </a:xfrm>
        </p:spPr>
        <p:txBody>
          <a:bodyPr>
            <a:normAutofit/>
          </a:bodyPr>
          <a:lstStyle>
            <a:lvl1pPr marL="0" indent="0">
              <a:buNone/>
              <a:defRPr sz="3200">
                <a:solidFill>
                  <a:srgbClr val="003399"/>
                </a:solidFill>
              </a:defRPr>
            </a:lvl1pPr>
          </a:lstStyle>
          <a:p>
            <a:pPr lvl="0"/>
            <a:r>
              <a:rPr lang="en-GB" dirty="0"/>
              <a:t>Inadequate cybersecurity measures pose a significant threat to our company's sensitive data and operations. As cyber threats evolve, our current </a:t>
            </a:r>
            <a:r>
              <a:rPr lang="en-GB" dirty="0" err="1"/>
              <a:t>defenses</a:t>
            </a:r>
            <a:r>
              <a:rPr lang="en-GB" dirty="0"/>
              <a:t> are increasingly vulnerable, necessitating urgent action.</a:t>
            </a:r>
          </a:p>
        </p:txBody>
      </p:sp>
      <p:sp>
        <p:nvSpPr>
          <p:cNvPr id="4" name="Kép helye 3">
            <a:extLst>
              <a:ext uri="{FF2B5EF4-FFF2-40B4-BE49-F238E27FC236}">
                <a16:creationId xmlns:a16="http://schemas.microsoft.com/office/drawing/2014/main" id="{90EC8926-1D3A-B547-162C-C962F40E7713}"/>
              </a:ext>
            </a:extLst>
          </p:cNvPr>
          <p:cNvSpPr>
            <a:spLocks noGrp="1"/>
          </p:cNvSpPr>
          <p:nvPr>
            <p:ph type="pic" sz="quarter" idx="12" hasCustomPrompt="1"/>
          </p:nvPr>
        </p:nvSpPr>
        <p:spPr>
          <a:xfrm>
            <a:off x="9283700" y="0"/>
            <a:ext cx="9004300" cy="10288588"/>
          </a:xfrm>
        </p:spPr>
        <p:txBody>
          <a:bodyPr anchor="ctr">
            <a:normAutofit/>
          </a:bodyPr>
          <a:lstStyle>
            <a:lvl1pPr marL="0" indent="0" algn="ctr">
              <a:buNone/>
              <a:defRPr sz="2000">
                <a:solidFill>
                  <a:srgbClr val="003399"/>
                </a:solidFill>
              </a:defRPr>
            </a:lvl1pPr>
          </a:lstStyle>
          <a:p>
            <a:r>
              <a:rPr lang="hu-HU" dirty="0" err="1"/>
              <a:t>Paste</a:t>
            </a:r>
            <a:r>
              <a:rPr lang="hu-HU" dirty="0"/>
              <a:t> image here</a:t>
            </a:r>
            <a:endParaRPr lang="en-GB" dirty="0"/>
          </a:p>
        </p:txBody>
      </p:sp>
    </p:spTree>
    <p:extLst>
      <p:ext uri="{BB962C8B-B14F-4D97-AF65-F5344CB8AC3E}">
        <p14:creationId xmlns:p14="http://schemas.microsoft.com/office/powerpoint/2010/main" val="701058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6121400" cy="2373227"/>
          </a:xfrm>
          <a:prstGeom prst="rect">
            <a:avLst/>
          </a:prstGeom>
        </p:spPr>
        <p:txBody>
          <a:bodyPr/>
          <a:lstStyle>
            <a:lvl1pPr>
              <a:defRPr sz="5000" b="1">
                <a:solidFill>
                  <a:srgbClr val="003399"/>
                </a:solidFill>
              </a:defRPr>
            </a:lvl1pPr>
          </a:lstStyle>
          <a:p>
            <a:r>
              <a:rPr lang="hu-HU" dirty="0" err="1"/>
              <a:t>Security</a:t>
            </a:r>
            <a:r>
              <a:rPr lang="hu-HU" dirty="0"/>
              <a:t> </a:t>
            </a:r>
            <a:r>
              <a:rPr lang="hu-HU" dirty="0" err="1"/>
              <a:t>Measures</a:t>
            </a:r>
            <a:endParaRPr lang="en-US" dirty="0"/>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
        <p:nvSpPr>
          <p:cNvPr id="9" name="Szöveg helye 8">
            <a:extLst>
              <a:ext uri="{FF2B5EF4-FFF2-40B4-BE49-F238E27FC236}">
                <a16:creationId xmlns:a16="http://schemas.microsoft.com/office/drawing/2014/main" id="{E52E5C56-4C55-7074-1F59-18B54B6FAC3B}"/>
              </a:ext>
            </a:extLst>
          </p:cNvPr>
          <p:cNvSpPr>
            <a:spLocks noGrp="1"/>
          </p:cNvSpPr>
          <p:nvPr>
            <p:ph type="body" sz="quarter" idx="11" hasCustomPrompt="1"/>
          </p:nvPr>
        </p:nvSpPr>
        <p:spPr>
          <a:xfrm>
            <a:off x="2514600" y="3035300"/>
            <a:ext cx="6121400" cy="6745288"/>
          </a:xfrm>
        </p:spPr>
        <p:txBody>
          <a:bodyPr>
            <a:normAutofit/>
          </a:bodyPr>
          <a:lstStyle>
            <a:lvl1pPr marL="0" indent="0">
              <a:buNone/>
              <a:defRPr sz="3200">
                <a:solidFill>
                  <a:srgbClr val="003399"/>
                </a:solidFill>
              </a:defRPr>
            </a:lvl1pPr>
          </a:lstStyle>
          <a:p>
            <a:pPr lvl="0"/>
            <a:r>
              <a:rPr lang="en-GB" dirty="0"/>
              <a:t>Inadequate cybersecurity measures pose a significant threat to our company's sensitive data and operations. As cyber threats evolve, our current </a:t>
            </a:r>
            <a:r>
              <a:rPr lang="en-GB" dirty="0" err="1"/>
              <a:t>defenses</a:t>
            </a:r>
            <a:r>
              <a:rPr lang="en-GB" dirty="0"/>
              <a:t> are increasingly vulnerable, necessitating urgent action.</a:t>
            </a:r>
          </a:p>
        </p:txBody>
      </p:sp>
      <p:sp>
        <p:nvSpPr>
          <p:cNvPr id="4" name="Kép helye 3">
            <a:extLst>
              <a:ext uri="{FF2B5EF4-FFF2-40B4-BE49-F238E27FC236}">
                <a16:creationId xmlns:a16="http://schemas.microsoft.com/office/drawing/2014/main" id="{90EC8926-1D3A-B547-162C-C962F40E7713}"/>
              </a:ext>
            </a:extLst>
          </p:cNvPr>
          <p:cNvSpPr>
            <a:spLocks noGrp="1"/>
          </p:cNvSpPr>
          <p:nvPr>
            <p:ph type="pic" sz="quarter" idx="12" hasCustomPrompt="1"/>
          </p:nvPr>
        </p:nvSpPr>
        <p:spPr>
          <a:xfrm>
            <a:off x="9283700" y="661988"/>
            <a:ext cx="8343900" cy="7300912"/>
          </a:xfrm>
        </p:spPr>
        <p:txBody>
          <a:bodyPr anchor="ctr">
            <a:normAutofit/>
          </a:bodyPr>
          <a:lstStyle>
            <a:lvl1pPr marL="0" indent="0" algn="ctr">
              <a:buNone/>
              <a:defRPr sz="2000">
                <a:solidFill>
                  <a:srgbClr val="003399"/>
                </a:solidFill>
              </a:defRPr>
            </a:lvl1pPr>
          </a:lstStyle>
          <a:p>
            <a:r>
              <a:rPr lang="hu-HU" dirty="0" err="1"/>
              <a:t>Paste</a:t>
            </a:r>
            <a:r>
              <a:rPr lang="hu-HU" dirty="0"/>
              <a:t> image here</a:t>
            </a:r>
            <a:endParaRPr lang="en-GB" dirty="0"/>
          </a:p>
        </p:txBody>
      </p:sp>
      <p:sp>
        <p:nvSpPr>
          <p:cNvPr id="5" name="Szöveg helye 4">
            <a:extLst>
              <a:ext uri="{FF2B5EF4-FFF2-40B4-BE49-F238E27FC236}">
                <a16:creationId xmlns:a16="http://schemas.microsoft.com/office/drawing/2014/main" id="{CB16E25C-BCD7-88E3-9E7A-4845AD6BB1FF}"/>
              </a:ext>
            </a:extLst>
          </p:cNvPr>
          <p:cNvSpPr>
            <a:spLocks noGrp="1"/>
          </p:cNvSpPr>
          <p:nvPr>
            <p:ph type="body" sz="quarter" idx="13" hasCustomPrompt="1"/>
          </p:nvPr>
        </p:nvSpPr>
        <p:spPr>
          <a:xfrm>
            <a:off x="9283700" y="7962900"/>
            <a:ext cx="8432800" cy="1689100"/>
          </a:xfrm>
        </p:spPr>
        <p:txBody>
          <a:bodyPr anchor="ctr">
            <a:normAutofit/>
          </a:bodyPr>
          <a:lstStyle>
            <a:lvl1pPr marL="0" indent="0">
              <a:buNone/>
              <a:defRPr sz="2000">
                <a:solidFill>
                  <a:srgbClr val="003399"/>
                </a:solidFill>
              </a:defRPr>
            </a:lvl1pPr>
          </a:lstStyle>
          <a:p>
            <a:pPr lvl="0"/>
            <a:r>
              <a:rPr lang="hu-HU" dirty="0"/>
              <a:t>Image </a:t>
            </a:r>
            <a:r>
              <a:rPr lang="hu-HU" dirty="0" err="1"/>
              <a:t>caption</a:t>
            </a:r>
            <a:r>
              <a:rPr lang="hu-HU" dirty="0"/>
              <a:t> </a:t>
            </a:r>
            <a:r>
              <a:rPr lang="en-GB" dirty="0"/>
              <a:t>— Inadequate cybersecurity measures pose a significant threat to our company's sensitive data and Project Title operations.</a:t>
            </a:r>
          </a:p>
        </p:txBody>
      </p:sp>
    </p:spTree>
    <p:extLst>
      <p:ext uri="{BB962C8B-B14F-4D97-AF65-F5344CB8AC3E}">
        <p14:creationId xmlns:p14="http://schemas.microsoft.com/office/powerpoint/2010/main" val="2801765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ím és tartalom">
    <p:spTree>
      <p:nvGrpSpPr>
        <p:cNvPr id="1" name=""/>
        <p:cNvGrpSpPr/>
        <p:nvPr/>
      </p:nvGrpSpPr>
      <p:grpSpPr>
        <a:xfrm>
          <a:off x="0" y="0"/>
          <a:ext cx="0" cy="0"/>
          <a:chOff x="0" y="0"/>
          <a:chExt cx="0" cy="0"/>
        </a:xfrm>
      </p:grpSpPr>
      <p:sp>
        <p:nvSpPr>
          <p:cNvPr id="9" name="Szöveg helye 8">
            <a:extLst>
              <a:ext uri="{FF2B5EF4-FFF2-40B4-BE49-F238E27FC236}">
                <a16:creationId xmlns:a16="http://schemas.microsoft.com/office/drawing/2014/main" id="{E52E5C56-4C55-7074-1F59-18B54B6FAC3B}"/>
              </a:ext>
            </a:extLst>
          </p:cNvPr>
          <p:cNvSpPr>
            <a:spLocks noGrp="1"/>
          </p:cNvSpPr>
          <p:nvPr>
            <p:ph type="body" sz="quarter" idx="11" hasCustomPrompt="1"/>
          </p:nvPr>
        </p:nvSpPr>
        <p:spPr>
          <a:xfrm>
            <a:off x="7645400" y="584994"/>
            <a:ext cx="10007600" cy="2463006"/>
          </a:xfrm>
        </p:spPr>
        <p:txBody>
          <a:bodyPr>
            <a:normAutofit/>
          </a:bodyPr>
          <a:lstStyle>
            <a:lvl1pPr marL="0" indent="0">
              <a:buNone/>
              <a:defRPr sz="3200" b="1">
                <a:solidFill>
                  <a:srgbClr val="003399"/>
                </a:solidFill>
              </a:defRPr>
            </a:lvl1pPr>
          </a:lstStyle>
          <a:p>
            <a:pPr lvl="0"/>
            <a:r>
              <a:rPr lang="hu-HU" dirty="0"/>
              <a:t>projectTitle.com</a:t>
            </a:r>
            <a:endParaRPr lang="en-GB" dirty="0"/>
          </a:p>
        </p:txBody>
      </p:sp>
      <p:pic>
        <p:nvPicPr>
          <p:cNvPr id="7" name="Kép 6">
            <a:extLst>
              <a:ext uri="{FF2B5EF4-FFF2-40B4-BE49-F238E27FC236}">
                <a16:creationId xmlns:a16="http://schemas.microsoft.com/office/drawing/2014/main" id="{5C526633-17B6-9A0A-D4B8-49598BE2A1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2109"/>
          <a:stretch/>
        </p:blipFill>
        <p:spPr>
          <a:xfrm>
            <a:off x="0" y="0"/>
            <a:ext cx="6985000" cy="10288588"/>
          </a:xfrm>
          <a:prstGeom prst="rect">
            <a:avLst/>
          </a:prstGeom>
        </p:spPr>
      </p:pic>
      <p:sp>
        <p:nvSpPr>
          <p:cNvPr id="11" name="Szöveg helye 10">
            <a:extLst>
              <a:ext uri="{FF2B5EF4-FFF2-40B4-BE49-F238E27FC236}">
                <a16:creationId xmlns:a16="http://schemas.microsoft.com/office/drawing/2014/main" id="{320475DF-8954-0575-E8D7-64618E87D175}"/>
              </a:ext>
            </a:extLst>
          </p:cNvPr>
          <p:cNvSpPr>
            <a:spLocks noGrp="1"/>
          </p:cNvSpPr>
          <p:nvPr>
            <p:ph type="body" sz="quarter" idx="12" hasCustomPrompt="1"/>
          </p:nvPr>
        </p:nvSpPr>
        <p:spPr>
          <a:xfrm>
            <a:off x="635000" y="590550"/>
            <a:ext cx="5486400" cy="2730500"/>
          </a:xfrm>
        </p:spPr>
        <p:txBody>
          <a:bodyPr/>
          <a:lstStyle>
            <a:lvl1pPr marL="0" indent="0">
              <a:buNone/>
              <a:defRPr b="1">
                <a:solidFill>
                  <a:schemeClr val="bg1"/>
                </a:solidFill>
              </a:defRPr>
            </a:lvl1pPr>
          </a:lstStyle>
          <a:p>
            <a:pPr lvl="0"/>
            <a:r>
              <a:rPr lang="hu-HU" dirty="0" err="1"/>
              <a:t>Thank</a:t>
            </a:r>
            <a:r>
              <a:rPr lang="hu-HU" dirty="0"/>
              <a:t> </a:t>
            </a:r>
            <a:r>
              <a:rPr lang="hu-HU" dirty="0" err="1"/>
              <a:t>you</a:t>
            </a:r>
            <a:r>
              <a:rPr lang="hu-HU" dirty="0"/>
              <a:t> </a:t>
            </a:r>
            <a:r>
              <a:rPr lang="hu-HU" dirty="0" err="1"/>
              <a:t>for</a:t>
            </a:r>
            <a:r>
              <a:rPr lang="hu-HU" dirty="0"/>
              <a:t> </a:t>
            </a:r>
            <a:r>
              <a:rPr lang="hu-HU" dirty="0" err="1"/>
              <a:t>attending</a:t>
            </a:r>
            <a:r>
              <a:rPr lang="hu-HU" dirty="0"/>
              <a:t>!</a:t>
            </a:r>
            <a:endParaRPr lang="en-GB" dirty="0"/>
          </a:p>
        </p:txBody>
      </p:sp>
      <p:sp>
        <p:nvSpPr>
          <p:cNvPr id="12" name="Szöveg helye 8">
            <a:extLst>
              <a:ext uri="{FF2B5EF4-FFF2-40B4-BE49-F238E27FC236}">
                <a16:creationId xmlns:a16="http://schemas.microsoft.com/office/drawing/2014/main" id="{06A47172-93A7-4A84-6E0D-FD24307912E0}"/>
              </a:ext>
            </a:extLst>
          </p:cNvPr>
          <p:cNvSpPr>
            <a:spLocks noGrp="1"/>
          </p:cNvSpPr>
          <p:nvPr>
            <p:ph type="body" sz="quarter" idx="13" hasCustomPrompt="1"/>
          </p:nvPr>
        </p:nvSpPr>
        <p:spPr>
          <a:xfrm>
            <a:off x="7645400" y="3048000"/>
            <a:ext cx="5181600" cy="546100"/>
          </a:xfrm>
        </p:spPr>
        <p:txBody>
          <a:bodyPr>
            <a:normAutofit/>
          </a:bodyPr>
          <a:lstStyle>
            <a:lvl1pPr marL="0" indent="0">
              <a:buNone/>
              <a:defRPr sz="2500">
                <a:solidFill>
                  <a:srgbClr val="003399"/>
                </a:solidFill>
              </a:defRPr>
            </a:lvl1pPr>
          </a:lstStyle>
          <a:p>
            <a:pPr lvl="0"/>
            <a:r>
              <a:rPr lang="hu-HU" dirty="0" err="1"/>
              <a:t>First</a:t>
            </a:r>
            <a:r>
              <a:rPr lang="hu-HU" dirty="0"/>
              <a:t> Last</a:t>
            </a:r>
            <a:endParaRPr lang="en-GB" dirty="0"/>
          </a:p>
        </p:txBody>
      </p:sp>
      <p:sp>
        <p:nvSpPr>
          <p:cNvPr id="13" name="Szöveg helye 8">
            <a:extLst>
              <a:ext uri="{FF2B5EF4-FFF2-40B4-BE49-F238E27FC236}">
                <a16:creationId xmlns:a16="http://schemas.microsoft.com/office/drawing/2014/main" id="{B46E932A-195E-1A5A-6B8C-258516EFB8FF}"/>
              </a:ext>
            </a:extLst>
          </p:cNvPr>
          <p:cNvSpPr>
            <a:spLocks noGrp="1"/>
          </p:cNvSpPr>
          <p:nvPr>
            <p:ph type="body" sz="quarter" idx="14" hasCustomPrompt="1"/>
          </p:nvPr>
        </p:nvSpPr>
        <p:spPr>
          <a:xfrm>
            <a:off x="7645400" y="5511006"/>
            <a:ext cx="10007600" cy="2463006"/>
          </a:xfrm>
        </p:spPr>
        <p:txBody>
          <a:bodyPr>
            <a:normAutofit/>
          </a:bodyPr>
          <a:lstStyle>
            <a:lvl1pPr marL="0" indent="0">
              <a:buNone/>
              <a:defRPr sz="2500" b="0">
                <a:solidFill>
                  <a:srgbClr val="003399"/>
                </a:solidFill>
              </a:defRPr>
            </a:lvl1pPr>
          </a:lstStyle>
          <a:p>
            <a:pPr lvl="0"/>
            <a:r>
              <a:rPr lang="hu-HU" dirty="0"/>
              <a:t>Facebook.com/</a:t>
            </a:r>
            <a:r>
              <a:rPr lang="hu-HU" b="1" dirty="0" err="1"/>
              <a:t>projectTitle</a:t>
            </a:r>
            <a:br>
              <a:rPr lang="hu-HU" b="1" dirty="0"/>
            </a:br>
            <a:r>
              <a:rPr lang="hu-HU" b="0" dirty="0"/>
              <a:t>x.com/</a:t>
            </a:r>
            <a:r>
              <a:rPr lang="hu-HU" b="1" dirty="0" err="1"/>
              <a:t>projectTitle</a:t>
            </a:r>
            <a:br>
              <a:rPr lang="hu-HU" b="1" dirty="0"/>
            </a:br>
            <a:r>
              <a:rPr lang="hu-HU" b="0" dirty="0"/>
              <a:t>youtube.com/</a:t>
            </a:r>
            <a:r>
              <a:rPr lang="hu-HU" b="1" dirty="0" err="1"/>
              <a:t>projectTitle</a:t>
            </a:r>
            <a:endParaRPr lang="hu-HU" b="0" dirty="0"/>
          </a:p>
        </p:txBody>
      </p:sp>
      <p:sp>
        <p:nvSpPr>
          <p:cNvPr id="14" name="Szöveg helye 8">
            <a:extLst>
              <a:ext uri="{FF2B5EF4-FFF2-40B4-BE49-F238E27FC236}">
                <a16:creationId xmlns:a16="http://schemas.microsoft.com/office/drawing/2014/main" id="{A2B405E5-E12E-CC8C-31EC-FDDCF72E6BE9}"/>
              </a:ext>
            </a:extLst>
          </p:cNvPr>
          <p:cNvSpPr>
            <a:spLocks noGrp="1"/>
          </p:cNvSpPr>
          <p:nvPr>
            <p:ph type="body" sz="quarter" idx="15" hasCustomPrompt="1"/>
          </p:nvPr>
        </p:nvSpPr>
        <p:spPr>
          <a:xfrm>
            <a:off x="7645400" y="3594100"/>
            <a:ext cx="5181600" cy="546100"/>
          </a:xfrm>
        </p:spPr>
        <p:txBody>
          <a:bodyPr>
            <a:normAutofit/>
          </a:bodyPr>
          <a:lstStyle>
            <a:lvl1pPr marL="0" indent="0">
              <a:buNone/>
              <a:defRPr sz="2500">
                <a:solidFill>
                  <a:srgbClr val="003399"/>
                </a:solidFill>
              </a:defRPr>
            </a:lvl1pPr>
          </a:lstStyle>
          <a:p>
            <a:pPr lvl="0"/>
            <a:r>
              <a:rPr lang="hu-HU" dirty="0"/>
              <a:t>info@projectTitle.com</a:t>
            </a:r>
            <a:endParaRPr lang="en-GB" dirty="0"/>
          </a:p>
        </p:txBody>
      </p:sp>
      <p:sp>
        <p:nvSpPr>
          <p:cNvPr id="16" name="Szöveg helye 8">
            <a:extLst>
              <a:ext uri="{FF2B5EF4-FFF2-40B4-BE49-F238E27FC236}">
                <a16:creationId xmlns:a16="http://schemas.microsoft.com/office/drawing/2014/main" id="{CFE67723-D50F-BEB9-7B1E-95AC0AA7744C}"/>
              </a:ext>
            </a:extLst>
          </p:cNvPr>
          <p:cNvSpPr>
            <a:spLocks noGrp="1"/>
          </p:cNvSpPr>
          <p:nvPr>
            <p:ph type="body" sz="quarter" idx="16" hasCustomPrompt="1"/>
          </p:nvPr>
        </p:nvSpPr>
        <p:spPr>
          <a:xfrm>
            <a:off x="7645400" y="4145756"/>
            <a:ext cx="5181600" cy="546100"/>
          </a:xfrm>
        </p:spPr>
        <p:txBody>
          <a:bodyPr>
            <a:normAutofit/>
          </a:bodyPr>
          <a:lstStyle>
            <a:lvl1pPr marL="0" indent="0">
              <a:buNone/>
              <a:defRPr sz="2500">
                <a:solidFill>
                  <a:srgbClr val="003399"/>
                </a:solidFill>
              </a:defRPr>
            </a:lvl1pPr>
          </a:lstStyle>
          <a:p>
            <a:pPr lvl="0"/>
            <a:r>
              <a:rPr lang="hu-HU" dirty="0"/>
              <a:t>+32 123 456 789</a:t>
            </a:r>
            <a:endParaRPr lang="en-GB" dirty="0"/>
          </a:p>
        </p:txBody>
      </p:sp>
      <p:sp>
        <p:nvSpPr>
          <p:cNvPr id="17" name="Szöveg helye 8">
            <a:extLst>
              <a:ext uri="{FF2B5EF4-FFF2-40B4-BE49-F238E27FC236}">
                <a16:creationId xmlns:a16="http://schemas.microsoft.com/office/drawing/2014/main" id="{57E68D88-F821-2B9F-D18E-50D9F9EE9A29}"/>
              </a:ext>
            </a:extLst>
          </p:cNvPr>
          <p:cNvSpPr>
            <a:spLocks noGrp="1"/>
          </p:cNvSpPr>
          <p:nvPr>
            <p:ph type="body" sz="quarter" idx="17" hasCustomPrompt="1"/>
          </p:nvPr>
        </p:nvSpPr>
        <p:spPr>
          <a:xfrm>
            <a:off x="12827000" y="3048000"/>
            <a:ext cx="4826000" cy="1092200"/>
          </a:xfrm>
        </p:spPr>
        <p:txBody>
          <a:bodyPr>
            <a:normAutofit/>
          </a:bodyPr>
          <a:lstStyle>
            <a:lvl1pPr marL="0" indent="0">
              <a:buNone/>
              <a:defRPr sz="2500">
                <a:solidFill>
                  <a:srgbClr val="003399"/>
                </a:solidFill>
              </a:defRPr>
            </a:lvl1pPr>
          </a:lstStyle>
          <a:p>
            <a:pPr lvl="0"/>
            <a:r>
              <a:rPr lang="hu-HU" dirty="0"/>
              <a:t>Budapest utca 1</a:t>
            </a:r>
            <a:br>
              <a:rPr lang="hu-HU" dirty="0"/>
            </a:br>
            <a:r>
              <a:rPr lang="hu-HU" dirty="0"/>
              <a:t>1055 Budapest, Hungary</a:t>
            </a:r>
            <a:endParaRPr lang="en-GB" dirty="0"/>
          </a:p>
        </p:txBody>
      </p:sp>
    </p:spTree>
    <p:extLst>
      <p:ext uri="{BB962C8B-B14F-4D97-AF65-F5344CB8AC3E}">
        <p14:creationId xmlns:p14="http://schemas.microsoft.com/office/powerpoint/2010/main" val="334265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5880100" cy="3376527"/>
          </a:xfrm>
          <a:prstGeom prst="rect">
            <a:avLst/>
          </a:prstGeom>
        </p:spPr>
        <p:txBody>
          <a:bodyPr/>
          <a:lstStyle>
            <a:lvl1pPr>
              <a:defRPr sz="5000" b="1">
                <a:solidFill>
                  <a:srgbClr val="003399"/>
                </a:solidFill>
              </a:defRPr>
            </a:lvl1pPr>
          </a:lstStyle>
          <a:p>
            <a:r>
              <a:rPr lang="hu-HU" dirty="0" err="1"/>
              <a:t>Presentation</a:t>
            </a:r>
            <a:br>
              <a:rPr lang="hu-HU" dirty="0"/>
            </a:br>
            <a:r>
              <a:rPr lang="hu-HU" dirty="0" err="1"/>
              <a:t>Content</a:t>
            </a:r>
            <a:endParaRPr lang="en-US" dirty="0"/>
          </a:p>
        </p:txBody>
      </p:sp>
      <p:sp>
        <p:nvSpPr>
          <p:cNvPr id="3" name="Content Placeholder 2"/>
          <p:cNvSpPr>
            <a:spLocks noGrp="1"/>
          </p:cNvSpPr>
          <p:nvPr>
            <p:ph idx="1" hasCustomPrompt="1"/>
          </p:nvPr>
        </p:nvSpPr>
        <p:spPr>
          <a:xfrm>
            <a:off x="8394700" y="662073"/>
            <a:ext cx="9194800" cy="8964441"/>
          </a:xfrm>
        </p:spPr>
        <p:txBody>
          <a:bodyPr/>
          <a:lstStyle>
            <a:lvl1pPr marL="742950" indent="-742950">
              <a:buFont typeface="+mj-lt"/>
              <a:buAutoNum type="arabicPeriod"/>
              <a:defRPr b="1">
                <a:solidFill>
                  <a:srgbClr val="003399"/>
                </a:solidFill>
              </a:defRPr>
            </a:lvl1pPr>
            <a:lvl2pPr marL="685800" indent="0">
              <a:buNone/>
              <a:defRPr sz="2000">
                <a:solidFill>
                  <a:srgbClr val="003399"/>
                </a:solidFill>
              </a:defRPr>
            </a:lvl2pPr>
            <a:lvl3pPr marL="1371600" indent="0">
              <a:buNone/>
              <a:defRPr/>
            </a:lvl3pPr>
            <a:lvl4pPr marL="2057400" indent="0">
              <a:buNone/>
              <a:defRPr/>
            </a:lvl4pPr>
            <a:lvl5pPr marL="2743200" indent="0">
              <a:buNone/>
              <a:defRPr/>
            </a:lvl5pPr>
          </a:lstStyle>
          <a:p>
            <a:pPr lvl="0"/>
            <a:r>
              <a:rPr lang="hu-HU" dirty="0" err="1"/>
              <a:t>Introduction</a:t>
            </a:r>
            <a:endParaRPr lang="hu-HU" dirty="0"/>
          </a:p>
          <a:p>
            <a:pPr lvl="1"/>
            <a:r>
              <a:rPr lang="hu-HU" dirty="0" err="1"/>
              <a:t>Setting</a:t>
            </a:r>
            <a:r>
              <a:rPr lang="hu-HU" dirty="0"/>
              <a:t> </a:t>
            </a:r>
            <a:r>
              <a:rPr lang="hu-HU" dirty="0" err="1"/>
              <a:t>the</a:t>
            </a:r>
            <a:r>
              <a:rPr lang="hu-HU" dirty="0"/>
              <a:t> </a:t>
            </a:r>
            <a:r>
              <a:rPr lang="hu-HU" dirty="0" err="1"/>
              <a:t>Stage</a:t>
            </a:r>
            <a:r>
              <a:rPr lang="hu-HU" dirty="0"/>
              <a:t> </a:t>
            </a:r>
            <a:r>
              <a:rPr lang="hu-HU" dirty="0" err="1"/>
              <a:t>for</a:t>
            </a:r>
            <a:r>
              <a:rPr lang="hu-HU" dirty="0"/>
              <a:t> </a:t>
            </a:r>
            <a:r>
              <a:rPr lang="hu-HU" dirty="0" err="1"/>
              <a:t>Understanding</a:t>
            </a:r>
            <a:r>
              <a:rPr lang="hu-HU" dirty="0"/>
              <a:t> </a:t>
            </a:r>
            <a:r>
              <a:rPr lang="hu-HU" dirty="0" err="1"/>
              <a:t>the</a:t>
            </a:r>
            <a:r>
              <a:rPr lang="hu-HU" dirty="0"/>
              <a:t> </a:t>
            </a:r>
            <a:r>
              <a:rPr lang="hu-HU" dirty="0" err="1"/>
              <a:t>Topic</a:t>
            </a:r>
            <a:r>
              <a:rPr lang="hu-HU" dirty="0"/>
              <a:t>.</a:t>
            </a:r>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Tree>
    <p:extLst>
      <p:ext uri="{BB962C8B-B14F-4D97-AF65-F5344CB8AC3E}">
        <p14:creationId xmlns:p14="http://schemas.microsoft.com/office/powerpoint/2010/main" val="286166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ímdia">
    <p:spTree>
      <p:nvGrpSpPr>
        <p:cNvPr id="1" name=""/>
        <p:cNvGrpSpPr/>
        <p:nvPr/>
      </p:nvGrpSpPr>
      <p:grpSpPr>
        <a:xfrm>
          <a:off x="0" y="0"/>
          <a:ext cx="0" cy="0"/>
          <a:chOff x="0" y="0"/>
          <a:chExt cx="0" cy="0"/>
        </a:xfrm>
      </p:grpSpPr>
      <p:pic>
        <p:nvPicPr>
          <p:cNvPr id="10" name="Kép 9">
            <a:extLst>
              <a:ext uri="{FF2B5EF4-FFF2-40B4-BE49-F238E27FC236}">
                <a16:creationId xmlns:a16="http://schemas.microsoft.com/office/drawing/2014/main" id="{A968B51B-CCE1-7A92-B6D1-C2325BCAAF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62843" b="-137"/>
          <a:stretch/>
        </p:blipFill>
        <p:spPr>
          <a:xfrm>
            <a:off x="0" y="0"/>
            <a:ext cx="3811558" cy="10296000"/>
          </a:xfrm>
          <a:prstGeom prst="rect">
            <a:avLst/>
          </a:prstGeom>
        </p:spPr>
      </p:pic>
      <p:sp>
        <p:nvSpPr>
          <p:cNvPr id="8" name="Szövegdoboz 7">
            <a:extLst>
              <a:ext uri="{FF2B5EF4-FFF2-40B4-BE49-F238E27FC236}">
                <a16:creationId xmlns:a16="http://schemas.microsoft.com/office/drawing/2014/main" id="{49A93343-50B0-2088-E2B0-A9630AD2C34C}"/>
              </a:ext>
            </a:extLst>
          </p:cNvPr>
          <p:cNvSpPr txBox="1"/>
          <p:nvPr userDrawn="1"/>
        </p:nvSpPr>
        <p:spPr>
          <a:xfrm>
            <a:off x="4826782" y="4877612"/>
            <a:ext cx="9359900" cy="553998"/>
          </a:xfrm>
          <a:prstGeom prst="rect">
            <a:avLst/>
          </a:prstGeom>
          <a:noFill/>
        </p:spPr>
        <p:txBody>
          <a:bodyPr wrap="square" rtlCol="0">
            <a:spAutoFit/>
          </a:bodyPr>
          <a:lstStyle/>
          <a:p>
            <a:endParaRPr lang="en-GB" sz="3000" b="1"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1">
            <a:extLst>
              <a:ext uri="{FF2B5EF4-FFF2-40B4-BE49-F238E27FC236}">
                <a16:creationId xmlns:a16="http://schemas.microsoft.com/office/drawing/2014/main" id="{F1FAE2DB-FCE6-BE91-B8CD-4505BA95F6C7}"/>
              </a:ext>
            </a:extLst>
          </p:cNvPr>
          <p:cNvSpPr>
            <a:spLocks noGrp="1"/>
          </p:cNvSpPr>
          <p:nvPr>
            <p:ph type="title" hasCustomPrompt="1"/>
          </p:nvPr>
        </p:nvSpPr>
        <p:spPr>
          <a:xfrm>
            <a:off x="4686300" y="2740011"/>
            <a:ext cx="12725400" cy="2404283"/>
          </a:xfrm>
          <a:prstGeom prst="rect">
            <a:avLst/>
          </a:prstGeom>
        </p:spPr>
        <p:txBody>
          <a:bodyPr/>
          <a:lstStyle>
            <a:lvl1pPr>
              <a:defRPr sz="9000" b="1">
                <a:solidFill>
                  <a:srgbClr val="003399"/>
                </a:solidFill>
              </a:defRPr>
            </a:lvl1pPr>
          </a:lstStyle>
          <a:p>
            <a:r>
              <a:rPr lang="hu-HU" dirty="0" err="1"/>
              <a:t>Problem</a:t>
            </a:r>
            <a:r>
              <a:rPr lang="hu-HU" dirty="0"/>
              <a:t> </a:t>
            </a:r>
            <a:br>
              <a:rPr lang="hu-HU" dirty="0"/>
            </a:br>
            <a:r>
              <a:rPr lang="hu-HU" dirty="0" err="1"/>
              <a:t>Statement</a:t>
            </a:r>
            <a:endParaRPr lang="en-US" dirty="0"/>
          </a:p>
        </p:txBody>
      </p:sp>
      <p:sp>
        <p:nvSpPr>
          <p:cNvPr id="16" name="Szöveg helye 15">
            <a:extLst>
              <a:ext uri="{FF2B5EF4-FFF2-40B4-BE49-F238E27FC236}">
                <a16:creationId xmlns:a16="http://schemas.microsoft.com/office/drawing/2014/main" id="{150CE71C-2719-5FF6-4579-C85A5B61D137}"/>
              </a:ext>
            </a:extLst>
          </p:cNvPr>
          <p:cNvSpPr>
            <a:spLocks noGrp="1"/>
          </p:cNvSpPr>
          <p:nvPr>
            <p:ph type="body" sz="quarter" idx="13" hasCustomPrompt="1"/>
          </p:nvPr>
        </p:nvSpPr>
        <p:spPr>
          <a:xfrm>
            <a:off x="4686300" y="5193776"/>
            <a:ext cx="12725400" cy="1071562"/>
          </a:xfrm>
        </p:spPr>
        <p:txBody>
          <a:bodyPr>
            <a:normAutofit/>
          </a:bodyPr>
          <a:lstStyle>
            <a:lvl1pPr marL="0" indent="0">
              <a:buNone/>
              <a:defRPr sz="3200">
                <a:solidFill>
                  <a:srgbClr val="003399"/>
                </a:solidFill>
              </a:defRPr>
            </a:lvl1pPr>
          </a:lstStyle>
          <a:p>
            <a:pPr lvl="0"/>
            <a:r>
              <a:rPr lang="hu-HU" dirty="0" err="1"/>
              <a:t>Identifying</a:t>
            </a:r>
            <a:r>
              <a:rPr lang="hu-HU" dirty="0"/>
              <a:t> </a:t>
            </a:r>
            <a:r>
              <a:rPr lang="hu-HU" dirty="0" err="1"/>
              <a:t>the</a:t>
            </a:r>
            <a:r>
              <a:rPr lang="hu-HU" dirty="0"/>
              <a:t> </a:t>
            </a:r>
            <a:r>
              <a:rPr lang="hu-HU" dirty="0" err="1"/>
              <a:t>Challenge</a:t>
            </a:r>
            <a:r>
              <a:rPr lang="hu-HU" dirty="0"/>
              <a:t> </a:t>
            </a:r>
            <a:r>
              <a:rPr lang="hu-HU" dirty="0" err="1"/>
              <a:t>Faced</a:t>
            </a:r>
            <a:r>
              <a:rPr lang="hu-HU" dirty="0"/>
              <a:t> </a:t>
            </a:r>
            <a:r>
              <a:rPr lang="hu-HU" dirty="0" err="1"/>
              <a:t>by</a:t>
            </a:r>
            <a:r>
              <a:rPr lang="hu-HU" dirty="0"/>
              <a:t> </a:t>
            </a:r>
            <a:r>
              <a:rPr lang="hu-HU" dirty="0" err="1"/>
              <a:t>the</a:t>
            </a:r>
            <a:r>
              <a:rPr lang="hu-HU" dirty="0"/>
              <a:t> Organization</a:t>
            </a:r>
          </a:p>
        </p:txBody>
      </p:sp>
      <p:sp>
        <p:nvSpPr>
          <p:cNvPr id="20" name="Szöveg helye 17">
            <a:extLst>
              <a:ext uri="{FF2B5EF4-FFF2-40B4-BE49-F238E27FC236}">
                <a16:creationId xmlns:a16="http://schemas.microsoft.com/office/drawing/2014/main" id="{656464FE-CCBD-9B9D-7961-967F248F4D7F}"/>
              </a:ext>
            </a:extLst>
          </p:cNvPr>
          <p:cNvSpPr>
            <a:spLocks noGrp="1"/>
          </p:cNvSpPr>
          <p:nvPr>
            <p:ph type="body" sz="quarter" idx="16" hasCustomPrompt="1"/>
          </p:nvPr>
        </p:nvSpPr>
        <p:spPr>
          <a:xfrm>
            <a:off x="4686300" y="693979"/>
            <a:ext cx="3911600" cy="546100"/>
          </a:xfrm>
        </p:spPr>
        <p:txBody>
          <a:bodyPr>
            <a:noAutofit/>
          </a:bodyPr>
          <a:lstStyle>
            <a:lvl1pPr marL="0" indent="0">
              <a:buNone/>
              <a:defRPr sz="4000" b="1">
                <a:solidFill>
                  <a:srgbClr val="003399"/>
                </a:solidFill>
              </a:defRPr>
            </a:lvl1pPr>
          </a:lstStyle>
          <a:p>
            <a:pPr lvl="0"/>
            <a:r>
              <a:rPr lang="hu-HU" dirty="0"/>
              <a:t>2/5</a:t>
            </a:r>
          </a:p>
        </p:txBody>
      </p:sp>
    </p:spTree>
    <p:extLst>
      <p:ext uri="{BB962C8B-B14F-4D97-AF65-F5344CB8AC3E}">
        <p14:creationId xmlns:p14="http://schemas.microsoft.com/office/powerpoint/2010/main" val="132759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6121400" cy="2373227"/>
          </a:xfrm>
          <a:prstGeom prst="rect">
            <a:avLst/>
          </a:prstGeom>
        </p:spPr>
        <p:txBody>
          <a:bodyPr/>
          <a:lstStyle>
            <a:lvl1pPr>
              <a:defRPr sz="5000" b="1">
                <a:solidFill>
                  <a:srgbClr val="003399"/>
                </a:solidFill>
              </a:defRPr>
            </a:lvl1pPr>
          </a:lstStyle>
          <a:p>
            <a:r>
              <a:rPr lang="hu-HU" dirty="0" err="1"/>
              <a:t>Security</a:t>
            </a:r>
            <a:r>
              <a:rPr lang="hu-HU" dirty="0"/>
              <a:t> </a:t>
            </a:r>
            <a:r>
              <a:rPr lang="hu-HU" dirty="0" err="1"/>
              <a:t>Measures</a:t>
            </a:r>
            <a:endParaRPr lang="en-US" dirty="0"/>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
        <p:nvSpPr>
          <p:cNvPr id="6" name="Szöveg helye 5">
            <a:extLst>
              <a:ext uri="{FF2B5EF4-FFF2-40B4-BE49-F238E27FC236}">
                <a16:creationId xmlns:a16="http://schemas.microsoft.com/office/drawing/2014/main" id="{1C192429-C384-9F05-103F-217676A911BD}"/>
              </a:ext>
            </a:extLst>
          </p:cNvPr>
          <p:cNvSpPr>
            <a:spLocks noGrp="1"/>
          </p:cNvSpPr>
          <p:nvPr>
            <p:ph type="body" sz="quarter" idx="10" hasCustomPrompt="1"/>
          </p:nvPr>
        </p:nvSpPr>
        <p:spPr>
          <a:xfrm>
            <a:off x="9283700" y="663576"/>
            <a:ext cx="8216900" cy="9117012"/>
          </a:xfrm>
        </p:spPr>
        <p:txBody>
          <a:bodyPr anchor="ctr">
            <a:normAutofit/>
          </a:bodyPr>
          <a:lstStyle>
            <a:lvl1pPr marL="0" indent="0">
              <a:buNone/>
              <a:defRPr sz="3000">
                <a:solidFill>
                  <a:srgbClr val="003399"/>
                </a:solidFill>
              </a:defRPr>
            </a:lvl1pPr>
          </a:lstStyle>
          <a:p>
            <a:pPr lvl="0"/>
            <a:r>
              <a:rPr lang="en-GB" dirty="0"/>
              <a:t>Recent data breaches in the industry underscore the pressing need for enhanced cybersecurity protocols. With sophisticated hacking techniques on the rise, our organization faces heightened risks of data theft and system compromise.</a:t>
            </a:r>
            <a:r>
              <a:rPr lang="hu-HU" dirty="0"/>
              <a:t> </a:t>
            </a:r>
            <a:r>
              <a:rPr lang="en-GB" dirty="0"/>
              <a:t>Failure to address these vulnerabilities not only jeopardizes our reputation but also exposes us to legal and financial repercussions in an ever-changing digital landscape.</a:t>
            </a:r>
          </a:p>
        </p:txBody>
      </p:sp>
      <p:sp>
        <p:nvSpPr>
          <p:cNvPr id="9" name="Szöveg helye 8">
            <a:extLst>
              <a:ext uri="{FF2B5EF4-FFF2-40B4-BE49-F238E27FC236}">
                <a16:creationId xmlns:a16="http://schemas.microsoft.com/office/drawing/2014/main" id="{E52E5C56-4C55-7074-1F59-18B54B6FAC3B}"/>
              </a:ext>
            </a:extLst>
          </p:cNvPr>
          <p:cNvSpPr>
            <a:spLocks noGrp="1"/>
          </p:cNvSpPr>
          <p:nvPr>
            <p:ph type="body" sz="quarter" idx="11" hasCustomPrompt="1"/>
          </p:nvPr>
        </p:nvSpPr>
        <p:spPr>
          <a:xfrm>
            <a:off x="2514600" y="3035300"/>
            <a:ext cx="6121400" cy="6745288"/>
          </a:xfrm>
        </p:spPr>
        <p:txBody>
          <a:bodyPr>
            <a:normAutofit/>
          </a:bodyPr>
          <a:lstStyle>
            <a:lvl1pPr marL="0" indent="0">
              <a:buNone/>
              <a:defRPr sz="3200">
                <a:solidFill>
                  <a:srgbClr val="003399"/>
                </a:solidFill>
              </a:defRPr>
            </a:lvl1pPr>
          </a:lstStyle>
          <a:p>
            <a:pPr lvl="0"/>
            <a:r>
              <a:rPr lang="en-GB" dirty="0"/>
              <a:t>Inadequate cybersecurity measures pose a significant threat to our company's sensitive data and operations. As cyber threats evolve, our current </a:t>
            </a:r>
            <a:r>
              <a:rPr lang="en-GB" dirty="0" err="1"/>
              <a:t>defenses</a:t>
            </a:r>
            <a:r>
              <a:rPr lang="en-GB" dirty="0"/>
              <a:t> are increasingly vulnerable, necessitating urgent action.</a:t>
            </a:r>
          </a:p>
        </p:txBody>
      </p:sp>
    </p:spTree>
    <p:extLst>
      <p:ext uri="{BB962C8B-B14F-4D97-AF65-F5344CB8AC3E}">
        <p14:creationId xmlns:p14="http://schemas.microsoft.com/office/powerpoint/2010/main" val="383972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15113000" cy="8862927"/>
          </a:xfrm>
          <a:prstGeom prst="rect">
            <a:avLst/>
          </a:prstGeom>
        </p:spPr>
        <p:txBody>
          <a:bodyPr/>
          <a:lstStyle>
            <a:lvl1pPr>
              <a:defRPr sz="5000" b="1">
                <a:solidFill>
                  <a:srgbClr val="003399"/>
                </a:solidFill>
              </a:defRPr>
            </a:lvl1pPr>
          </a:lstStyle>
          <a:p>
            <a:r>
              <a:rPr lang="hu-HU" dirty="0"/>
              <a:t>”</a:t>
            </a:r>
            <a:r>
              <a:rPr lang="hu-HU" dirty="0" err="1"/>
              <a:t>Addressing</a:t>
            </a:r>
            <a:r>
              <a:rPr lang="hu-HU" dirty="0"/>
              <a:t> </a:t>
            </a:r>
            <a:r>
              <a:rPr lang="hu-HU" dirty="0" err="1"/>
              <a:t>cybersecurity</a:t>
            </a:r>
            <a:r>
              <a:rPr lang="hu-HU" dirty="0"/>
              <a:t> </a:t>
            </a:r>
            <a:r>
              <a:rPr lang="hu-HU" dirty="0" err="1"/>
              <a:t>risks</a:t>
            </a:r>
            <a:r>
              <a:rPr lang="hu-HU" dirty="0"/>
              <a:t> is </a:t>
            </a:r>
            <a:r>
              <a:rPr lang="hu-HU" dirty="0" err="1"/>
              <a:t>not</a:t>
            </a:r>
            <a:r>
              <a:rPr lang="hu-HU" dirty="0"/>
              <a:t> an </a:t>
            </a:r>
            <a:r>
              <a:rPr lang="hu-HU" dirty="0" err="1"/>
              <a:t>option</a:t>
            </a:r>
            <a:r>
              <a:rPr lang="hu-HU" dirty="0"/>
              <a:t> </a:t>
            </a:r>
            <a:r>
              <a:rPr lang="hu-HU" dirty="0" err="1"/>
              <a:t>but</a:t>
            </a:r>
            <a:r>
              <a:rPr lang="hu-HU" dirty="0"/>
              <a:t> a </a:t>
            </a:r>
            <a:r>
              <a:rPr lang="hu-HU" dirty="0" err="1"/>
              <a:t>necessity</a:t>
            </a:r>
            <a:r>
              <a:rPr lang="hu-HU" dirty="0"/>
              <a:t> in </a:t>
            </a:r>
            <a:r>
              <a:rPr lang="hu-HU" dirty="0" err="1"/>
              <a:t>safeguarding</a:t>
            </a:r>
            <a:r>
              <a:rPr lang="hu-HU" dirty="0"/>
              <a:t> </a:t>
            </a:r>
            <a:r>
              <a:rPr lang="hu-HU" dirty="0" err="1"/>
              <a:t>our</a:t>
            </a:r>
            <a:r>
              <a:rPr lang="hu-HU" dirty="0"/>
              <a:t> </a:t>
            </a:r>
            <a:r>
              <a:rPr lang="hu-HU" dirty="0" err="1"/>
              <a:t>data</a:t>
            </a:r>
            <a:r>
              <a:rPr lang="hu-HU" dirty="0"/>
              <a:t> and </a:t>
            </a:r>
            <a:r>
              <a:rPr lang="hu-HU" dirty="0" err="1"/>
              <a:t>preserving</a:t>
            </a:r>
            <a:r>
              <a:rPr lang="hu-HU" dirty="0"/>
              <a:t> </a:t>
            </a:r>
            <a:r>
              <a:rPr lang="hu-HU" dirty="0" err="1"/>
              <a:t>organizational</a:t>
            </a:r>
            <a:r>
              <a:rPr lang="hu-HU" dirty="0"/>
              <a:t> </a:t>
            </a:r>
            <a:r>
              <a:rPr lang="hu-HU" dirty="0" err="1"/>
              <a:t>integrity</a:t>
            </a:r>
            <a:r>
              <a:rPr lang="hu-HU" dirty="0"/>
              <a:t>.”</a:t>
            </a:r>
            <a:endParaRPr lang="en-US" dirty="0"/>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Tree>
    <p:extLst>
      <p:ext uri="{BB962C8B-B14F-4D97-AF65-F5344CB8AC3E}">
        <p14:creationId xmlns:p14="http://schemas.microsoft.com/office/powerpoint/2010/main" val="661550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6121400" cy="2373227"/>
          </a:xfrm>
          <a:prstGeom prst="rect">
            <a:avLst/>
          </a:prstGeom>
        </p:spPr>
        <p:txBody>
          <a:bodyPr/>
          <a:lstStyle>
            <a:lvl1pPr>
              <a:defRPr sz="5000" b="1">
                <a:solidFill>
                  <a:srgbClr val="003399"/>
                </a:solidFill>
              </a:defRPr>
            </a:lvl1pPr>
          </a:lstStyle>
          <a:p>
            <a:r>
              <a:rPr lang="hu-HU" dirty="0" err="1"/>
              <a:t>Security</a:t>
            </a:r>
            <a:r>
              <a:rPr lang="hu-HU" dirty="0"/>
              <a:t> </a:t>
            </a:r>
            <a:r>
              <a:rPr lang="hu-HU" dirty="0" err="1"/>
              <a:t>Measures</a:t>
            </a:r>
            <a:endParaRPr lang="en-US" dirty="0"/>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
        <p:nvSpPr>
          <p:cNvPr id="9" name="Szöveg helye 8">
            <a:extLst>
              <a:ext uri="{FF2B5EF4-FFF2-40B4-BE49-F238E27FC236}">
                <a16:creationId xmlns:a16="http://schemas.microsoft.com/office/drawing/2014/main" id="{E52E5C56-4C55-7074-1F59-18B54B6FAC3B}"/>
              </a:ext>
            </a:extLst>
          </p:cNvPr>
          <p:cNvSpPr>
            <a:spLocks noGrp="1"/>
          </p:cNvSpPr>
          <p:nvPr>
            <p:ph type="body" sz="quarter" idx="11" hasCustomPrompt="1"/>
          </p:nvPr>
        </p:nvSpPr>
        <p:spPr>
          <a:xfrm>
            <a:off x="2514600" y="3035300"/>
            <a:ext cx="6121400" cy="6745288"/>
          </a:xfrm>
        </p:spPr>
        <p:txBody>
          <a:bodyPr>
            <a:normAutofit/>
          </a:bodyPr>
          <a:lstStyle>
            <a:lvl1pPr marL="0" indent="0">
              <a:buNone/>
              <a:defRPr sz="3200">
                <a:solidFill>
                  <a:srgbClr val="003399"/>
                </a:solidFill>
              </a:defRPr>
            </a:lvl1pPr>
          </a:lstStyle>
          <a:p>
            <a:pPr lvl="0"/>
            <a:r>
              <a:rPr lang="en-GB" dirty="0"/>
              <a:t>Inadequate cybersecurity measures pose a significant threat to our company's sensitive data and operations. As cyber threats evolve, our current </a:t>
            </a:r>
            <a:r>
              <a:rPr lang="en-GB" dirty="0" err="1"/>
              <a:t>defenses</a:t>
            </a:r>
            <a:r>
              <a:rPr lang="en-GB" dirty="0"/>
              <a:t> are increasingly vulnerable, necessitating urgent action.</a:t>
            </a:r>
          </a:p>
        </p:txBody>
      </p:sp>
      <p:sp>
        <p:nvSpPr>
          <p:cNvPr id="4" name="Kép helye 3">
            <a:extLst>
              <a:ext uri="{FF2B5EF4-FFF2-40B4-BE49-F238E27FC236}">
                <a16:creationId xmlns:a16="http://schemas.microsoft.com/office/drawing/2014/main" id="{90EC8926-1D3A-B547-162C-C962F40E7713}"/>
              </a:ext>
            </a:extLst>
          </p:cNvPr>
          <p:cNvSpPr>
            <a:spLocks noGrp="1"/>
          </p:cNvSpPr>
          <p:nvPr>
            <p:ph type="pic" sz="quarter" idx="12" hasCustomPrompt="1"/>
          </p:nvPr>
        </p:nvSpPr>
        <p:spPr>
          <a:xfrm>
            <a:off x="9283700" y="0"/>
            <a:ext cx="9004300" cy="10288588"/>
          </a:xfrm>
        </p:spPr>
        <p:txBody>
          <a:bodyPr anchor="ctr">
            <a:normAutofit/>
          </a:bodyPr>
          <a:lstStyle>
            <a:lvl1pPr marL="0" indent="0" algn="ctr">
              <a:buNone/>
              <a:defRPr sz="2000">
                <a:solidFill>
                  <a:srgbClr val="003399"/>
                </a:solidFill>
              </a:defRPr>
            </a:lvl1pPr>
          </a:lstStyle>
          <a:p>
            <a:r>
              <a:rPr lang="hu-HU" dirty="0" err="1"/>
              <a:t>Paste</a:t>
            </a:r>
            <a:r>
              <a:rPr lang="hu-HU" dirty="0"/>
              <a:t> image here</a:t>
            </a:r>
            <a:endParaRPr lang="en-GB" dirty="0"/>
          </a:p>
        </p:txBody>
      </p:sp>
    </p:spTree>
    <p:extLst>
      <p:ext uri="{BB962C8B-B14F-4D97-AF65-F5344CB8AC3E}">
        <p14:creationId xmlns:p14="http://schemas.microsoft.com/office/powerpoint/2010/main" val="83689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662073"/>
            <a:ext cx="6121400" cy="2373227"/>
          </a:xfrm>
          <a:prstGeom prst="rect">
            <a:avLst/>
          </a:prstGeom>
        </p:spPr>
        <p:txBody>
          <a:bodyPr/>
          <a:lstStyle>
            <a:lvl1pPr>
              <a:defRPr sz="5000" b="1">
                <a:solidFill>
                  <a:srgbClr val="003399"/>
                </a:solidFill>
              </a:defRPr>
            </a:lvl1pPr>
          </a:lstStyle>
          <a:p>
            <a:r>
              <a:rPr lang="hu-HU" dirty="0" err="1"/>
              <a:t>Security</a:t>
            </a:r>
            <a:r>
              <a:rPr lang="hu-HU" dirty="0"/>
              <a:t> </a:t>
            </a:r>
            <a:r>
              <a:rPr lang="hu-HU" dirty="0" err="1"/>
              <a:t>Measures</a:t>
            </a:r>
            <a:endParaRPr lang="en-US" dirty="0"/>
          </a:p>
        </p:txBody>
      </p:sp>
      <p:pic>
        <p:nvPicPr>
          <p:cNvPr id="8" name="Kép 7">
            <a:extLst>
              <a:ext uri="{FF2B5EF4-FFF2-40B4-BE49-F238E27FC236}">
                <a16:creationId xmlns:a16="http://schemas.microsoft.com/office/drawing/2014/main" id="{55A24A42-DC3E-CB52-FCED-09603670C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 t="169" r="81731" b="-137"/>
          <a:stretch/>
        </p:blipFill>
        <p:spPr>
          <a:xfrm>
            <a:off x="0" y="1"/>
            <a:ext cx="1866900" cy="10296000"/>
          </a:xfrm>
          <a:prstGeom prst="rect">
            <a:avLst/>
          </a:prstGeom>
        </p:spPr>
      </p:pic>
      <p:sp>
        <p:nvSpPr>
          <p:cNvPr id="9" name="Szöveg helye 8">
            <a:extLst>
              <a:ext uri="{FF2B5EF4-FFF2-40B4-BE49-F238E27FC236}">
                <a16:creationId xmlns:a16="http://schemas.microsoft.com/office/drawing/2014/main" id="{E52E5C56-4C55-7074-1F59-18B54B6FAC3B}"/>
              </a:ext>
            </a:extLst>
          </p:cNvPr>
          <p:cNvSpPr>
            <a:spLocks noGrp="1"/>
          </p:cNvSpPr>
          <p:nvPr>
            <p:ph type="body" sz="quarter" idx="11" hasCustomPrompt="1"/>
          </p:nvPr>
        </p:nvSpPr>
        <p:spPr>
          <a:xfrm>
            <a:off x="2514600" y="3035300"/>
            <a:ext cx="6121400" cy="6745288"/>
          </a:xfrm>
        </p:spPr>
        <p:txBody>
          <a:bodyPr>
            <a:normAutofit/>
          </a:bodyPr>
          <a:lstStyle>
            <a:lvl1pPr marL="0" indent="0">
              <a:buNone/>
              <a:defRPr sz="3200">
                <a:solidFill>
                  <a:srgbClr val="003399"/>
                </a:solidFill>
              </a:defRPr>
            </a:lvl1pPr>
          </a:lstStyle>
          <a:p>
            <a:pPr lvl="0"/>
            <a:r>
              <a:rPr lang="en-GB" dirty="0"/>
              <a:t>Inadequate cybersecurity measures pose a significant threat to our company's sensitive data and operations. As cyber threats evolve, our current </a:t>
            </a:r>
            <a:r>
              <a:rPr lang="en-GB" dirty="0" err="1"/>
              <a:t>defenses</a:t>
            </a:r>
            <a:r>
              <a:rPr lang="en-GB" dirty="0"/>
              <a:t> are increasingly vulnerable, necessitating urgent action.</a:t>
            </a:r>
          </a:p>
        </p:txBody>
      </p:sp>
      <p:sp>
        <p:nvSpPr>
          <p:cNvPr id="4" name="Kép helye 3">
            <a:extLst>
              <a:ext uri="{FF2B5EF4-FFF2-40B4-BE49-F238E27FC236}">
                <a16:creationId xmlns:a16="http://schemas.microsoft.com/office/drawing/2014/main" id="{90EC8926-1D3A-B547-162C-C962F40E7713}"/>
              </a:ext>
            </a:extLst>
          </p:cNvPr>
          <p:cNvSpPr>
            <a:spLocks noGrp="1"/>
          </p:cNvSpPr>
          <p:nvPr>
            <p:ph type="pic" sz="quarter" idx="12" hasCustomPrompt="1"/>
          </p:nvPr>
        </p:nvSpPr>
        <p:spPr>
          <a:xfrm>
            <a:off x="9283700" y="661988"/>
            <a:ext cx="8343900" cy="7300912"/>
          </a:xfrm>
        </p:spPr>
        <p:txBody>
          <a:bodyPr anchor="ctr">
            <a:normAutofit/>
          </a:bodyPr>
          <a:lstStyle>
            <a:lvl1pPr marL="0" indent="0" algn="ctr">
              <a:buNone/>
              <a:defRPr sz="2000">
                <a:solidFill>
                  <a:srgbClr val="003399"/>
                </a:solidFill>
              </a:defRPr>
            </a:lvl1pPr>
          </a:lstStyle>
          <a:p>
            <a:r>
              <a:rPr lang="hu-HU" dirty="0" err="1"/>
              <a:t>Paste</a:t>
            </a:r>
            <a:r>
              <a:rPr lang="hu-HU" dirty="0"/>
              <a:t> image here</a:t>
            </a:r>
            <a:endParaRPr lang="en-GB" dirty="0"/>
          </a:p>
        </p:txBody>
      </p:sp>
      <p:sp>
        <p:nvSpPr>
          <p:cNvPr id="5" name="Szöveg helye 4">
            <a:extLst>
              <a:ext uri="{FF2B5EF4-FFF2-40B4-BE49-F238E27FC236}">
                <a16:creationId xmlns:a16="http://schemas.microsoft.com/office/drawing/2014/main" id="{CB16E25C-BCD7-88E3-9E7A-4845AD6BB1FF}"/>
              </a:ext>
            </a:extLst>
          </p:cNvPr>
          <p:cNvSpPr>
            <a:spLocks noGrp="1"/>
          </p:cNvSpPr>
          <p:nvPr>
            <p:ph type="body" sz="quarter" idx="13" hasCustomPrompt="1"/>
          </p:nvPr>
        </p:nvSpPr>
        <p:spPr>
          <a:xfrm>
            <a:off x="9283700" y="7962900"/>
            <a:ext cx="8432800" cy="1689100"/>
          </a:xfrm>
        </p:spPr>
        <p:txBody>
          <a:bodyPr anchor="ctr">
            <a:normAutofit/>
          </a:bodyPr>
          <a:lstStyle>
            <a:lvl1pPr marL="0" indent="0">
              <a:buNone/>
              <a:defRPr sz="2000">
                <a:solidFill>
                  <a:srgbClr val="003399"/>
                </a:solidFill>
              </a:defRPr>
            </a:lvl1pPr>
          </a:lstStyle>
          <a:p>
            <a:pPr lvl="0"/>
            <a:r>
              <a:rPr lang="hu-HU" dirty="0"/>
              <a:t>Image </a:t>
            </a:r>
            <a:r>
              <a:rPr lang="hu-HU" dirty="0" err="1"/>
              <a:t>caption</a:t>
            </a:r>
            <a:r>
              <a:rPr lang="hu-HU" dirty="0"/>
              <a:t> </a:t>
            </a:r>
            <a:r>
              <a:rPr lang="en-GB" dirty="0"/>
              <a:t>— Inadequate cybersecurity measures pose a significant threat to our company's sensitive data and Project Title operations.</a:t>
            </a:r>
          </a:p>
        </p:txBody>
      </p:sp>
    </p:spTree>
    <p:extLst>
      <p:ext uri="{BB962C8B-B14F-4D97-AF65-F5344CB8AC3E}">
        <p14:creationId xmlns:p14="http://schemas.microsoft.com/office/powerpoint/2010/main" val="251507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ím és tartalom">
    <p:spTree>
      <p:nvGrpSpPr>
        <p:cNvPr id="1" name=""/>
        <p:cNvGrpSpPr/>
        <p:nvPr/>
      </p:nvGrpSpPr>
      <p:grpSpPr>
        <a:xfrm>
          <a:off x="0" y="0"/>
          <a:ext cx="0" cy="0"/>
          <a:chOff x="0" y="0"/>
          <a:chExt cx="0" cy="0"/>
        </a:xfrm>
      </p:grpSpPr>
      <p:sp>
        <p:nvSpPr>
          <p:cNvPr id="9" name="Szöveg helye 8">
            <a:extLst>
              <a:ext uri="{FF2B5EF4-FFF2-40B4-BE49-F238E27FC236}">
                <a16:creationId xmlns:a16="http://schemas.microsoft.com/office/drawing/2014/main" id="{E52E5C56-4C55-7074-1F59-18B54B6FAC3B}"/>
              </a:ext>
            </a:extLst>
          </p:cNvPr>
          <p:cNvSpPr>
            <a:spLocks noGrp="1"/>
          </p:cNvSpPr>
          <p:nvPr>
            <p:ph type="body" sz="quarter" idx="11" hasCustomPrompt="1"/>
          </p:nvPr>
        </p:nvSpPr>
        <p:spPr>
          <a:xfrm>
            <a:off x="7645400" y="584994"/>
            <a:ext cx="10007600" cy="2463006"/>
          </a:xfrm>
        </p:spPr>
        <p:txBody>
          <a:bodyPr>
            <a:normAutofit/>
          </a:bodyPr>
          <a:lstStyle>
            <a:lvl1pPr marL="0" indent="0">
              <a:buNone/>
              <a:defRPr sz="3200" b="1">
                <a:solidFill>
                  <a:srgbClr val="003399"/>
                </a:solidFill>
              </a:defRPr>
            </a:lvl1pPr>
          </a:lstStyle>
          <a:p>
            <a:pPr lvl="0"/>
            <a:r>
              <a:rPr lang="hu-HU" dirty="0"/>
              <a:t>projectTitle.com</a:t>
            </a:r>
            <a:endParaRPr lang="en-GB" dirty="0"/>
          </a:p>
        </p:txBody>
      </p:sp>
      <p:pic>
        <p:nvPicPr>
          <p:cNvPr id="7" name="Kép 6">
            <a:extLst>
              <a:ext uri="{FF2B5EF4-FFF2-40B4-BE49-F238E27FC236}">
                <a16:creationId xmlns:a16="http://schemas.microsoft.com/office/drawing/2014/main" id="{5C526633-17B6-9A0A-D4B8-49598BE2A1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2109"/>
          <a:stretch/>
        </p:blipFill>
        <p:spPr>
          <a:xfrm>
            <a:off x="0" y="0"/>
            <a:ext cx="6985000" cy="10288588"/>
          </a:xfrm>
          <a:prstGeom prst="rect">
            <a:avLst/>
          </a:prstGeom>
        </p:spPr>
      </p:pic>
      <p:sp>
        <p:nvSpPr>
          <p:cNvPr id="11" name="Szöveg helye 10">
            <a:extLst>
              <a:ext uri="{FF2B5EF4-FFF2-40B4-BE49-F238E27FC236}">
                <a16:creationId xmlns:a16="http://schemas.microsoft.com/office/drawing/2014/main" id="{320475DF-8954-0575-E8D7-64618E87D175}"/>
              </a:ext>
            </a:extLst>
          </p:cNvPr>
          <p:cNvSpPr>
            <a:spLocks noGrp="1"/>
          </p:cNvSpPr>
          <p:nvPr>
            <p:ph type="body" sz="quarter" idx="12" hasCustomPrompt="1"/>
          </p:nvPr>
        </p:nvSpPr>
        <p:spPr>
          <a:xfrm>
            <a:off x="635000" y="590550"/>
            <a:ext cx="5486400" cy="2730500"/>
          </a:xfrm>
        </p:spPr>
        <p:txBody>
          <a:bodyPr/>
          <a:lstStyle>
            <a:lvl1pPr marL="0" indent="0">
              <a:buNone/>
              <a:defRPr b="1">
                <a:solidFill>
                  <a:schemeClr val="bg1"/>
                </a:solidFill>
              </a:defRPr>
            </a:lvl1pPr>
          </a:lstStyle>
          <a:p>
            <a:pPr lvl="0"/>
            <a:r>
              <a:rPr lang="hu-HU" dirty="0" err="1"/>
              <a:t>Thank</a:t>
            </a:r>
            <a:r>
              <a:rPr lang="hu-HU" dirty="0"/>
              <a:t> </a:t>
            </a:r>
            <a:r>
              <a:rPr lang="hu-HU" dirty="0" err="1"/>
              <a:t>you</a:t>
            </a:r>
            <a:r>
              <a:rPr lang="hu-HU" dirty="0"/>
              <a:t> </a:t>
            </a:r>
            <a:r>
              <a:rPr lang="hu-HU" dirty="0" err="1"/>
              <a:t>for</a:t>
            </a:r>
            <a:r>
              <a:rPr lang="hu-HU" dirty="0"/>
              <a:t> </a:t>
            </a:r>
            <a:r>
              <a:rPr lang="hu-HU" dirty="0" err="1"/>
              <a:t>attending</a:t>
            </a:r>
            <a:r>
              <a:rPr lang="hu-HU" dirty="0"/>
              <a:t>!</a:t>
            </a:r>
            <a:endParaRPr lang="en-GB" dirty="0"/>
          </a:p>
        </p:txBody>
      </p:sp>
      <p:sp>
        <p:nvSpPr>
          <p:cNvPr id="12" name="Szöveg helye 8">
            <a:extLst>
              <a:ext uri="{FF2B5EF4-FFF2-40B4-BE49-F238E27FC236}">
                <a16:creationId xmlns:a16="http://schemas.microsoft.com/office/drawing/2014/main" id="{06A47172-93A7-4A84-6E0D-FD24307912E0}"/>
              </a:ext>
            </a:extLst>
          </p:cNvPr>
          <p:cNvSpPr>
            <a:spLocks noGrp="1"/>
          </p:cNvSpPr>
          <p:nvPr>
            <p:ph type="body" sz="quarter" idx="13" hasCustomPrompt="1"/>
          </p:nvPr>
        </p:nvSpPr>
        <p:spPr>
          <a:xfrm>
            <a:off x="7645400" y="3048000"/>
            <a:ext cx="5181600" cy="546100"/>
          </a:xfrm>
        </p:spPr>
        <p:txBody>
          <a:bodyPr>
            <a:normAutofit/>
          </a:bodyPr>
          <a:lstStyle>
            <a:lvl1pPr marL="0" indent="0">
              <a:buNone/>
              <a:defRPr sz="2500">
                <a:solidFill>
                  <a:srgbClr val="003399"/>
                </a:solidFill>
              </a:defRPr>
            </a:lvl1pPr>
          </a:lstStyle>
          <a:p>
            <a:pPr lvl="0"/>
            <a:r>
              <a:rPr lang="hu-HU" dirty="0" err="1"/>
              <a:t>First</a:t>
            </a:r>
            <a:r>
              <a:rPr lang="hu-HU" dirty="0"/>
              <a:t> Last</a:t>
            </a:r>
            <a:endParaRPr lang="en-GB" dirty="0"/>
          </a:p>
        </p:txBody>
      </p:sp>
      <p:sp>
        <p:nvSpPr>
          <p:cNvPr id="13" name="Szöveg helye 8">
            <a:extLst>
              <a:ext uri="{FF2B5EF4-FFF2-40B4-BE49-F238E27FC236}">
                <a16:creationId xmlns:a16="http://schemas.microsoft.com/office/drawing/2014/main" id="{B46E932A-195E-1A5A-6B8C-258516EFB8FF}"/>
              </a:ext>
            </a:extLst>
          </p:cNvPr>
          <p:cNvSpPr>
            <a:spLocks noGrp="1"/>
          </p:cNvSpPr>
          <p:nvPr>
            <p:ph type="body" sz="quarter" idx="14" hasCustomPrompt="1"/>
          </p:nvPr>
        </p:nvSpPr>
        <p:spPr>
          <a:xfrm>
            <a:off x="7645400" y="5511006"/>
            <a:ext cx="10007600" cy="2463006"/>
          </a:xfrm>
        </p:spPr>
        <p:txBody>
          <a:bodyPr>
            <a:normAutofit/>
          </a:bodyPr>
          <a:lstStyle>
            <a:lvl1pPr marL="0" indent="0">
              <a:buNone/>
              <a:defRPr sz="2500" b="0">
                <a:solidFill>
                  <a:srgbClr val="003399"/>
                </a:solidFill>
              </a:defRPr>
            </a:lvl1pPr>
          </a:lstStyle>
          <a:p>
            <a:pPr lvl="0"/>
            <a:r>
              <a:rPr lang="hu-HU" dirty="0"/>
              <a:t>Facebook.com/</a:t>
            </a:r>
            <a:r>
              <a:rPr lang="hu-HU" b="1" dirty="0" err="1"/>
              <a:t>projectTitle</a:t>
            </a:r>
            <a:br>
              <a:rPr lang="hu-HU" b="1" dirty="0"/>
            </a:br>
            <a:r>
              <a:rPr lang="hu-HU" b="0" dirty="0"/>
              <a:t>x.com/</a:t>
            </a:r>
            <a:r>
              <a:rPr lang="hu-HU" b="1" dirty="0" err="1"/>
              <a:t>projectTitle</a:t>
            </a:r>
            <a:br>
              <a:rPr lang="hu-HU" b="1" dirty="0"/>
            </a:br>
            <a:r>
              <a:rPr lang="hu-HU" b="0" dirty="0"/>
              <a:t>youtube.com/</a:t>
            </a:r>
            <a:r>
              <a:rPr lang="hu-HU" b="1" dirty="0" err="1"/>
              <a:t>projectTitle</a:t>
            </a:r>
            <a:endParaRPr lang="hu-HU" b="0" dirty="0"/>
          </a:p>
        </p:txBody>
      </p:sp>
      <p:sp>
        <p:nvSpPr>
          <p:cNvPr id="14" name="Szöveg helye 8">
            <a:extLst>
              <a:ext uri="{FF2B5EF4-FFF2-40B4-BE49-F238E27FC236}">
                <a16:creationId xmlns:a16="http://schemas.microsoft.com/office/drawing/2014/main" id="{A2B405E5-E12E-CC8C-31EC-FDDCF72E6BE9}"/>
              </a:ext>
            </a:extLst>
          </p:cNvPr>
          <p:cNvSpPr>
            <a:spLocks noGrp="1"/>
          </p:cNvSpPr>
          <p:nvPr>
            <p:ph type="body" sz="quarter" idx="15" hasCustomPrompt="1"/>
          </p:nvPr>
        </p:nvSpPr>
        <p:spPr>
          <a:xfrm>
            <a:off x="7645400" y="3594100"/>
            <a:ext cx="5181600" cy="546100"/>
          </a:xfrm>
        </p:spPr>
        <p:txBody>
          <a:bodyPr>
            <a:normAutofit/>
          </a:bodyPr>
          <a:lstStyle>
            <a:lvl1pPr marL="0" indent="0">
              <a:buNone/>
              <a:defRPr sz="2500">
                <a:solidFill>
                  <a:srgbClr val="003399"/>
                </a:solidFill>
              </a:defRPr>
            </a:lvl1pPr>
          </a:lstStyle>
          <a:p>
            <a:pPr lvl="0"/>
            <a:r>
              <a:rPr lang="hu-HU" dirty="0"/>
              <a:t>info@projectTitle.com</a:t>
            </a:r>
            <a:endParaRPr lang="en-GB" dirty="0"/>
          </a:p>
        </p:txBody>
      </p:sp>
      <p:sp>
        <p:nvSpPr>
          <p:cNvPr id="16" name="Szöveg helye 8">
            <a:extLst>
              <a:ext uri="{FF2B5EF4-FFF2-40B4-BE49-F238E27FC236}">
                <a16:creationId xmlns:a16="http://schemas.microsoft.com/office/drawing/2014/main" id="{CFE67723-D50F-BEB9-7B1E-95AC0AA7744C}"/>
              </a:ext>
            </a:extLst>
          </p:cNvPr>
          <p:cNvSpPr>
            <a:spLocks noGrp="1"/>
          </p:cNvSpPr>
          <p:nvPr>
            <p:ph type="body" sz="quarter" idx="16" hasCustomPrompt="1"/>
          </p:nvPr>
        </p:nvSpPr>
        <p:spPr>
          <a:xfrm>
            <a:off x="7645400" y="4145756"/>
            <a:ext cx="5181600" cy="546100"/>
          </a:xfrm>
        </p:spPr>
        <p:txBody>
          <a:bodyPr>
            <a:normAutofit/>
          </a:bodyPr>
          <a:lstStyle>
            <a:lvl1pPr marL="0" indent="0">
              <a:buNone/>
              <a:defRPr sz="2500">
                <a:solidFill>
                  <a:srgbClr val="003399"/>
                </a:solidFill>
              </a:defRPr>
            </a:lvl1pPr>
          </a:lstStyle>
          <a:p>
            <a:pPr lvl="0"/>
            <a:r>
              <a:rPr lang="hu-HU" dirty="0"/>
              <a:t>+32 123 456 789</a:t>
            </a:r>
            <a:endParaRPr lang="en-GB" dirty="0"/>
          </a:p>
        </p:txBody>
      </p:sp>
      <p:sp>
        <p:nvSpPr>
          <p:cNvPr id="17" name="Szöveg helye 8">
            <a:extLst>
              <a:ext uri="{FF2B5EF4-FFF2-40B4-BE49-F238E27FC236}">
                <a16:creationId xmlns:a16="http://schemas.microsoft.com/office/drawing/2014/main" id="{57E68D88-F821-2B9F-D18E-50D9F9EE9A29}"/>
              </a:ext>
            </a:extLst>
          </p:cNvPr>
          <p:cNvSpPr>
            <a:spLocks noGrp="1"/>
          </p:cNvSpPr>
          <p:nvPr>
            <p:ph type="body" sz="quarter" idx="17" hasCustomPrompt="1"/>
          </p:nvPr>
        </p:nvSpPr>
        <p:spPr>
          <a:xfrm>
            <a:off x="12827000" y="3048000"/>
            <a:ext cx="4826000" cy="1092200"/>
          </a:xfrm>
        </p:spPr>
        <p:txBody>
          <a:bodyPr>
            <a:normAutofit/>
          </a:bodyPr>
          <a:lstStyle>
            <a:lvl1pPr marL="0" indent="0">
              <a:buNone/>
              <a:defRPr sz="2500">
                <a:solidFill>
                  <a:srgbClr val="003399"/>
                </a:solidFill>
              </a:defRPr>
            </a:lvl1pPr>
          </a:lstStyle>
          <a:p>
            <a:pPr lvl="0"/>
            <a:r>
              <a:rPr lang="hu-HU" dirty="0"/>
              <a:t>Budapest utca 1</a:t>
            </a:r>
            <a:br>
              <a:rPr lang="hu-HU" dirty="0"/>
            </a:br>
            <a:r>
              <a:rPr lang="hu-HU" dirty="0"/>
              <a:t>1055 Budapest, Hungary</a:t>
            </a:r>
            <a:endParaRPr lang="en-GB" dirty="0"/>
          </a:p>
        </p:txBody>
      </p:sp>
    </p:spTree>
    <p:extLst>
      <p:ext uri="{BB962C8B-B14F-4D97-AF65-F5344CB8AC3E}">
        <p14:creationId xmlns:p14="http://schemas.microsoft.com/office/powerpoint/2010/main" val="252146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7300" y="159521"/>
            <a:ext cx="15773400" cy="1108755"/>
          </a:xfrm>
        </p:spPr>
        <p:txBody>
          <a:bodyPr>
            <a:normAutofit/>
          </a:bodyPr>
          <a:lstStyle>
            <a:lvl1pPr>
              <a:defRPr sz="5401"/>
            </a:lvl1pPr>
          </a:lstStyle>
          <a:p>
            <a:r>
              <a:rPr lang="en-US" dirty="0"/>
              <a:t>Click to edit Master title style</a:t>
            </a:r>
          </a:p>
        </p:txBody>
      </p:sp>
    </p:spTree>
    <p:extLst>
      <p:ext uri="{BB962C8B-B14F-4D97-AF65-F5344CB8AC3E}">
        <p14:creationId xmlns:p14="http://schemas.microsoft.com/office/powerpoint/2010/main" val="118483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9.xml"/><Relationship Id="rId4" Type="http://schemas.openxmlformats.org/officeDocument/2006/relationships/hyperlink" Target="http://www.presentationgo.com/"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4542" y="917256"/>
            <a:ext cx="12153118" cy="8454075"/>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Date Placeholder 3"/>
          <p:cNvSpPr>
            <a:spLocks noGrp="1"/>
          </p:cNvSpPr>
          <p:nvPr>
            <p:ph type="dt" sz="half" idx="2"/>
          </p:nvPr>
        </p:nvSpPr>
        <p:spPr>
          <a:xfrm>
            <a:off x="5233182" y="8719103"/>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9347982" y="8719103"/>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t>1st Call LP seminar - Belgrade</a:t>
            </a:r>
            <a:endParaRPr lang="en-GB"/>
          </a:p>
        </p:txBody>
      </p:sp>
    </p:spTree>
    <p:extLst>
      <p:ext uri="{BB962C8B-B14F-4D97-AF65-F5344CB8AC3E}">
        <p14:creationId xmlns:p14="http://schemas.microsoft.com/office/powerpoint/2010/main" val="32808394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5" r:id="rId4"/>
    <p:sldLayoutId id="2147483686" r:id="rId5"/>
    <p:sldLayoutId id="2147483688" r:id="rId6"/>
    <p:sldLayoutId id="2147483689" r:id="rId7"/>
    <p:sldLayoutId id="2147483687" r:id="rId8"/>
  </p:sldLayoutIdLs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159523"/>
            <a:ext cx="15773400" cy="1108755"/>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1257300" y="1829083"/>
            <a:ext cx="15773400" cy="7437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9460326"/>
            <a:ext cx="18288000" cy="82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137181" rtlCol="0" anchor="ctr"/>
          <a:lstStyle/>
          <a:p>
            <a:pPr algn="ctr" defTabSz="1371783">
              <a:defRPr/>
            </a:pPr>
            <a:r>
              <a:rPr lang="en-US" sz="4801" spc="225" dirty="0">
                <a:solidFill>
                  <a:prstClr val="white">
                    <a:lumMod val="75000"/>
                  </a:prstClr>
                </a:solidFill>
              </a:rPr>
              <a:t>www.</a:t>
            </a:r>
            <a:r>
              <a:rPr lang="en-US" sz="4801" spc="225" dirty="0">
                <a:solidFill>
                  <a:prstClr val="black">
                    <a:lumMod val="85000"/>
                    <a:lumOff val="15000"/>
                  </a:prstClr>
                </a:solidFill>
              </a:rPr>
              <a:t>presentationgo</a:t>
            </a:r>
            <a:r>
              <a:rPr lang="en-US" sz="4801" spc="225" dirty="0">
                <a:solidFill>
                  <a:prstClr val="white">
                    <a:lumMod val="75000"/>
                  </a:prstClr>
                </a:solidFill>
              </a:rPr>
              <a:t>.com</a:t>
            </a:r>
          </a:p>
        </p:txBody>
      </p:sp>
      <p:sp>
        <p:nvSpPr>
          <p:cNvPr id="23" name="Freeform 22"/>
          <p:cNvSpPr/>
          <p:nvPr userDrawn="1"/>
        </p:nvSpPr>
        <p:spPr>
          <a:xfrm rot="5400000">
            <a:off x="274687" y="32025"/>
            <a:ext cx="554330" cy="1141804"/>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783"/>
            <a:endParaRPr lang="en-US" sz="2700">
              <a:solidFill>
                <a:prstClr val="white"/>
              </a:solidFill>
            </a:endParaRPr>
          </a:p>
        </p:txBody>
      </p:sp>
      <p:grpSp>
        <p:nvGrpSpPr>
          <p:cNvPr id="8" name="Group 7"/>
          <p:cNvGrpSpPr/>
          <p:nvPr userDrawn="1"/>
        </p:nvGrpSpPr>
        <p:grpSpPr>
          <a:xfrm>
            <a:off x="-3309816" y="-110723"/>
            <a:ext cx="2966060" cy="872134"/>
            <a:chOff x="-2096383" y="21447"/>
            <a:chExt cx="1483030" cy="581333"/>
          </a:xfrm>
        </p:grpSpPr>
        <p:sp>
          <p:nvSpPr>
            <p:cNvPr id="10" name="TextBox 9"/>
            <p:cNvSpPr txBox="1"/>
            <p:nvPr userDrawn="1"/>
          </p:nvSpPr>
          <p:spPr>
            <a:xfrm>
              <a:off x="-2096383" y="21447"/>
              <a:ext cx="228588" cy="215410"/>
            </a:xfrm>
            <a:prstGeom prst="rect">
              <a:avLst/>
            </a:prstGeom>
            <a:noFill/>
          </p:spPr>
          <p:txBody>
            <a:bodyPr wrap="none" rtlCol="0">
              <a:spAutoFit/>
            </a:bodyPr>
            <a:lstStyle/>
            <a:p>
              <a:pPr defTabSz="1371783"/>
              <a:r>
                <a:rPr lang="en-US" sz="15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10342" cy="215410"/>
            </a:xfrm>
            <a:prstGeom prst="rect">
              <a:avLst/>
            </a:prstGeom>
            <a:noFill/>
          </p:spPr>
          <p:txBody>
            <a:bodyPr wrap="none" rtlCol="0">
              <a:spAutoFit/>
            </a:bodyPr>
            <a:lstStyle/>
            <a:p>
              <a:pPr defTabSz="1371783"/>
              <a:r>
                <a:rPr lang="en-US" sz="15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a:stretch>
              <a:fillRect/>
            </a:stretch>
          </p:blipFill>
          <p:spPr>
            <a:xfrm>
              <a:off x="-2018604" y="234547"/>
              <a:ext cx="1405251" cy="185944"/>
            </a:xfrm>
            <a:prstGeom prst="rect">
              <a:avLst/>
            </a:prstGeom>
          </p:spPr>
        </p:pic>
      </p:grpSp>
      <p:sp>
        <p:nvSpPr>
          <p:cNvPr id="13" name="Rectangle 12"/>
          <p:cNvSpPr/>
          <p:nvPr userDrawn="1"/>
        </p:nvSpPr>
        <p:spPr>
          <a:xfrm>
            <a:off x="-177797" y="10441014"/>
            <a:ext cx="2398413" cy="346249"/>
          </a:xfrm>
          <a:prstGeom prst="rect">
            <a:avLst/>
          </a:prstGeom>
        </p:spPr>
        <p:txBody>
          <a:bodyPr wrap="none">
            <a:spAutoFit/>
          </a:bodyPr>
          <a:lstStyle/>
          <a:p>
            <a:pPr defTabSz="1371783"/>
            <a:r>
              <a:rPr lang="en-US" sz="1650" dirty="0">
                <a:solidFill>
                  <a:srgbClr val="555555"/>
                </a:solidFill>
                <a:latin typeface="Open Sans" panose="020B0606030504020204" pitchFamily="34" charset="0"/>
              </a:rPr>
              <a:t>© </a:t>
            </a:r>
            <a:r>
              <a:rPr lang="en-US" sz="1650" dirty="0">
                <a:solidFill>
                  <a:srgbClr val="A5CD28"/>
                </a:solidFill>
                <a:latin typeface="Open Sans" panose="020B0606030504020204" pitchFamily="34" charset="0"/>
                <a:hlinkClick r:id="rId4" tooltip="PresentationGo!"/>
              </a:rPr>
              <a:t>presentationgo.com</a:t>
            </a:r>
            <a:endParaRPr lang="en-US" sz="1650" dirty="0">
              <a:solidFill>
                <a:prstClr val="black"/>
              </a:solidFill>
            </a:endParaRPr>
          </a:p>
        </p:txBody>
      </p:sp>
    </p:spTree>
    <p:extLst>
      <p:ext uri="{BB962C8B-B14F-4D97-AF65-F5344CB8AC3E}">
        <p14:creationId xmlns:p14="http://schemas.microsoft.com/office/powerpoint/2010/main" val="1418967406"/>
      </p:ext>
    </p:extLst>
  </p:cSld>
  <p:clrMap bg1="lt1" tx1="dk1" bg2="lt2" tx2="dk2" accent1="accent1" accent2="accent2" accent3="accent3" accent4="accent4" accent5="accent5" accent6="accent6" hlink="hlink" folHlink="folHlink"/>
  <p:sldLayoutIdLst>
    <p:sldLayoutId id="2147483692" r:id="rId1"/>
  </p:sldLayoutIdLst>
  <p:hf sldNum="0" hdr="0" dt="0"/>
  <p:txStyles>
    <p:titleStyle>
      <a:lvl1pPr algn="l" defTabSz="1371783" rtl="0" eaLnBrk="1" latinLnBrk="0" hangingPunct="1">
        <a:lnSpc>
          <a:spcPct val="90000"/>
        </a:lnSpc>
        <a:spcBef>
          <a:spcPct val="0"/>
        </a:spcBef>
        <a:buNone/>
        <a:defRPr lang="en-US" sz="5401" b="1" kern="1200">
          <a:solidFill>
            <a:schemeClr val="tx1"/>
          </a:solidFill>
          <a:latin typeface="Helvetica" panose="020B0500000000000000" pitchFamily="34" charset="0"/>
          <a:ea typeface="+mj-ea"/>
          <a:cs typeface="+mj-cs"/>
        </a:defRPr>
      </a:lvl1pPr>
    </p:titleStyle>
    <p:bodyStyle>
      <a:lvl1pPr marL="342946" indent="-342946" algn="l" defTabSz="1371783" rtl="0" eaLnBrk="1" latinLnBrk="0" hangingPunct="1">
        <a:lnSpc>
          <a:spcPct val="90000"/>
        </a:lnSpc>
        <a:spcBef>
          <a:spcPts val="1500"/>
        </a:spcBef>
        <a:buFont typeface="Arial" panose="020B0604020202020204" pitchFamily="34" charset="0"/>
        <a:buChar char="•"/>
        <a:defRPr sz="3600" kern="1200">
          <a:solidFill>
            <a:schemeClr val="tx1"/>
          </a:solidFill>
          <a:latin typeface="+mj-lt"/>
          <a:ea typeface="+mn-ea"/>
          <a:cs typeface="+mn-cs"/>
        </a:defRPr>
      </a:lvl1pPr>
      <a:lvl2pPr marL="1028837" indent="-342946" algn="l" defTabSz="1371783" rtl="0" eaLnBrk="1" latinLnBrk="0" hangingPunct="1">
        <a:lnSpc>
          <a:spcPct val="90000"/>
        </a:lnSpc>
        <a:spcBef>
          <a:spcPts val="750"/>
        </a:spcBef>
        <a:buFont typeface="Arial" panose="020B0604020202020204" pitchFamily="34" charset="0"/>
        <a:buChar char="•"/>
        <a:defRPr sz="3000" kern="1200">
          <a:solidFill>
            <a:schemeClr val="tx1"/>
          </a:solidFill>
          <a:latin typeface="+mj-lt"/>
          <a:ea typeface="+mn-ea"/>
          <a:cs typeface="+mn-cs"/>
        </a:defRPr>
      </a:lvl2pPr>
      <a:lvl3pPr marL="1714729" indent="-342946" algn="l" defTabSz="1371783" rtl="0" eaLnBrk="1" latinLnBrk="0" hangingPunct="1">
        <a:lnSpc>
          <a:spcPct val="90000"/>
        </a:lnSpc>
        <a:spcBef>
          <a:spcPts val="750"/>
        </a:spcBef>
        <a:buFont typeface="Arial" panose="020B0604020202020204" pitchFamily="34" charset="0"/>
        <a:buChar char="•"/>
        <a:defRPr sz="2700" kern="1200">
          <a:solidFill>
            <a:schemeClr val="tx1"/>
          </a:solidFill>
          <a:latin typeface="+mj-lt"/>
          <a:ea typeface="+mn-ea"/>
          <a:cs typeface="+mn-cs"/>
        </a:defRPr>
      </a:lvl3pPr>
      <a:lvl4pPr marL="2400620" indent="-342946" algn="l" defTabSz="1371783"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4pPr>
      <a:lvl5pPr marL="3086511" indent="-342946" algn="l" defTabSz="1371783"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5pPr>
      <a:lvl6pPr marL="3772403" indent="-342946" algn="l" defTabSz="137178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294" indent="-342946" algn="l" defTabSz="137178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86" indent="-342946" algn="l" defTabSz="137178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30077" indent="-342946" algn="l" defTabSz="137178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783" rtl="0" eaLnBrk="1" latinLnBrk="0" hangingPunct="1">
        <a:defRPr sz="2700" kern="1200">
          <a:solidFill>
            <a:schemeClr val="tx1"/>
          </a:solidFill>
          <a:latin typeface="+mn-lt"/>
          <a:ea typeface="+mn-ea"/>
          <a:cs typeface="+mn-cs"/>
        </a:defRPr>
      </a:lvl1pPr>
      <a:lvl2pPr marL="685891" algn="l" defTabSz="1371783" rtl="0" eaLnBrk="1" latinLnBrk="0" hangingPunct="1">
        <a:defRPr sz="2700" kern="1200">
          <a:solidFill>
            <a:schemeClr val="tx1"/>
          </a:solidFill>
          <a:latin typeface="+mn-lt"/>
          <a:ea typeface="+mn-ea"/>
          <a:cs typeface="+mn-cs"/>
        </a:defRPr>
      </a:lvl2pPr>
      <a:lvl3pPr marL="1371783" algn="l" defTabSz="1371783" rtl="0" eaLnBrk="1" latinLnBrk="0" hangingPunct="1">
        <a:defRPr sz="2700" kern="1200">
          <a:solidFill>
            <a:schemeClr val="tx1"/>
          </a:solidFill>
          <a:latin typeface="+mn-lt"/>
          <a:ea typeface="+mn-ea"/>
          <a:cs typeface="+mn-cs"/>
        </a:defRPr>
      </a:lvl3pPr>
      <a:lvl4pPr marL="2057674" algn="l" defTabSz="1371783" rtl="0" eaLnBrk="1" latinLnBrk="0" hangingPunct="1">
        <a:defRPr sz="2700" kern="1200">
          <a:solidFill>
            <a:schemeClr val="tx1"/>
          </a:solidFill>
          <a:latin typeface="+mn-lt"/>
          <a:ea typeface="+mn-ea"/>
          <a:cs typeface="+mn-cs"/>
        </a:defRPr>
      </a:lvl4pPr>
      <a:lvl5pPr marL="2743566" algn="l" defTabSz="1371783" rtl="0" eaLnBrk="1" latinLnBrk="0" hangingPunct="1">
        <a:defRPr sz="2700" kern="1200">
          <a:solidFill>
            <a:schemeClr val="tx1"/>
          </a:solidFill>
          <a:latin typeface="+mn-lt"/>
          <a:ea typeface="+mn-ea"/>
          <a:cs typeface="+mn-cs"/>
        </a:defRPr>
      </a:lvl5pPr>
      <a:lvl6pPr marL="3429457" algn="l" defTabSz="1371783" rtl="0" eaLnBrk="1" latinLnBrk="0" hangingPunct="1">
        <a:defRPr sz="2700" kern="1200">
          <a:solidFill>
            <a:schemeClr val="tx1"/>
          </a:solidFill>
          <a:latin typeface="+mn-lt"/>
          <a:ea typeface="+mn-ea"/>
          <a:cs typeface="+mn-cs"/>
        </a:defRPr>
      </a:lvl6pPr>
      <a:lvl7pPr marL="4115349" algn="l" defTabSz="1371783" rtl="0" eaLnBrk="1" latinLnBrk="0" hangingPunct="1">
        <a:defRPr sz="2700" kern="1200">
          <a:solidFill>
            <a:schemeClr val="tx1"/>
          </a:solidFill>
          <a:latin typeface="+mn-lt"/>
          <a:ea typeface="+mn-ea"/>
          <a:cs typeface="+mn-cs"/>
        </a:defRPr>
      </a:lvl7pPr>
      <a:lvl8pPr marL="4801240" algn="l" defTabSz="1371783" rtl="0" eaLnBrk="1" latinLnBrk="0" hangingPunct="1">
        <a:defRPr sz="2700" kern="1200">
          <a:solidFill>
            <a:schemeClr val="tx1"/>
          </a:solidFill>
          <a:latin typeface="+mn-lt"/>
          <a:ea typeface="+mn-ea"/>
          <a:cs typeface="+mn-cs"/>
        </a:defRPr>
      </a:lvl8pPr>
      <a:lvl9pPr marL="5487132" algn="l" defTabSz="1371783"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4542" y="917256"/>
            <a:ext cx="12153118" cy="8454075"/>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Date Placeholder 3"/>
          <p:cNvSpPr>
            <a:spLocks noGrp="1"/>
          </p:cNvSpPr>
          <p:nvPr>
            <p:ph type="dt" sz="half" idx="2"/>
          </p:nvPr>
        </p:nvSpPr>
        <p:spPr>
          <a:xfrm>
            <a:off x="5233182" y="8719103"/>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8A9EB465-E3B1-4E46-9988-63ED5774821D}" type="datetimeFigureOut">
              <a:rPr lang="en-GB" smtClean="0"/>
              <a:t>06/11/2024</a:t>
            </a:fld>
            <a:endParaRPr lang="en-GB"/>
          </a:p>
        </p:txBody>
      </p:sp>
      <p:sp>
        <p:nvSpPr>
          <p:cNvPr id="5" name="Footer Placeholder 4"/>
          <p:cNvSpPr>
            <a:spLocks noGrp="1"/>
          </p:cNvSpPr>
          <p:nvPr>
            <p:ph type="ftr" sz="quarter" idx="3"/>
          </p:nvPr>
        </p:nvSpPr>
        <p:spPr>
          <a:xfrm>
            <a:off x="9347982" y="8719103"/>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Tree>
    <p:extLst>
      <p:ext uri="{BB962C8B-B14F-4D97-AF65-F5344CB8AC3E}">
        <p14:creationId xmlns:p14="http://schemas.microsoft.com/office/powerpoint/2010/main" val="13582090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cid:6e4a74e8-4a3c-4f7c-8d38-e940b41e692e@internal.gov.h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cid:b238b040-8dd5-41a4-8238-08abeaa9edf0@internal.gov.hu" TargetMode="External"/><Relationship Id="rId5" Type="http://schemas.openxmlformats.org/officeDocument/2006/relationships/image" Target="../media/image17.jpeg"/><Relationship Id="rId4" Type="http://schemas.openxmlformats.org/officeDocument/2006/relationships/image" Target="cid:bcc3a136-57cc-49ab-bfde-2c2962d9a6c1@internal.gov.hu"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cid:5e9a6832-fa4d-4d72-8e76-aa35bf0adaf1@internal.gov.h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cid:b238b040-8dd5-41a4-8238-08abeaa9edf0@internal.gov.hu"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cid:bcc3a136-57cc-49ab-bfde-2c2962d9a6c1@internal.gov.hu" TargetMode="Externa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linkedin.com/in/interregdanube/"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hyperlink" Target="https://www.facebook.com/InterregDanub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336007-9278-CEFE-1DF1-559D3C31A0E1}"/>
              </a:ext>
            </a:extLst>
          </p:cNvPr>
          <p:cNvSpPr>
            <a:spLocks noGrp="1"/>
          </p:cNvSpPr>
          <p:nvPr>
            <p:ph type="title"/>
          </p:nvPr>
        </p:nvSpPr>
        <p:spPr/>
        <p:txBody>
          <a:bodyPr/>
          <a:lstStyle/>
          <a:p>
            <a:r>
              <a:rPr lang="hu-HU" dirty="0" err="1"/>
              <a:t>SMF</a:t>
            </a:r>
            <a:r>
              <a:rPr lang="en-GB" dirty="0"/>
              <a:t> </a:t>
            </a:r>
            <a:r>
              <a:rPr lang="hu-HU" dirty="0"/>
              <a:t>c</a:t>
            </a:r>
            <a:r>
              <a:rPr lang="en-GB" dirty="0"/>
              <a:t>all LP seminar</a:t>
            </a:r>
          </a:p>
        </p:txBody>
      </p:sp>
      <p:sp>
        <p:nvSpPr>
          <p:cNvPr id="3" name="Szöveg helye 2">
            <a:extLst>
              <a:ext uri="{FF2B5EF4-FFF2-40B4-BE49-F238E27FC236}">
                <a16:creationId xmlns:a16="http://schemas.microsoft.com/office/drawing/2014/main" id="{BBC98780-3FE4-B967-75AB-2B7F58823B48}"/>
              </a:ext>
            </a:extLst>
          </p:cNvPr>
          <p:cNvSpPr>
            <a:spLocks noGrp="1"/>
          </p:cNvSpPr>
          <p:nvPr>
            <p:ph type="body" sz="quarter" idx="13"/>
          </p:nvPr>
        </p:nvSpPr>
        <p:spPr>
          <a:xfrm>
            <a:off x="4686300" y="5913724"/>
            <a:ext cx="12725400" cy="1071562"/>
          </a:xfrm>
        </p:spPr>
        <p:txBody>
          <a:bodyPr/>
          <a:lstStyle/>
          <a:p>
            <a:r>
              <a:rPr lang="en-GB" dirty="0"/>
              <a:t>Project implementation and communication</a:t>
            </a:r>
          </a:p>
        </p:txBody>
      </p:sp>
      <p:sp>
        <p:nvSpPr>
          <p:cNvPr id="4" name="Szöveg helye 3">
            <a:extLst>
              <a:ext uri="{FF2B5EF4-FFF2-40B4-BE49-F238E27FC236}">
                <a16:creationId xmlns:a16="http://schemas.microsoft.com/office/drawing/2014/main" id="{C2FFB456-3600-890C-55B7-35061CD66084}"/>
              </a:ext>
            </a:extLst>
          </p:cNvPr>
          <p:cNvSpPr>
            <a:spLocks noGrp="1"/>
          </p:cNvSpPr>
          <p:nvPr>
            <p:ph type="body" sz="quarter" idx="14"/>
          </p:nvPr>
        </p:nvSpPr>
        <p:spPr/>
        <p:txBody>
          <a:bodyPr>
            <a:normAutofit/>
          </a:bodyPr>
          <a:lstStyle/>
          <a:p>
            <a:r>
              <a:rPr lang="hu-HU" dirty="0"/>
              <a:t>On-line</a:t>
            </a:r>
            <a:r>
              <a:rPr lang="en-GB" dirty="0"/>
              <a:t> – </a:t>
            </a:r>
            <a:r>
              <a:rPr lang="hu-HU" dirty="0"/>
              <a:t>6</a:t>
            </a:r>
            <a:r>
              <a:rPr lang="en-GB" dirty="0"/>
              <a:t> </a:t>
            </a:r>
            <a:r>
              <a:rPr lang="hu-HU" dirty="0"/>
              <a:t>November</a:t>
            </a:r>
            <a:r>
              <a:rPr lang="en-GB" dirty="0"/>
              <a:t>, 2024</a:t>
            </a:r>
          </a:p>
        </p:txBody>
      </p:sp>
      <p:sp>
        <p:nvSpPr>
          <p:cNvPr id="5" name="Szöveg helye 4">
            <a:extLst>
              <a:ext uri="{FF2B5EF4-FFF2-40B4-BE49-F238E27FC236}">
                <a16:creationId xmlns:a16="http://schemas.microsoft.com/office/drawing/2014/main" id="{2EA807DF-1DAD-53F9-1A81-B2207E69C877}"/>
              </a:ext>
            </a:extLst>
          </p:cNvPr>
          <p:cNvSpPr>
            <a:spLocks noGrp="1"/>
          </p:cNvSpPr>
          <p:nvPr>
            <p:ph type="body" sz="quarter" idx="15"/>
          </p:nvPr>
        </p:nvSpPr>
        <p:spPr/>
        <p:txBody>
          <a:bodyPr/>
          <a:lstStyle/>
          <a:p>
            <a:endParaRPr lang="en-GB" dirty="0"/>
          </a:p>
        </p:txBody>
      </p:sp>
      <p:sp>
        <p:nvSpPr>
          <p:cNvPr id="6" name="Szöveg helye 5">
            <a:extLst>
              <a:ext uri="{FF2B5EF4-FFF2-40B4-BE49-F238E27FC236}">
                <a16:creationId xmlns:a16="http://schemas.microsoft.com/office/drawing/2014/main" id="{303C1836-1656-CA6C-B068-DC7CC340D1DC}"/>
              </a:ext>
            </a:extLst>
          </p:cNvPr>
          <p:cNvSpPr>
            <a:spLocks noGrp="1"/>
          </p:cNvSpPr>
          <p:nvPr>
            <p:ph type="body" sz="quarter" idx="16"/>
          </p:nvPr>
        </p:nvSpPr>
        <p:spPr>
          <a:xfrm>
            <a:off x="8597899" y="9111319"/>
            <a:ext cx="3992685" cy="920285"/>
          </a:xfrm>
        </p:spPr>
        <p:txBody>
          <a:bodyPr>
            <a:normAutofit fontScale="85000" lnSpcReduction="20000"/>
          </a:bodyPr>
          <a:lstStyle/>
          <a:p>
            <a:pPr>
              <a:spcBef>
                <a:spcPts val="0"/>
              </a:spcBef>
            </a:pPr>
            <a:r>
              <a:rPr lang="hu-HU" dirty="0" err="1"/>
              <a:t>Simona</a:t>
            </a:r>
            <a:r>
              <a:rPr lang="hu-HU" dirty="0"/>
              <a:t> </a:t>
            </a:r>
            <a:r>
              <a:rPr lang="hu-HU" dirty="0" err="1"/>
              <a:t>Ene</a:t>
            </a:r>
            <a:endParaRPr lang="hu-HU" dirty="0"/>
          </a:p>
          <a:p>
            <a:pPr>
              <a:spcBef>
                <a:spcPts val="0"/>
              </a:spcBef>
            </a:pPr>
            <a:r>
              <a:rPr lang="hu-HU" dirty="0" err="1"/>
              <a:t>Michal</a:t>
            </a:r>
            <a:r>
              <a:rPr lang="hu-HU" dirty="0"/>
              <a:t> Pavlik</a:t>
            </a:r>
          </a:p>
          <a:p>
            <a:pPr>
              <a:lnSpc>
                <a:spcPct val="100000"/>
              </a:lnSpc>
              <a:spcBef>
                <a:spcPts val="0"/>
              </a:spcBef>
            </a:pPr>
            <a:r>
              <a:rPr lang="hu-HU" dirty="0"/>
              <a:t>Horst Schindler</a:t>
            </a:r>
          </a:p>
          <a:p>
            <a:pPr>
              <a:lnSpc>
                <a:spcPct val="100000"/>
              </a:lnSpc>
              <a:spcBef>
                <a:spcPts val="0"/>
              </a:spcBef>
            </a:pPr>
            <a:r>
              <a:rPr lang="hu-HU" dirty="0"/>
              <a:t>Árpád Kovács</a:t>
            </a:r>
            <a:endParaRPr lang="en-GB" dirty="0"/>
          </a:p>
        </p:txBody>
      </p:sp>
      <p:sp>
        <p:nvSpPr>
          <p:cNvPr id="7" name="Szöveg helye 6">
            <a:extLst>
              <a:ext uri="{FF2B5EF4-FFF2-40B4-BE49-F238E27FC236}">
                <a16:creationId xmlns:a16="http://schemas.microsoft.com/office/drawing/2014/main" id="{F074AD85-4911-6FC3-84A2-E45B45AB6089}"/>
              </a:ext>
            </a:extLst>
          </p:cNvPr>
          <p:cNvSpPr>
            <a:spLocks noGrp="1"/>
          </p:cNvSpPr>
          <p:nvPr>
            <p:ph type="body" sz="quarter" idx="17"/>
          </p:nvPr>
        </p:nvSpPr>
        <p:spPr/>
        <p:txBody>
          <a:bodyPr/>
          <a:lstStyle/>
          <a:p>
            <a:endParaRPr lang="en-GB"/>
          </a:p>
        </p:txBody>
      </p:sp>
      <p:pic>
        <p:nvPicPr>
          <p:cNvPr id="10" name="Kép 9">
            <a:extLst>
              <a:ext uri="{FF2B5EF4-FFF2-40B4-BE49-F238E27FC236}">
                <a16:creationId xmlns:a16="http://schemas.microsoft.com/office/drawing/2014/main" id="{9B381A6C-8786-9BC0-1879-C76296E318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014" y="321542"/>
            <a:ext cx="9334202" cy="1826572"/>
          </a:xfrm>
          <a:prstGeom prst="rect">
            <a:avLst/>
          </a:prstGeom>
        </p:spPr>
      </p:pic>
    </p:spTree>
    <p:extLst>
      <p:ext uri="{BB962C8B-B14F-4D97-AF65-F5344CB8AC3E}">
        <p14:creationId xmlns:p14="http://schemas.microsoft.com/office/powerpoint/2010/main" val="151612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F3D2CB-B96B-A78D-AA6B-DB1B7982FAF7}"/>
              </a:ext>
            </a:extLst>
          </p:cNvPr>
          <p:cNvSpPr>
            <a:spLocks noGrp="1"/>
          </p:cNvSpPr>
          <p:nvPr>
            <p:ph type="title"/>
          </p:nvPr>
        </p:nvSpPr>
        <p:spPr/>
        <p:txBody>
          <a:bodyPr/>
          <a:lstStyle/>
          <a:p>
            <a:r>
              <a:rPr lang="sk-SK" dirty="0"/>
              <a:t>a</a:t>
            </a:r>
            <a:endParaRPr lang="en-GB" dirty="0"/>
          </a:p>
        </p:txBody>
      </p:sp>
      <p:pic>
        <p:nvPicPr>
          <p:cNvPr id="5" name="Kép 4">
            <a:extLst>
              <a:ext uri="{FF2B5EF4-FFF2-40B4-BE49-F238E27FC236}">
                <a16:creationId xmlns:a16="http://schemas.microsoft.com/office/drawing/2014/main" id="{FE50E88E-F63A-5B3D-BDDB-D46F31BF72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4600" y="8922273"/>
            <a:ext cx="3064565" cy="598896"/>
          </a:xfrm>
          <a:prstGeom prst="rect">
            <a:avLst/>
          </a:prstGeom>
        </p:spPr>
      </p:pic>
      <p:pic>
        <p:nvPicPr>
          <p:cNvPr id="3" name="Picture 2"/>
          <p:cNvPicPr>
            <a:picLocks noChangeAspect="1"/>
          </p:cNvPicPr>
          <p:nvPr/>
        </p:nvPicPr>
        <p:blipFill rotWithShape="1">
          <a:blip r:embed="rId3"/>
          <a:srcRect l="28000" t="21560" r="56174" b="8875"/>
          <a:stretch/>
        </p:blipFill>
        <p:spPr>
          <a:xfrm>
            <a:off x="2210130" y="500932"/>
            <a:ext cx="7506364" cy="9279845"/>
          </a:xfrm>
          <a:prstGeom prst="rect">
            <a:avLst/>
          </a:prstGeom>
        </p:spPr>
      </p:pic>
    </p:spTree>
    <p:extLst>
      <p:ext uri="{BB962C8B-B14F-4D97-AF65-F5344CB8AC3E}">
        <p14:creationId xmlns:p14="http://schemas.microsoft.com/office/powerpoint/2010/main" val="1603835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2CE601-2103-D957-44CF-0FE26DDAB66D}"/>
              </a:ext>
            </a:extLst>
          </p:cNvPr>
          <p:cNvSpPr>
            <a:spLocks noGrp="1"/>
          </p:cNvSpPr>
          <p:nvPr>
            <p:ph type="title"/>
          </p:nvPr>
        </p:nvSpPr>
        <p:spPr>
          <a:xfrm>
            <a:off x="4686300" y="2740011"/>
            <a:ext cx="12725400" cy="1368163"/>
          </a:xfrm>
        </p:spPr>
        <p:txBody>
          <a:bodyPr/>
          <a:lstStyle/>
          <a:p>
            <a:r>
              <a:rPr lang="sk-SK" sz="6000" dirty="0"/>
              <a:t>Project poster</a:t>
            </a:r>
            <a:endParaRPr lang="en-GB" sz="6000" dirty="0"/>
          </a:p>
        </p:txBody>
      </p:sp>
      <p:sp>
        <p:nvSpPr>
          <p:cNvPr id="3" name="Szöveg helye 2">
            <a:extLst>
              <a:ext uri="{FF2B5EF4-FFF2-40B4-BE49-F238E27FC236}">
                <a16:creationId xmlns:a16="http://schemas.microsoft.com/office/drawing/2014/main" id="{A7E4C35F-98A4-CF42-89FD-85158371AC4D}"/>
              </a:ext>
            </a:extLst>
          </p:cNvPr>
          <p:cNvSpPr>
            <a:spLocks noGrp="1"/>
          </p:cNvSpPr>
          <p:nvPr>
            <p:ph type="body" sz="quarter" idx="13"/>
          </p:nvPr>
        </p:nvSpPr>
        <p:spPr>
          <a:xfrm>
            <a:off x="4686300" y="5193776"/>
            <a:ext cx="12725400" cy="3353876"/>
          </a:xfrm>
        </p:spPr>
        <p:txBody>
          <a:bodyPr>
            <a:normAutofit/>
          </a:bodyPr>
          <a:lstStyle/>
          <a:p>
            <a:r>
              <a:rPr lang="en-US" dirty="0"/>
              <a:t>Each project partner is required to display a poster or equivalent electronic display containing project information in a publicly visible location, such as the entrance of a building and stay visible for the whole duration of the project</a:t>
            </a:r>
            <a:endParaRPr lang="en-GB" dirty="0"/>
          </a:p>
        </p:txBody>
      </p:sp>
      <p:sp>
        <p:nvSpPr>
          <p:cNvPr id="4" name="Szöveg helye 3">
            <a:extLst>
              <a:ext uri="{FF2B5EF4-FFF2-40B4-BE49-F238E27FC236}">
                <a16:creationId xmlns:a16="http://schemas.microsoft.com/office/drawing/2014/main" id="{2D6B416E-D51B-ACCB-B079-7D4E4A718EB7}"/>
              </a:ext>
            </a:extLst>
          </p:cNvPr>
          <p:cNvSpPr>
            <a:spLocks noGrp="1"/>
          </p:cNvSpPr>
          <p:nvPr>
            <p:ph type="body" sz="quarter" idx="16"/>
          </p:nvPr>
        </p:nvSpPr>
        <p:spPr/>
        <p:txBody>
          <a:bodyPr/>
          <a:lstStyle/>
          <a:p>
            <a:r>
              <a:rPr lang="sk-SK" dirty="0"/>
              <a:t>3</a:t>
            </a:r>
            <a:endParaRPr lang="en-GB" dirty="0"/>
          </a:p>
        </p:txBody>
      </p:sp>
      <p:pic>
        <p:nvPicPr>
          <p:cNvPr id="6" name="Kép 5">
            <a:extLst>
              <a:ext uri="{FF2B5EF4-FFF2-40B4-BE49-F238E27FC236}">
                <a16:creationId xmlns:a16="http://schemas.microsoft.com/office/drawing/2014/main" id="{298F504D-1734-C1EC-132D-3E7CC9E02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86300" y="8890367"/>
            <a:ext cx="3064565" cy="598896"/>
          </a:xfrm>
          <a:prstGeom prst="rect">
            <a:avLst/>
          </a:prstGeom>
        </p:spPr>
      </p:pic>
    </p:spTree>
    <p:extLst>
      <p:ext uri="{BB962C8B-B14F-4D97-AF65-F5344CB8AC3E}">
        <p14:creationId xmlns:p14="http://schemas.microsoft.com/office/powerpoint/2010/main" val="411084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F3D2CB-B96B-A78D-AA6B-DB1B7982FAF7}"/>
              </a:ext>
            </a:extLst>
          </p:cNvPr>
          <p:cNvSpPr>
            <a:spLocks noGrp="1"/>
          </p:cNvSpPr>
          <p:nvPr>
            <p:ph type="title"/>
          </p:nvPr>
        </p:nvSpPr>
        <p:spPr/>
        <p:txBody>
          <a:bodyPr/>
          <a:lstStyle/>
          <a:p>
            <a:r>
              <a:rPr lang="sk-SK" dirty="0"/>
              <a:t>Project brand book and communication guidelines - https://interreg-danube.eu/toolkit/communication</a:t>
            </a:r>
            <a:endParaRPr lang="en-GB" dirty="0"/>
          </a:p>
        </p:txBody>
      </p:sp>
      <p:pic>
        <p:nvPicPr>
          <p:cNvPr id="5" name="Kép 4">
            <a:extLst>
              <a:ext uri="{FF2B5EF4-FFF2-40B4-BE49-F238E27FC236}">
                <a16:creationId xmlns:a16="http://schemas.microsoft.com/office/drawing/2014/main" id="{FE50E88E-F63A-5B3D-BDDB-D46F31BF72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4600" y="8922273"/>
            <a:ext cx="3064565" cy="598896"/>
          </a:xfrm>
          <a:prstGeom prst="rect">
            <a:avLst/>
          </a:prstGeom>
        </p:spPr>
      </p:pic>
      <p:pic>
        <p:nvPicPr>
          <p:cNvPr id="6" name="Picture 5"/>
          <p:cNvPicPr>
            <a:picLocks noChangeAspect="1"/>
          </p:cNvPicPr>
          <p:nvPr/>
        </p:nvPicPr>
        <p:blipFill rotWithShape="1">
          <a:blip r:embed="rId3"/>
          <a:srcRect l="13043" t="21405" r="71783" b="7639"/>
          <a:stretch/>
        </p:blipFill>
        <p:spPr>
          <a:xfrm>
            <a:off x="2409243" y="3007846"/>
            <a:ext cx="5335327" cy="7016947"/>
          </a:xfrm>
          <a:prstGeom prst="rect">
            <a:avLst/>
          </a:prstGeom>
        </p:spPr>
      </p:pic>
      <p:sp>
        <p:nvSpPr>
          <p:cNvPr id="7" name="Rectangle 6"/>
          <p:cNvSpPr/>
          <p:nvPr/>
        </p:nvSpPr>
        <p:spPr>
          <a:xfrm>
            <a:off x="7744570" y="3809051"/>
            <a:ext cx="9144000" cy="501675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99"/>
                </a:solidFill>
                <a:effectLst/>
                <a:uLnTx/>
                <a:uFillTx/>
                <a:latin typeface="Open Sans"/>
                <a:ea typeface="+mn-ea"/>
                <a:cs typeface="+mn-cs"/>
              </a:rPr>
              <a:t>The MA/JS provides projects with a basic poster template (A). However, this template may not perfectly fit all projects, particularly if the project full name is not self-explanatory. In such cases, you can use the template (B) with extra text block for short project description or create your own design by modifying the templates but respecting the minimum requirements. </a:t>
            </a:r>
            <a:endParaRPr kumimoji="0" lang="hu-HU"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99"/>
                </a:solidFill>
                <a:effectLst/>
                <a:uLnTx/>
                <a:uFillTx/>
                <a:latin typeface="Open Sans"/>
                <a:ea typeface="+mn-ea"/>
                <a:cs typeface="+mn-cs"/>
              </a:rPr>
              <a:t>The poster’s design must be of a minimum size of A3 and should include, at a minimum, the project logo, project acronym and full project name, details regarding the project budget (total project budget in EUR, Interreg funding in EUR) information on project duration and contact details (name of the institution and contact person and e-mail address) as well as the acknowledgement of the co-funding provided by the European Union, for example: </a:t>
            </a:r>
            <a:endParaRPr kumimoji="0" lang="hu-HU"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99"/>
                </a:solidFill>
                <a:effectLst/>
                <a:uLnTx/>
                <a:uFillTx/>
                <a:latin typeface="Open Sans"/>
                <a:ea typeface="+mn-ea"/>
                <a:cs typeface="+mn-cs"/>
              </a:rPr>
              <a:t>This project is supported by the </a:t>
            </a:r>
            <a:r>
              <a:rPr kumimoji="0" lang="en-US" sz="2000" b="0" i="0" u="none" strike="noStrike" kern="1200" cap="none" spc="0" normalizeH="0" baseline="0" noProof="0" dirty="0" err="1">
                <a:ln>
                  <a:noFill/>
                </a:ln>
                <a:solidFill>
                  <a:srgbClr val="003399"/>
                </a:solidFill>
                <a:effectLst/>
                <a:uLnTx/>
                <a:uFillTx/>
                <a:latin typeface="Open Sans"/>
                <a:ea typeface="+mn-ea"/>
                <a:cs typeface="+mn-cs"/>
              </a:rPr>
              <a:t>Interreg</a:t>
            </a:r>
            <a:r>
              <a:rPr kumimoji="0" lang="en-US" sz="2000" b="0" i="0" u="none" strike="noStrike" kern="1200" cap="none" spc="0" normalizeH="0" baseline="0" noProof="0" dirty="0">
                <a:ln>
                  <a:noFill/>
                </a:ln>
                <a:solidFill>
                  <a:srgbClr val="003399"/>
                </a:solidFill>
                <a:effectLst/>
                <a:uLnTx/>
                <a:uFillTx/>
                <a:latin typeface="Open Sans"/>
                <a:ea typeface="+mn-ea"/>
                <a:cs typeface="+mn-cs"/>
              </a:rPr>
              <a:t> Danube Region Programme co-funded by the European Union.</a:t>
            </a:r>
          </a:p>
        </p:txBody>
      </p:sp>
    </p:spTree>
    <p:extLst>
      <p:ext uri="{BB962C8B-B14F-4D97-AF65-F5344CB8AC3E}">
        <p14:creationId xmlns:p14="http://schemas.microsoft.com/office/powerpoint/2010/main" val="375121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2CE601-2103-D957-44CF-0FE26DDAB66D}"/>
              </a:ext>
            </a:extLst>
          </p:cNvPr>
          <p:cNvSpPr>
            <a:spLocks noGrp="1"/>
          </p:cNvSpPr>
          <p:nvPr>
            <p:ph type="title"/>
          </p:nvPr>
        </p:nvSpPr>
        <p:spPr/>
        <p:txBody>
          <a:bodyPr/>
          <a:lstStyle/>
          <a:p>
            <a:r>
              <a:rPr lang="sk-SK" dirty="0"/>
              <a:t>Social media</a:t>
            </a:r>
            <a:endParaRPr lang="en-GB" dirty="0"/>
          </a:p>
        </p:txBody>
      </p:sp>
      <p:sp>
        <p:nvSpPr>
          <p:cNvPr id="3" name="Szöveg helye 2">
            <a:extLst>
              <a:ext uri="{FF2B5EF4-FFF2-40B4-BE49-F238E27FC236}">
                <a16:creationId xmlns:a16="http://schemas.microsoft.com/office/drawing/2014/main" id="{A7E4C35F-98A4-CF42-89FD-85158371AC4D}"/>
              </a:ext>
            </a:extLst>
          </p:cNvPr>
          <p:cNvSpPr>
            <a:spLocks noGrp="1"/>
          </p:cNvSpPr>
          <p:nvPr>
            <p:ph type="body" sz="quarter" idx="13"/>
          </p:nvPr>
        </p:nvSpPr>
        <p:spPr>
          <a:xfrm>
            <a:off x="4686300" y="5193776"/>
            <a:ext cx="12725400" cy="3353876"/>
          </a:xfrm>
        </p:spPr>
        <p:txBody>
          <a:bodyPr>
            <a:normAutofit/>
          </a:bodyPr>
          <a:lstStyle/>
          <a:p>
            <a:r>
              <a:rPr lang="en-US" dirty="0"/>
              <a:t>We highly recommend using social media as a means of engaging with stakeholders and sharing project-related information. The </a:t>
            </a:r>
            <a:r>
              <a:rPr lang="en-US" dirty="0" err="1"/>
              <a:t>programme</a:t>
            </a:r>
            <a:r>
              <a:rPr lang="en-US" dirty="0"/>
              <a:t> actively tracks social media activity and acts as an amplifier for disseminating project information to maximize its impact. </a:t>
            </a:r>
            <a:endParaRPr lang="en-GB" dirty="0"/>
          </a:p>
        </p:txBody>
      </p:sp>
      <p:sp>
        <p:nvSpPr>
          <p:cNvPr id="4" name="Szöveg helye 3">
            <a:extLst>
              <a:ext uri="{FF2B5EF4-FFF2-40B4-BE49-F238E27FC236}">
                <a16:creationId xmlns:a16="http://schemas.microsoft.com/office/drawing/2014/main" id="{2D6B416E-D51B-ACCB-B079-7D4E4A718EB7}"/>
              </a:ext>
            </a:extLst>
          </p:cNvPr>
          <p:cNvSpPr>
            <a:spLocks noGrp="1"/>
          </p:cNvSpPr>
          <p:nvPr>
            <p:ph type="body" sz="quarter" idx="16"/>
          </p:nvPr>
        </p:nvSpPr>
        <p:spPr/>
        <p:txBody>
          <a:bodyPr/>
          <a:lstStyle/>
          <a:p>
            <a:r>
              <a:rPr lang="sk-SK" dirty="0"/>
              <a:t>5</a:t>
            </a:r>
            <a:endParaRPr lang="en-GB" dirty="0"/>
          </a:p>
        </p:txBody>
      </p:sp>
      <p:pic>
        <p:nvPicPr>
          <p:cNvPr id="6" name="Kép 5">
            <a:extLst>
              <a:ext uri="{FF2B5EF4-FFF2-40B4-BE49-F238E27FC236}">
                <a16:creationId xmlns:a16="http://schemas.microsoft.com/office/drawing/2014/main" id="{298F504D-1734-C1EC-132D-3E7CC9E02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86300" y="8890367"/>
            <a:ext cx="3064565" cy="598896"/>
          </a:xfrm>
          <a:prstGeom prst="rect">
            <a:avLst/>
          </a:prstGeom>
        </p:spPr>
      </p:pic>
    </p:spTree>
    <p:extLst>
      <p:ext uri="{BB962C8B-B14F-4D97-AF65-F5344CB8AC3E}">
        <p14:creationId xmlns:p14="http://schemas.microsoft.com/office/powerpoint/2010/main" val="52748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4222"/>
          <a:stretch/>
        </p:blipFill>
        <p:spPr>
          <a:xfrm>
            <a:off x="2773150" y="1955355"/>
            <a:ext cx="2806015" cy="1591194"/>
          </a:xfrm>
          <a:prstGeom prst="rect">
            <a:avLst/>
          </a:prstGeom>
        </p:spPr>
      </p:pic>
      <p:pic>
        <p:nvPicPr>
          <p:cNvPr id="5" name="Kép 4">
            <a:extLst>
              <a:ext uri="{FF2B5EF4-FFF2-40B4-BE49-F238E27FC236}">
                <a16:creationId xmlns:a16="http://schemas.microsoft.com/office/drawing/2014/main" id="{FE50E88E-F63A-5B3D-BDDB-D46F31BF72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14600" y="8922273"/>
            <a:ext cx="3064565" cy="598896"/>
          </a:xfrm>
          <a:prstGeom prst="rect">
            <a:avLst/>
          </a:prstGeom>
        </p:spPr>
      </p:pic>
      <p:pic>
        <p:nvPicPr>
          <p:cNvPr id="4" name="Picture 3"/>
          <p:cNvPicPr>
            <a:picLocks noChangeAspect="1"/>
          </p:cNvPicPr>
          <p:nvPr/>
        </p:nvPicPr>
        <p:blipFill rotWithShape="1">
          <a:blip r:embed="rId4"/>
          <a:srcRect l="4565" t="21250" r="55478" b="6013"/>
          <a:stretch/>
        </p:blipFill>
        <p:spPr>
          <a:xfrm>
            <a:off x="2427135" y="4930157"/>
            <a:ext cx="8967083" cy="4591012"/>
          </a:xfrm>
          <a:prstGeom prst="rect">
            <a:avLst/>
          </a:prstGeom>
        </p:spPr>
      </p:pic>
      <p:sp>
        <p:nvSpPr>
          <p:cNvPr id="6" name="Rectangle 5"/>
          <p:cNvSpPr/>
          <p:nvPr/>
        </p:nvSpPr>
        <p:spPr>
          <a:xfrm>
            <a:off x="7203882" y="2089710"/>
            <a:ext cx="9144000" cy="101566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99"/>
                </a:solidFill>
                <a:effectLst/>
                <a:uLnTx/>
                <a:uFillTx/>
                <a:latin typeface="Open Sans"/>
                <a:ea typeface="+mn-ea"/>
                <a:cs typeface="+mn-cs"/>
              </a:rPr>
              <a:t>If the platform you are using allows, incorporate the complete project logo into the social media banner image. Alternatively, if the platform does not support banner images, utilize the full project logo as your avatar.</a:t>
            </a:r>
          </a:p>
        </p:txBody>
      </p:sp>
      <p:pic>
        <p:nvPicPr>
          <p:cNvPr id="7" name="Picture 6"/>
          <p:cNvPicPr>
            <a:picLocks noChangeAspect="1"/>
          </p:cNvPicPr>
          <p:nvPr/>
        </p:nvPicPr>
        <p:blipFill rotWithShape="1">
          <a:blip r:embed="rId5"/>
          <a:srcRect l="1827" t="21560" r="64870" b="14595"/>
          <a:stretch/>
        </p:blipFill>
        <p:spPr>
          <a:xfrm>
            <a:off x="9239414" y="3546549"/>
            <a:ext cx="8435543" cy="4548146"/>
          </a:xfrm>
          <a:prstGeom prst="rect">
            <a:avLst/>
          </a:prstGeom>
        </p:spPr>
      </p:pic>
    </p:spTree>
    <p:extLst>
      <p:ext uri="{BB962C8B-B14F-4D97-AF65-F5344CB8AC3E}">
        <p14:creationId xmlns:p14="http://schemas.microsoft.com/office/powerpoint/2010/main" val="1400734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2CE601-2103-D957-44CF-0FE26DDAB66D}"/>
              </a:ext>
            </a:extLst>
          </p:cNvPr>
          <p:cNvSpPr>
            <a:spLocks noGrp="1"/>
          </p:cNvSpPr>
          <p:nvPr>
            <p:ph type="title"/>
          </p:nvPr>
        </p:nvSpPr>
        <p:spPr/>
        <p:txBody>
          <a:bodyPr/>
          <a:lstStyle/>
          <a:p>
            <a:r>
              <a:rPr lang="sk-SK" dirty="0"/>
              <a:t>Copyrights</a:t>
            </a:r>
            <a:endParaRPr lang="en-GB" dirty="0"/>
          </a:p>
        </p:txBody>
      </p:sp>
      <p:sp>
        <p:nvSpPr>
          <p:cNvPr id="3" name="Szöveg helye 2">
            <a:extLst>
              <a:ext uri="{FF2B5EF4-FFF2-40B4-BE49-F238E27FC236}">
                <a16:creationId xmlns:a16="http://schemas.microsoft.com/office/drawing/2014/main" id="{A7E4C35F-98A4-CF42-89FD-85158371AC4D}"/>
              </a:ext>
            </a:extLst>
          </p:cNvPr>
          <p:cNvSpPr>
            <a:spLocks noGrp="1"/>
          </p:cNvSpPr>
          <p:nvPr>
            <p:ph type="body" sz="quarter" idx="13"/>
          </p:nvPr>
        </p:nvSpPr>
        <p:spPr>
          <a:xfrm>
            <a:off x="4686300" y="5193776"/>
            <a:ext cx="12725400" cy="3353876"/>
          </a:xfrm>
        </p:spPr>
        <p:txBody>
          <a:bodyPr>
            <a:normAutofit/>
          </a:bodyPr>
          <a:lstStyle/>
          <a:p>
            <a:r>
              <a:rPr lang="en-GB" dirty="0"/>
              <a:t>It is the responsibility of project partners to respect all copyrights or license agreements when any materials – photos, illustrations, videos, graphic elements, presentations, etc. – are made publicly available, e.g. uploaded to the project website and/or social media channels. </a:t>
            </a:r>
          </a:p>
        </p:txBody>
      </p:sp>
      <p:sp>
        <p:nvSpPr>
          <p:cNvPr id="4" name="Szöveg helye 3">
            <a:extLst>
              <a:ext uri="{FF2B5EF4-FFF2-40B4-BE49-F238E27FC236}">
                <a16:creationId xmlns:a16="http://schemas.microsoft.com/office/drawing/2014/main" id="{2D6B416E-D51B-ACCB-B079-7D4E4A718EB7}"/>
              </a:ext>
            </a:extLst>
          </p:cNvPr>
          <p:cNvSpPr>
            <a:spLocks noGrp="1"/>
          </p:cNvSpPr>
          <p:nvPr>
            <p:ph type="body" sz="quarter" idx="16"/>
          </p:nvPr>
        </p:nvSpPr>
        <p:spPr/>
        <p:txBody>
          <a:bodyPr/>
          <a:lstStyle/>
          <a:p>
            <a:r>
              <a:rPr lang="sk-SK" dirty="0"/>
              <a:t>6</a:t>
            </a:r>
            <a:endParaRPr lang="en-GB" dirty="0"/>
          </a:p>
        </p:txBody>
      </p:sp>
      <p:pic>
        <p:nvPicPr>
          <p:cNvPr id="6" name="Kép 5">
            <a:extLst>
              <a:ext uri="{FF2B5EF4-FFF2-40B4-BE49-F238E27FC236}">
                <a16:creationId xmlns:a16="http://schemas.microsoft.com/office/drawing/2014/main" id="{298F504D-1734-C1EC-132D-3E7CC9E02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86300" y="8890367"/>
            <a:ext cx="3064565" cy="598896"/>
          </a:xfrm>
          <a:prstGeom prst="rect">
            <a:avLst/>
          </a:prstGeom>
        </p:spPr>
      </p:pic>
    </p:spTree>
    <p:extLst>
      <p:ext uri="{BB962C8B-B14F-4D97-AF65-F5344CB8AC3E}">
        <p14:creationId xmlns:p14="http://schemas.microsoft.com/office/powerpoint/2010/main" val="25052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FE50E88E-F63A-5B3D-BDDB-D46F31BF72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4600" y="8922273"/>
            <a:ext cx="3064565" cy="598896"/>
          </a:xfrm>
          <a:prstGeom prst="rect">
            <a:avLst/>
          </a:prstGeom>
        </p:spPr>
      </p:pic>
      <p:sp>
        <p:nvSpPr>
          <p:cNvPr id="2" name="Rectangle 1"/>
          <p:cNvSpPr/>
          <p:nvPr/>
        </p:nvSpPr>
        <p:spPr>
          <a:xfrm>
            <a:off x="2416030" y="721537"/>
            <a:ext cx="14814957" cy="8358186"/>
          </a:xfrm>
          <a:prstGeom prst="rect">
            <a:avLst/>
          </a:prstGeom>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sk-SK" sz="2000" b="1" i="0" u="none" strike="noStrike" kern="1200" cap="none" spc="0" normalizeH="0" baseline="0" noProof="0" dirty="0">
                <a:ln>
                  <a:noFill/>
                </a:ln>
                <a:solidFill>
                  <a:srgbClr val="003399"/>
                </a:solidFill>
                <a:effectLst/>
                <a:uLnTx/>
                <a:uFillTx/>
                <a:latin typeface="Open Sans"/>
                <a:ea typeface="+mn-ea"/>
                <a:cs typeface="+mn-cs"/>
              </a:rPr>
              <a:t>Photo copyrights</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3399"/>
                </a:solidFill>
                <a:effectLst/>
                <a:uLnTx/>
                <a:uFillTx/>
                <a:latin typeface="Open Sans"/>
                <a:ea typeface="+mn-ea"/>
                <a:cs typeface="+mn-cs"/>
              </a:rPr>
              <a:t>As part of this, you must add reference to provide credit to the author or the owner of the photo, video, etc. For example, by identifying the photographer directly on or below the image</a:t>
            </a:r>
            <a:r>
              <a:rPr kumimoji="0" lang="sk-SK" sz="2000" b="0" i="0" u="none" strike="noStrike" kern="1200" cap="none" spc="0" normalizeH="0" baseline="0" noProof="0" dirty="0">
                <a:ln>
                  <a:noFill/>
                </a:ln>
                <a:solidFill>
                  <a:srgbClr val="003399"/>
                </a:solidFill>
                <a:effectLst/>
                <a:uLnTx/>
                <a:uFillTx/>
                <a:latin typeface="Open Sans"/>
                <a:ea typeface="+mn-ea"/>
                <a:cs typeface="+mn-cs"/>
              </a:rPr>
              <a:t>. </a:t>
            </a:r>
            <a:r>
              <a:rPr kumimoji="0" lang="en-GB" sz="2000" b="0" i="0" u="none" strike="noStrike" kern="1200" cap="none" spc="0" normalizeH="0" baseline="0" noProof="0" dirty="0">
                <a:ln>
                  <a:noFill/>
                </a:ln>
                <a:solidFill>
                  <a:srgbClr val="003399"/>
                </a:solidFill>
                <a:effectLst/>
                <a:uLnTx/>
                <a:uFillTx/>
                <a:latin typeface="Open Sans"/>
                <a:ea typeface="+mn-ea"/>
                <a:cs typeface="+mn-cs"/>
              </a:rPr>
              <a:t>Any violations of content copyright or license agreements are the sole responsibility of your partnership, including legal liability and the project partnership is responsible to pay potential penalties. </a:t>
            </a:r>
            <a:endParaRPr kumimoji="0" lang="sk-SK"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sk-SK" sz="2000" b="1" i="0" u="none" strike="noStrike" kern="1200" cap="none" spc="0" normalizeH="0" baseline="0" noProof="0" dirty="0">
                <a:ln>
                  <a:noFill/>
                </a:ln>
                <a:solidFill>
                  <a:srgbClr val="003399"/>
                </a:solidFill>
                <a:effectLst/>
                <a:uLnTx/>
                <a:uFillTx/>
                <a:latin typeface="Open Sans"/>
                <a:ea typeface="+mn-ea"/>
                <a:cs typeface="+mn-cs"/>
              </a:rPr>
              <a:t>GDPR</a:t>
            </a:r>
            <a:endParaRPr kumimoji="0" lang="en-US" sz="2000" b="1"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3399"/>
                </a:solidFill>
                <a:effectLst/>
                <a:uLnTx/>
                <a:uFillTx/>
                <a:latin typeface="Open Sans"/>
                <a:ea typeface="+mn-ea"/>
                <a:cs typeface="+mn-cs"/>
              </a:rPr>
              <a:t>Whenever individuals can be identified by their image, data protection legislation applies. In these situations, the rights of the individuals in the collection and use of their photographs must be respected – they must be informed when an identifiable image of them will be or has been captured, and a legal basis (e.g. ‘legitimate interest’, ‘consent’ and ‘contractual obligation’) must be found before the image is used in any way. If there are no other legal basis available, project partnerships have to make sure to have the consent of the person, of whom the picture is taken. Consent is valid when it is made in writing and consent forms need to be stored until the photo is used. In all situations the data subjects need to be informed what you intend to do with the photographs, including whether they will be published on the internet.</a:t>
            </a:r>
            <a:endParaRPr kumimoji="0" lang="sk-SK"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sk-SK" sz="2000" b="0" i="0" u="none" strike="noStrike" kern="1200" cap="none" spc="0" normalizeH="0" baseline="0" noProof="0" dirty="0">
                <a:ln>
                  <a:noFill/>
                </a:ln>
                <a:solidFill>
                  <a:srgbClr val="003399"/>
                </a:solidFill>
                <a:effectLst/>
                <a:uLnTx/>
                <a:uFillTx/>
                <a:latin typeface="Open Sans"/>
                <a:ea typeface="+mn-ea"/>
                <a:cs typeface="+mn-cs"/>
              </a:rPr>
              <a:t>Examples </a:t>
            </a:r>
            <a:r>
              <a:rPr kumimoji="0" lang="en-US" sz="2000" b="0" i="0" u="none" strike="noStrike" kern="1200" cap="none" spc="0" normalizeH="0" baseline="0" noProof="0" dirty="0">
                <a:ln>
                  <a:noFill/>
                </a:ln>
                <a:solidFill>
                  <a:srgbClr val="003399"/>
                </a:solidFill>
                <a:effectLst/>
                <a:uLnTx/>
                <a:uFillTx/>
                <a:latin typeface="Open Sans"/>
                <a:ea typeface="+mn-ea"/>
                <a:cs typeface="+mn-cs"/>
              </a:rPr>
              <a:t>of consent notices or disclaimers related to GDPR (General Data Protection Regulation) compliance. They inform individuals that photographs will be taken and used for specific purposes, and they obtain consent for the use of these images. </a:t>
            </a:r>
            <a:endParaRPr kumimoji="0" lang="sk-SK"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2000" b="0" i="0" u="sng" strike="noStrike" kern="1200" cap="none" spc="0" normalizeH="0" baseline="0" noProof="0" dirty="0">
                <a:ln>
                  <a:noFill/>
                </a:ln>
                <a:solidFill>
                  <a:srgbClr val="003399"/>
                </a:solidFill>
                <a:effectLst/>
                <a:uLnTx/>
                <a:uFillTx/>
                <a:latin typeface="Open Sans"/>
                <a:ea typeface="+mn-ea"/>
                <a:cs typeface="+mn-cs"/>
              </a:rPr>
              <a:t>General event notice</a:t>
            </a:r>
            <a:r>
              <a:rPr kumimoji="0" lang="en-GB" sz="2000" b="0" i="0" u="sng" strike="noStrike" kern="1200" cap="none" spc="0" normalizeH="0" baseline="0" noProof="0" dirty="0">
                <a:ln>
                  <a:noFill/>
                </a:ln>
                <a:solidFill>
                  <a:srgbClr val="003399"/>
                </a:solidFill>
                <a:effectLst/>
                <a:uLnTx/>
                <a:uFillTx/>
                <a:latin typeface="Open Sans"/>
                <a:ea typeface="+mn-ea"/>
                <a:cs typeface="+mn-cs"/>
              </a:rPr>
              <a:t>:</a:t>
            </a:r>
            <a:endParaRPr kumimoji="0" lang="en-US" sz="2000" b="0" i="0" u="sng"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3399"/>
                </a:solidFill>
                <a:effectLst/>
                <a:uLnTx/>
                <a:uFillTx/>
                <a:latin typeface="Open Sans"/>
                <a:ea typeface="+mn-ea"/>
                <a:cs typeface="+mn-cs"/>
              </a:rPr>
              <a:t>Please be informed that photographs will be taken during this event for use on our website and social media channels. By participating in this event, you consent to your image being used for these purposes.</a:t>
            </a:r>
            <a:endParaRPr kumimoji="0" lang="sk-SK"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2000" b="0" i="0" u="sng" strike="noStrike" kern="1200" cap="none" spc="0" normalizeH="0" baseline="0" noProof="0" dirty="0">
                <a:ln>
                  <a:noFill/>
                </a:ln>
                <a:solidFill>
                  <a:srgbClr val="003399"/>
                </a:solidFill>
                <a:effectLst/>
                <a:uLnTx/>
                <a:uFillTx/>
                <a:latin typeface="Open Sans"/>
                <a:ea typeface="+mn-ea"/>
                <a:cs typeface="+mn-cs"/>
              </a:rPr>
              <a:t>Specific consent form</a:t>
            </a:r>
            <a:r>
              <a:rPr kumimoji="0" lang="en-GB" sz="2000" b="0" i="0" u="sng" strike="noStrike" kern="1200" cap="none" spc="0" normalizeH="0" baseline="0" noProof="0" dirty="0">
                <a:ln>
                  <a:noFill/>
                </a:ln>
                <a:solidFill>
                  <a:srgbClr val="003399"/>
                </a:solidFill>
                <a:effectLst/>
                <a:uLnTx/>
                <a:uFillTx/>
                <a:latin typeface="Open Sans"/>
                <a:ea typeface="+mn-ea"/>
                <a:cs typeface="+mn-cs"/>
              </a:rPr>
              <a:t>: </a:t>
            </a:r>
            <a:endParaRPr kumimoji="0" lang="en-US" sz="2000" b="0" i="0" u="sng"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3399"/>
                </a:solidFill>
                <a:effectLst/>
                <a:uLnTx/>
                <a:uFillTx/>
                <a:latin typeface="Open Sans"/>
                <a:ea typeface="+mn-ea"/>
                <a:cs typeface="+mn-cs"/>
              </a:rPr>
              <a:t>We would like to take photographs of you during this event for our website and social media. By signing this form you agree to have your image used in this manner. Thank you for your cooperation.</a:t>
            </a:r>
            <a:endParaRPr kumimoji="0" lang="en-US" sz="20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just" defTabSz="4572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0458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FE50E88E-F63A-5B3D-BDDB-D46F31BF72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4600" y="8922273"/>
            <a:ext cx="3064565" cy="598896"/>
          </a:xfrm>
          <a:prstGeom prst="rect">
            <a:avLst/>
          </a:prstGeom>
        </p:spPr>
      </p:pic>
      <p:sp>
        <p:nvSpPr>
          <p:cNvPr id="2" name="Rectangle 1"/>
          <p:cNvSpPr/>
          <p:nvPr/>
        </p:nvSpPr>
        <p:spPr>
          <a:xfrm>
            <a:off x="2416030" y="721537"/>
            <a:ext cx="11694253" cy="2154757"/>
          </a:xfrm>
          <a:prstGeom prst="rect">
            <a:avLst/>
          </a:prstGeom>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sk-SK" sz="2000" b="1" i="0" u="none" strike="noStrike" kern="1200" cap="none" spc="0" normalizeH="0" baseline="0" noProof="0" dirty="0">
                <a:ln>
                  <a:noFill/>
                </a:ln>
                <a:solidFill>
                  <a:srgbClr val="003399"/>
                </a:solidFill>
                <a:effectLst/>
                <a:uLnTx/>
                <a:uFillTx/>
                <a:latin typeface="Open Sans"/>
                <a:ea typeface="+mn-ea"/>
                <a:cs typeface="+mn-cs"/>
              </a:rPr>
              <a:t>Requirement to share all materials</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3399"/>
                </a:solidFill>
                <a:effectLst/>
                <a:uLnTx/>
                <a:uFillTx/>
                <a:latin typeface="Open Sans"/>
                <a:ea typeface="+mn-ea"/>
                <a:cs typeface="+mn-cs"/>
              </a:rPr>
              <a:t>Upon request, project partnership must make the project publicity and visibility materials available to the </a:t>
            </a:r>
            <a:r>
              <a:rPr kumimoji="0" lang="en-GB" sz="2000" b="0" i="0" u="none" strike="noStrike" kern="1200" cap="none" spc="0" normalizeH="0" baseline="0" noProof="0" dirty="0" err="1">
                <a:ln>
                  <a:noFill/>
                </a:ln>
                <a:solidFill>
                  <a:srgbClr val="003399"/>
                </a:solidFill>
                <a:effectLst/>
                <a:uLnTx/>
                <a:uFillTx/>
                <a:latin typeface="Open Sans"/>
                <a:ea typeface="+mn-ea"/>
                <a:cs typeface="+mn-cs"/>
              </a:rPr>
              <a:t>Interreg</a:t>
            </a:r>
            <a:r>
              <a:rPr kumimoji="0" lang="en-GB" sz="2000" b="0" i="0" u="none" strike="noStrike" kern="1200" cap="none" spc="0" normalizeH="0" baseline="0" noProof="0" dirty="0">
                <a:ln>
                  <a:noFill/>
                </a:ln>
                <a:solidFill>
                  <a:srgbClr val="003399"/>
                </a:solidFill>
                <a:effectLst/>
                <a:uLnTx/>
                <a:uFillTx/>
                <a:latin typeface="Open Sans"/>
                <a:ea typeface="+mn-ea"/>
                <a:cs typeface="+mn-cs"/>
              </a:rPr>
              <a:t> Danube Programme as well as any EU institution. The materials must be delivered with a </a:t>
            </a:r>
            <a:r>
              <a:rPr kumimoji="0" lang="en-GB" sz="2000" b="0" i="0" u="none" strike="noStrike" kern="1200" cap="none" spc="0" normalizeH="0" baseline="0" noProof="0" dirty="0" err="1">
                <a:ln>
                  <a:noFill/>
                </a:ln>
                <a:solidFill>
                  <a:srgbClr val="003399"/>
                </a:solidFill>
                <a:effectLst/>
                <a:uLnTx/>
                <a:uFillTx/>
                <a:latin typeface="Open Sans"/>
                <a:ea typeface="+mn-ea"/>
                <a:cs typeface="+mn-cs"/>
              </a:rPr>
              <a:t>royaltyfree</a:t>
            </a:r>
            <a:r>
              <a:rPr kumimoji="0" lang="en-GB" sz="2000" b="0" i="0" u="none" strike="noStrike" kern="1200" cap="none" spc="0" normalizeH="0" baseline="0" noProof="0" dirty="0">
                <a:ln>
                  <a:noFill/>
                </a:ln>
                <a:solidFill>
                  <a:srgbClr val="003399"/>
                </a:solidFill>
                <a:effectLst/>
                <a:uLnTx/>
                <a:uFillTx/>
                <a:latin typeface="Open Sans"/>
                <a:ea typeface="+mn-ea"/>
                <a:cs typeface="+mn-cs"/>
              </a:rPr>
              <a:t>, non-exclusive, and irrevocable license to use such material. You must grant any pre-existing rights to the European Union in accordance with Article 49 (6) and Annex IX of the Common Provisions Regulation (EU 2021/1060).</a:t>
            </a:r>
            <a:endParaRPr kumimoji="0" lang="en-US" sz="2000" b="0" i="0" u="none" strike="noStrike" kern="1200" cap="none" spc="0" normalizeH="0" baseline="0" noProof="0" dirty="0">
              <a:ln>
                <a:noFill/>
              </a:ln>
              <a:solidFill>
                <a:srgbClr val="003399"/>
              </a:solidFill>
              <a:effectLst/>
              <a:uLnTx/>
              <a:uFillTx/>
              <a:latin typeface="Open Sans"/>
              <a:ea typeface="+mn-ea"/>
              <a:cs typeface="+mn-cs"/>
            </a:endParaRPr>
          </a:p>
        </p:txBody>
      </p:sp>
    </p:spTree>
    <p:extLst>
      <p:ext uri="{BB962C8B-B14F-4D97-AF65-F5344CB8AC3E}">
        <p14:creationId xmlns:p14="http://schemas.microsoft.com/office/powerpoint/2010/main" val="2145720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ACB76407-1400-7053-506B-8062061069BF}"/>
              </a:ext>
            </a:extLst>
          </p:cNvPr>
          <p:cNvSpPr>
            <a:spLocks noGrp="1"/>
          </p:cNvSpPr>
          <p:nvPr>
            <p:ph type="body" sz="quarter" idx="12"/>
          </p:nvPr>
        </p:nvSpPr>
        <p:spPr/>
        <p:txBody>
          <a:bodyPr/>
          <a:lstStyle/>
          <a:p>
            <a:r>
              <a:rPr lang="sk-SK" dirty="0"/>
              <a:t>Thank you for your attention! </a:t>
            </a:r>
            <a:endParaRPr lang="en-GB" dirty="0"/>
          </a:p>
        </p:txBody>
      </p:sp>
      <p:pic>
        <p:nvPicPr>
          <p:cNvPr id="10" name="Kép 9">
            <a:extLst>
              <a:ext uri="{FF2B5EF4-FFF2-40B4-BE49-F238E27FC236}">
                <a16:creationId xmlns:a16="http://schemas.microsoft.com/office/drawing/2014/main" id="{B41AAD67-A53C-7E0C-CC06-D8DF0D2FB8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53570" y="8431202"/>
            <a:ext cx="6510859" cy="1272392"/>
          </a:xfrm>
          <a:prstGeom prst="rect">
            <a:avLst/>
          </a:prstGeom>
        </p:spPr>
      </p:pic>
    </p:spTree>
    <p:extLst>
      <p:ext uri="{BB962C8B-B14F-4D97-AF65-F5344CB8AC3E}">
        <p14:creationId xmlns:p14="http://schemas.microsoft.com/office/powerpoint/2010/main" val="4007496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336007-9278-CEFE-1DF1-559D3C31A0E1}"/>
              </a:ext>
            </a:extLst>
          </p:cNvPr>
          <p:cNvSpPr>
            <a:spLocks noGrp="1"/>
          </p:cNvSpPr>
          <p:nvPr>
            <p:ph type="title"/>
          </p:nvPr>
        </p:nvSpPr>
        <p:spPr/>
        <p:txBody>
          <a:bodyPr/>
          <a:lstStyle/>
          <a:p>
            <a:r>
              <a:rPr lang="hu-HU" dirty="0" err="1"/>
              <a:t>SMF</a:t>
            </a:r>
            <a:r>
              <a:rPr lang="en-GB" dirty="0"/>
              <a:t> </a:t>
            </a:r>
            <a:r>
              <a:rPr lang="hu-HU" dirty="0"/>
              <a:t>c</a:t>
            </a:r>
            <a:r>
              <a:rPr lang="en-GB" dirty="0"/>
              <a:t>all LP seminar</a:t>
            </a:r>
          </a:p>
        </p:txBody>
      </p:sp>
      <p:sp>
        <p:nvSpPr>
          <p:cNvPr id="3" name="Szöveg helye 2">
            <a:extLst>
              <a:ext uri="{FF2B5EF4-FFF2-40B4-BE49-F238E27FC236}">
                <a16:creationId xmlns:a16="http://schemas.microsoft.com/office/drawing/2014/main" id="{BBC98780-3FE4-B967-75AB-2B7F58823B48}"/>
              </a:ext>
            </a:extLst>
          </p:cNvPr>
          <p:cNvSpPr>
            <a:spLocks noGrp="1"/>
          </p:cNvSpPr>
          <p:nvPr>
            <p:ph type="body" sz="quarter" idx="13"/>
          </p:nvPr>
        </p:nvSpPr>
        <p:spPr>
          <a:xfrm>
            <a:off x="4686300" y="5913724"/>
            <a:ext cx="12725400" cy="1071562"/>
          </a:xfrm>
        </p:spPr>
        <p:txBody>
          <a:bodyPr/>
          <a:lstStyle/>
          <a:p>
            <a:r>
              <a:rPr lang="hu-HU" dirty="0"/>
              <a:t>Partner </a:t>
            </a:r>
            <a:r>
              <a:rPr lang="hu-HU" dirty="0" err="1"/>
              <a:t>Report</a:t>
            </a:r>
            <a:r>
              <a:rPr lang="hu-HU" dirty="0"/>
              <a:t> – Project </a:t>
            </a:r>
            <a:r>
              <a:rPr lang="hu-HU" dirty="0" err="1"/>
              <a:t>Progress</a:t>
            </a:r>
            <a:r>
              <a:rPr lang="hu-HU" dirty="0"/>
              <a:t> </a:t>
            </a:r>
            <a:r>
              <a:rPr lang="hu-HU" dirty="0" err="1"/>
              <a:t>Report</a:t>
            </a:r>
            <a:endParaRPr lang="en-GB" dirty="0"/>
          </a:p>
        </p:txBody>
      </p:sp>
      <p:sp>
        <p:nvSpPr>
          <p:cNvPr id="4" name="Szöveg helye 3">
            <a:extLst>
              <a:ext uri="{FF2B5EF4-FFF2-40B4-BE49-F238E27FC236}">
                <a16:creationId xmlns:a16="http://schemas.microsoft.com/office/drawing/2014/main" id="{C2FFB456-3600-890C-55B7-35061CD66084}"/>
              </a:ext>
            </a:extLst>
          </p:cNvPr>
          <p:cNvSpPr>
            <a:spLocks noGrp="1"/>
          </p:cNvSpPr>
          <p:nvPr>
            <p:ph type="body" sz="quarter" idx="14"/>
          </p:nvPr>
        </p:nvSpPr>
        <p:spPr/>
        <p:txBody>
          <a:bodyPr>
            <a:normAutofit/>
          </a:bodyPr>
          <a:lstStyle/>
          <a:p>
            <a:r>
              <a:rPr lang="hu-HU" dirty="0"/>
              <a:t>On-line</a:t>
            </a:r>
            <a:r>
              <a:rPr lang="en-GB" dirty="0"/>
              <a:t> – </a:t>
            </a:r>
            <a:r>
              <a:rPr lang="hu-HU" dirty="0"/>
              <a:t>6</a:t>
            </a:r>
            <a:r>
              <a:rPr lang="en-GB" dirty="0"/>
              <a:t> </a:t>
            </a:r>
            <a:r>
              <a:rPr lang="hu-HU" dirty="0"/>
              <a:t>November</a:t>
            </a:r>
            <a:r>
              <a:rPr lang="en-GB" dirty="0"/>
              <a:t>, 2024</a:t>
            </a:r>
          </a:p>
        </p:txBody>
      </p:sp>
      <p:sp>
        <p:nvSpPr>
          <p:cNvPr id="5" name="Szöveg helye 4">
            <a:extLst>
              <a:ext uri="{FF2B5EF4-FFF2-40B4-BE49-F238E27FC236}">
                <a16:creationId xmlns:a16="http://schemas.microsoft.com/office/drawing/2014/main" id="{2EA807DF-1DAD-53F9-1A81-B2207E69C877}"/>
              </a:ext>
            </a:extLst>
          </p:cNvPr>
          <p:cNvSpPr>
            <a:spLocks noGrp="1"/>
          </p:cNvSpPr>
          <p:nvPr>
            <p:ph type="body" sz="quarter" idx="15"/>
          </p:nvPr>
        </p:nvSpPr>
        <p:spPr/>
        <p:txBody>
          <a:bodyPr/>
          <a:lstStyle/>
          <a:p>
            <a:endParaRPr lang="en-GB" dirty="0"/>
          </a:p>
        </p:txBody>
      </p:sp>
      <p:sp>
        <p:nvSpPr>
          <p:cNvPr id="6" name="Szöveg helye 5">
            <a:extLst>
              <a:ext uri="{FF2B5EF4-FFF2-40B4-BE49-F238E27FC236}">
                <a16:creationId xmlns:a16="http://schemas.microsoft.com/office/drawing/2014/main" id="{303C1836-1656-CA6C-B068-DC7CC340D1DC}"/>
              </a:ext>
            </a:extLst>
          </p:cNvPr>
          <p:cNvSpPr>
            <a:spLocks noGrp="1"/>
          </p:cNvSpPr>
          <p:nvPr>
            <p:ph type="body" sz="quarter" idx="16"/>
          </p:nvPr>
        </p:nvSpPr>
        <p:spPr>
          <a:xfrm>
            <a:off x="8597899" y="9111319"/>
            <a:ext cx="3992685" cy="920285"/>
          </a:xfrm>
        </p:spPr>
        <p:txBody>
          <a:bodyPr>
            <a:normAutofit/>
          </a:bodyPr>
          <a:lstStyle/>
          <a:p>
            <a:pPr>
              <a:lnSpc>
                <a:spcPct val="100000"/>
              </a:lnSpc>
              <a:spcBef>
                <a:spcPts val="0"/>
              </a:spcBef>
            </a:pPr>
            <a:r>
              <a:rPr lang="hu-HU" dirty="0"/>
              <a:t>Horst Schindler</a:t>
            </a:r>
          </a:p>
          <a:p>
            <a:pPr>
              <a:lnSpc>
                <a:spcPct val="100000"/>
              </a:lnSpc>
              <a:spcBef>
                <a:spcPts val="0"/>
              </a:spcBef>
            </a:pPr>
            <a:r>
              <a:rPr lang="hu-HU" dirty="0"/>
              <a:t>Árpád Kovács</a:t>
            </a:r>
            <a:endParaRPr lang="en-GB" dirty="0"/>
          </a:p>
        </p:txBody>
      </p:sp>
      <p:sp>
        <p:nvSpPr>
          <p:cNvPr id="7" name="Szöveg helye 6">
            <a:extLst>
              <a:ext uri="{FF2B5EF4-FFF2-40B4-BE49-F238E27FC236}">
                <a16:creationId xmlns:a16="http://schemas.microsoft.com/office/drawing/2014/main" id="{F074AD85-4911-6FC3-84A2-E45B45AB6089}"/>
              </a:ext>
            </a:extLst>
          </p:cNvPr>
          <p:cNvSpPr>
            <a:spLocks noGrp="1"/>
          </p:cNvSpPr>
          <p:nvPr>
            <p:ph type="body" sz="quarter" idx="17"/>
          </p:nvPr>
        </p:nvSpPr>
        <p:spPr/>
        <p:txBody>
          <a:bodyPr/>
          <a:lstStyle/>
          <a:p>
            <a:endParaRPr lang="en-GB"/>
          </a:p>
        </p:txBody>
      </p:sp>
      <p:pic>
        <p:nvPicPr>
          <p:cNvPr id="10" name="Kép 9">
            <a:extLst>
              <a:ext uri="{FF2B5EF4-FFF2-40B4-BE49-F238E27FC236}">
                <a16:creationId xmlns:a16="http://schemas.microsoft.com/office/drawing/2014/main" id="{9B381A6C-8786-9BC0-1879-C76296E318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014" y="321542"/>
            <a:ext cx="9334202" cy="1826572"/>
          </a:xfrm>
          <a:prstGeom prst="rect">
            <a:avLst/>
          </a:prstGeom>
        </p:spPr>
      </p:pic>
    </p:spTree>
    <p:extLst>
      <p:ext uri="{BB962C8B-B14F-4D97-AF65-F5344CB8AC3E}">
        <p14:creationId xmlns:p14="http://schemas.microsoft.com/office/powerpoint/2010/main" val="117033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B1F20DC2-5092-E8F1-09F1-4D4BB2E5728E}"/>
              </a:ext>
            </a:extLst>
          </p:cNvPr>
          <p:cNvSpPr>
            <a:spLocks noGrp="1"/>
          </p:cNvSpPr>
          <p:nvPr>
            <p:ph idx="1"/>
          </p:nvPr>
        </p:nvSpPr>
        <p:spPr>
          <a:xfrm>
            <a:off x="9677400" y="662073"/>
            <a:ext cx="7912100" cy="8964441"/>
          </a:xfrm>
        </p:spPr>
        <p:txBody>
          <a:bodyPr/>
          <a:lstStyle/>
          <a:p>
            <a:pPr marL="0" indent="0">
              <a:buNone/>
            </a:pPr>
            <a:r>
              <a:rPr lang="en-US" dirty="0"/>
              <a:t>            </a:t>
            </a:r>
            <a:endParaRPr lang="en-GB" sz="5000" dirty="0">
              <a:latin typeface="+mj-lt"/>
              <a:ea typeface="+mj-ea"/>
              <a:cs typeface="+mj-cs"/>
            </a:endParaRPr>
          </a:p>
        </p:txBody>
      </p:sp>
      <p:pic>
        <p:nvPicPr>
          <p:cNvPr id="4" name="Kép 3">
            <a:extLst>
              <a:ext uri="{FF2B5EF4-FFF2-40B4-BE49-F238E27FC236}">
                <a16:creationId xmlns:a16="http://schemas.microsoft.com/office/drawing/2014/main" id="{1B77AD7A-181C-5550-EAA9-9AE1525BD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graphicFrame>
        <p:nvGraphicFramePr>
          <p:cNvPr id="7" name="Diagram 6">
            <a:extLst>
              <a:ext uri="{FF2B5EF4-FFF2-40B4-BE49-F238E27FC236}">
                <a16:creationId xmlns:a16="http://schemas.microsoft.com/office/drawing/2014/main" id="{E43382B0-014F-ED11-50A8-89A749BB8F3C}"/>
              </a:ext>
            </a:extLst>
          </p:cNvPr>
          <p:cNvGraphicFramePr/>
          <p:nvPr>
            <p:extLst>
              <p:ext uri="{D42A27DB-BD31-4B8C-83A1-F6EECF244321}">
                <p14:modId xmlns:p14="http://schemas.microsoft.com/office/powerpoint/2010/main" val="746240374"/>
              </p:ext>
            </p:extLst>
          </p:nvPr>
        </p:nvGraphicFramePr>
        <p:xfrm>
          <a:off x="3048000" y="1080294"/>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2855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B1F20DC2-5092-E8F1-09F1-4D4BB2E5728E}"/>
              </a:ext>
            </a:extLst>
          </p:cNvPr>
          <p:cNvSpPr>
            <a:spLocks noGrp="1"/>
          </p:cNvSpPr>
          <p:nvPr>
            <p:ph idx="1"/>
          </p:nvPr>
        </p:nvSpPr>
        <p:spPr>
          <a:xfrm>
            <a:off x="9677400" y="662073"/>
            <a:ext cx="7912100" cy="8964441"/>
          </a:xfrm>
        </p:spPr>
        <p:txBody>
          <a:bodyPr/>
          <a:lstStyle/>
          <a:p>
            <a:pPr marL="0" indent="0">
              <a:buNone/>
            </a:pPr>
            <a:r>
              <a:rPr lang="en-US" dirty="0"/>
              <a:t>            </a:t>
            </a:r>
            <a:endParaRPr lang="en-GB" sz="5000" dirty="0">
              <a:latin typeface="+mj-lt"/>
              <a:ea typeface="+mj-ea"/>
              <a:cs typeface="+mj-cs"/>
            </a:endParaRPr>
          </a:p>
        </p:txBody>
      </p:sp>
      <p:pic>
        <p:nvPicPr>
          <p:cNvPr id="4" name="Kép 3">
            <a:extLst>
              <a:ext uri="{FF2B5EF4-FFF2-40B4-BE49-F238E27FC236}">
                <a16:creationId xmlns:a16="http://schemas.microsoft.com/office/drawing/2014/main" id="{1B77AD7A-181C-5550-EAA9-9AE1525BD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5" name="TextBox 4"/>
          <p:cNvSpPr txBox="1"/>
          <p:nvPr/>
        </p:nvSpPr>
        <p:spPr>
          <a:xfrm>
            <a:off x="5587628" y="2090895"/>
            <a:ext cx="8109020" cy="5632311"/>
          </a:xfrm>
          <a:prstGeom prst="rect">
            <a:avLst/>
          </a:prstGeom>
          <a:noFill/>
        </p:spPr>
        <p:txBody>
          <a:bodyPr wrap="square" rtlCol="0">
            <a:spAutoFit/>
          </a:bodyPr>
          <a:lstStyle/>
          <a:p>
            <a:r>
              <a:rPr lang="hu-HU" sz="3600" b="1" dirty="0" err="1">
                <a:solidFill>
                  <a:srgbClr val="003399"/>
                </a:solidFill>
              </a:rPr>
              <a:t>Indicative</a:t>
            </a:r>
            <a:r>
              <a:rPr lang="hu-HU" sz="3600" b="1" dirty="0">
                <a:solidFill>
                  <a:srgbClr val="003399"/>
                </a:solidFill>
              </a:rPr>
              <a:t> </a:t>
            </a:r>
            <a:r>
              <a:rPr lang="hu-HU" sz="3600" b="1" dirty="0" err="1">
                <a:solidFill>
                  <a:srgbClr val="003399"/>
                </a:solidFill>
              </a:rPr>
              <a:t>contents</a:t>
            </a:r>
            <a:endParaRPr lang="hu-HU" sz="3600" b="1" dirty="0">
              <a:solidFill>
                <a:srgbClr val="003399"/>
              </a:solidFill>
            </a:endParaRPr>
          </a:p>
          <a:p>
            <a:endParaRPr lang="hu-HU" sz="3600" dirty="0">
              <a:solidFill>
                <a:srgbClr val="003399"/>
              </a:solidFill>
            </a:endParaRPr>
          </a:p>
          <a:p>
            <a:endParaRPr lang="hu-HU" sz="3600" dirty="0">
              <a:solidFill>
                <a:srgbClr val="003399"/>
              </a:solidFill>
            </a:endParaRPr>
          </a:p>
          <a:p>
            <a:pPr marL="742950" lvl="1" indent="-285750">
              <a:buFont typeface="Arial" panose="020B0604020202020204" pitchFamily="34" charset="0"/>
              <a:buChar char="•"/>
            </a:pPr>
            <a:r>
              <a:rPr lang="hu-HU" sz="3600" dirty="0" err="1">
                <a:solidFill>
                  <a:srgbClr val="003399"/>
                </a:solidFill>
              </a:rPr>
              <a:t>When</a:t>
            </a:r>
            <a:r>
              <a:rPr lang="hu-HU" sz="3600" dirty="0">
                <a:solidFill>
                  <a:srgbClr val="003399"/>
                </a:solidFill>
              </a:rPr>
              <a:t> </a:t>
            </a:r>
            <a:r>
              <a:rPr lang="hu-HU" sz="3600" dirty="0" err="1">
                <a:solidFill>
                  <a:srgbClr val="003399"/>
                </a:solidFill>
              </a:rPr>
              <a:t>to</a:t>
            </a:r>
            <a:r>
              <a:rPr lang="hu-HU" sz="3600" dirty="0">
                <a:solidFill>
                  <a:srgbClr val="003399"/>
                </a:solidFill>
              </a:rPr>
              <a:t> </a:t>
            </a:r>
            <a:r>
              <a:rPr lang="hu-HU" sz="3600" dirty="0" err="1">
                <a:solidFill>
                  <a:srgbClr val="003399"/>
                </a:solidFill>
              </a:rPr>
              <a:t>report</a:t>
            </a:r>
            <a:r>
              <a:rPr lang="hu-HU" sz="3600" dirty="0">
                <a:solidFill>
                  <a:srgbClr val="003399"/>
                </a:solidFill>
              </a:rPr>
              <a:t>?</a:t>
            </a:r>
          </a:p>
          <a:p>
            <a:pPr marL="285750" indent="-285750">
              <a:buFont typeface="Arial" panose="020B0604020202020204" pitchFamily="34" charset="0"/>
              <a:buChar char="•"/>
            </a:pPr>
            <a:endParaRPr lang="hu-HU" sz="3600" dirty="0">
              <a:solidFill>
                <a:srgbClr val="003399"/>
              </a:solidFill>
            </a:endParaRPr>
          </a:p>
          <a:p>
            <a:pPr marL="742950" lvl="1" indent="-285750">
              <a:buFont typeface="Arial" panose="020B0604020202020204" pitchFamily="34" charset="0"/>
              <a:buChar char="•"/>
            </a:pPr>
            <a:r>
              <a:rPr lang="hu-HU" sz="3600" dirty="0" err="1">
                <a:solidFill>
                  <a:srgbClr val="003399"/>
                </a:solidFill>
              </a:rPr>
              <a:t>How</a:t>
            </a:r>
            <a:r>
              <a:rPr lang="hu-HU" sz="3600" dirty="0">
                <a:solidFill>
                  <a:srgbClr val="003399"/>
                </a:solidFill>
              </a:rPr>
              <a:t> </a:t>
            </a:r>
            <a:r>
              <a:rPr lang="hu-HU" sz="3600" dirty="0" err="1">
                <a:solidFill>
                  <a:srgbClr val="003399"/>
                </a:solidFill>
              </a:rPr>
              <a:t>to</a:t>
            </a:r>
            <a:r>
              <a:rPr lang="hu-HU" sz="3600" dirty="0">
                <a:solidFill>
                  <a:srgbClr val="003399"/>
                </a:solidFill>
              </a:rPr>
              <a:t> </a:t>
            </a:r>
            <a:r>
              <a:rPr lang="hu-HU" sz="3600" dirty="0" err="1">
                <a:solidFill>
                  <a:srgbClr val="003399"/>
                </a:solidFill>
              </a:rPr>
              <a:t>report</a:t>
            </a:r>
            <a:r>
              <a:rPr lang="hu-HU" sz="3600" dirty="0">
                <a:solidFill>
                  <a:srgbClr val="003399"/>
                </a:solidFill>
              </a:rPr>
              <a:t>?</a:t>
            </a:r>
          </a:p>
          <a:p>
            <a:pPr marL="285750" indent="-285750">
              <a:buFont typeface="Arial" panose="020B0604020202020204" pitchFamily="34" charset="0"/>
              <a:buChar char="•"/>
            </a:pPr>
            <a:endParaRPr lang="hu-HU" sz="3600" dirty="0">
              <a:solidFill>
                <a:srgbClr val="003399"/>
              </a:solidFill>
            </a:endParaRPr>
          </a:p>
          <a:p>
            <a:pPr marL="742950" lvl="1" indent="-285750">
              <a:buFont typeface="Arial" panose="020B0604020202020204" pitchFamily="34" charset="0"/>
              <a:buChar char="•"/>
            </a:pPr>
            <a:r>
              <a:rPr lang="hu-HU" sz="3600" dirty="0" err="1">
                <a:solidFill>
                  <a:srgbClr val="003399"/>
                </a:solidFill>
              </a:rPr>
              <a:t>Why</a:t>
            </a:r>
            <a:r>
              <a:rPr lang="hu-HU" sz="3600" dirty="0">
                <a:solidFill>
                  <a:srgbClr val="003399"/>
                </a:solidFill>
              </a:rPr>
              <a:t> </a:t>
            </a:r>
            <a:r>
              <a:rPr lang="hu-HU" sz="3600" dirty="0" err="1">
                <a:solidFill>
                  <a:srgbClr val="003399"/>
                </a:solidFill>
              </a:rPr>
              <a:t>to</a:t>
            </a:r>
            <a:r>
              <a:rPr lang="hu-HU" sz="3600" dirty="0">
                <a:solidFill>
                  <a:srgbClr val="003399"/>
                </a:solidFill>
              </a:rPr>
              <a:t> </a:t>
            </a:r>
            <a:r>
              <a:rPr lang="hu-HU" sz="3600" dirty="0" err="1">
                <a:solidFill>
                  <a:srgbClr val="003399"/>
                </a:solidFill>
              </a:rPr>
              <a:t>report</a:t>
            </a:r>
            <a:r>
              <a:rPr lang="hu-HU" sz="3600" dirty="0">
                <a:solidFill>
                  <a:srgbClr val="003399"/>
                </a:solidFill>
              </a:rPr>
              <a:t>?</a:t>
            </a:r>
          </a:p>
          <a:p>
            <a:pPr marL="742950" lvl="1" indent="-285750">
              <a:buFont typeface="Arial" panose="020B0604020202020204" pitchFamily="34" charset="0"/>
              <a:buChar char="•"/>
            </a:pPr>
            <a:endParaRPr lang="hu-HU" sz="3600" dirty="0">
              <a:solidFill>
                <a:srgbClr val="003399"/>
              </a:solidFill>
            </a:endParaRPr>
          </a:p>
          <a:p>
            <a:pPr marL="742950" lvl="1" indent="-285750">
              <a:buFont typeface="Arial" panose="020B0604020202020204" pitchFamily="34" charset="0"/>
              <a:buChar char="•"/>
            </a:pPr>
            <a:r>
              <a:rPr lang="hu-HU" sz="3600" dirty="0">
                <a:solidFill>
                  <a:srgbClr val="003399"/>
                </a:solidFill>
              </a:rPr>
              <a:t>Hints and </a:t>
            </a:r>
            <a:r>
              <a:rPr lang="hu-HU" sz="3600" dirty="0" err="1">
                <a:solidFill>
                  <a:srgbClr val="003399"/>
                </a:solidFill>
              </a:rPr>
              <a:t>tricks</a:t>
            </a:r>
            <a:endParaRPr lang="en-US" sz="3600" dirty="0">
              <a:solidFill>
                <a:srgbClr val="003399"/>
              </a:solidFill>
            </a:endParaRPr>
          </a:p>
        </p:txBody>
      </p:sp>
    </p:spTree>
    <p:extLst>
      <p:ext uri="{BB962C8B-B14F-4D97-AF65-F5344CB8AC3E}">
        <p14:creationId xmlns:p14="http://schemas.microsoft.com/office/powerpoint/2010/main" val="2936487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0" y="481203"/>
            <a:ext cx="15113000" cy="8862927"/>
          </a:xfrm>
        </p:spPr>
        <p:txBody>
          <a:bodyPr/>
          <a:lstStyle/>
          <a:p>
            <a:br>
              <a:rPr lang="hu-HU" dirty="0"/>
            </a:br>
            <a:br>
              <a:rPr lang="hu-HU" dirty="0"/>
            </a:br>
            <a:br>
              <a:rPr lang="hu-HU" dirty="0"/>
            </a:br>
            <a:br>
              <a:rPr lang="hu-HU" dirty="0"/>
            </a:br>
            <a:br>
              <a:rPr lang="hu-HU" dirty="0"/>
            </a:br>
            <a:r>
              <a:rPr lang="hu-HU" sz="3600" dirty="0"/>
              <a:t>SMF Programme </a:t>
            </a:r>
            <a:r>
              <a:rPr lang="hu-HU" sz="3600" dirty="0" err="1"/>
              <a:t>Manual</a:t>
            </a:r>
            <a:br>
              <a:rPr lang="hu-HU" dirty="0"/>
            </a:br>
            <a:br>
              <a:rPr lang="hu-HU" dirty="0"/>
            </a:br>
            <a:r>
              <a:rPr lang="hu-HU" sz="3600" dirty="0" err="1"/>
              <a:t>Chapter</a:t>
            </a:r>
            <a:r>
              <a:rPr lang="hu-HU" sz="3600" dirty="0"/>
              <a:t> II.3 </a:t>
            </a:r>
            <a:r>
              <a:rPr lang="hu-HU" sz="3600" dirty="0" err="1"/>
              <a:t>Reporting</a:t>
            </a:r>
            <a:br>
              <a:rPr lang="hu-HU" dirty="0"/>
            </a:br>
            <a:br>
              <a:rPr lang="hu-HU" dirty="0"/>
            </a:br>
            <a:endParaRPr lang="en-US" sz="3600" b="0" dirty="0"/>
          </a:p>
        </p:txBody>
      </p:sp>
      <p:pic>
        <p:nvPicPr>
          <p:cNvPr id="4"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3" name="Rectangle 2">
            <a:extLst>
              <a:ext uri="{FF2B5EF4-FFF2-40B4-BE49-F238E27FC236}">
                <a16:creationId xmlns:a16="http://schemas.microsoft.com/office/drawing/2014/main" id="{9CAB00E6-DE5D-D580-1540-3AC3C4E6B210}"/>
              </a:ext>
            </a:extLst>
          </p:cNvPr>
          <p:cNvSpPr>
            <a:spLocks noChangeArrowheads="1"/>
          </p:cNvSpPr>
          <p:nvPr/>
        </p:nvSpPr>
        <p:spPr bwMode="auto">
          <a:xfrm rot="20124866">
            <a:off x="11099409" y="239737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
            <a:extLst>
              <a:ext uri="{FF2B5EF4-FFF2-40B4-BE49-F238E27FC236}">
                <a16:creationId xmlns:a16="http://schemas.microsoft.com/office/drawing/2014/main" id="{D1AD6CCD-0D6A-0513-AC6C-9710C460201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20124866">
            <a:off x="11769353" y="1467257"/>
            <a:ext cx="4896612" cy="652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965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154" y="1133209"/>
            <a:ext cx="12594770" cy="9822921"/>
          </a:xfrm>
        </p:spPr>
        <p:txBody>
          <a:bodyPr/>
          <a:lstStyle/>
          <a:p>
            <a:r>
              <a:rPr lang="hu-HU" sz="3600" dirty="0"/>
              <a:t>SMF partner </a:t>
            </a:r>
            <a:r>
              <a:rPr lang="hu-HU" sz="3600" dirty="0" err="1"/>
              <a:t>report</a:t>
            </a:r>
            <a:r>
              <a:rPr lang="hu-HU" sz="3600" dirty="0"/>
              <a:t> </a:t>
            </a:r>
            <a:r>
              <a:rPr lang="hu-HU" sz="3600" dirty="0" err="1"/>
              <a:t>guidelines</a:t>
            </a:r>
            <a:br>
              <a:rPr lang="hu-HU" sz="3600" dirty="0"/>
            </a:br>
            <a:r>
              <a:rPr lang="hu-HU" sz="3600" dirty="0"/>
              <a:t>SMF project </a:t>
            </a:r>
            <a:r>
              <a:rPr lang="hu-HU" sz="3600" dirty="0" err="1"/>
              <a:t>progress</a:t>
            </a:r>
            <a:r>
              <a:rPr lang="hu-HU" sz="3600" dirty="0"/>
              <a:t> </a:t>
            </a:r>
            <a:r>
              <a:rPr lang="hu-HU" sz="3600" dirty="0" err="1"/>
              <a:t>report</a:t>
            </a:r>
            <a:r>
              <a:rPr lang="hu-HU" sz="3600" dirty="0"/>
              <a:t> </a:t>
            </a:r>
            <a:r>
              <a:rPr lang="hu-HU" sz="3600" dirty="0" err="1"/>
              <a:t>guidelines</a:t>
            </a:r>
            <a:br>
              <a:rPr lang="hu-HU" dirty="0"/>
            </a:br>
            <a:br>
              <a:rPr lang="hu-HU" dirty="0"/>
            </a:br>
            <a:br>
              <a:rPr lang="hu-HU" dirty="0"/>
            </a:br>
            <a:br>
              <a:rPr lang="hu-HU" dirty="0"/>
            </a:br>
            <a:br>
              <a:rPr lang="hu-HU" dirty="0"/>
            </a:br>
            <a:br>
              <a:rPr lang="hu-HU" dirty="0"/>
            </a:br>
            <a:br>
              <a:rPr lang="hu-HU" dirty="0"/>
            </a:br>
            <a:br>
              <a:rPr lang="hu-HU" dirty="0"/>
            </a:br>
            <a:br>
              <a:rPr lang="hu-HU" dirty="0"/>
            </a:br>
            <a:br>
              <a:rPr lang="hu-HU" dirty="0"/>
            </a:br>
            <a:br>
              <a:rPr lang="hu-HU" dirty="0"/>
            </a:br>
            <a:br>
              <a:rPr lang="hu-HU" dirty="0"/>
            </a:br>
            <a:br>
              <a:rPr lang="hu-HU" dirty="0"/>
            </a:br>
            <a:br>
              <a:rPr lang="hu-HU" dirty="0"/>
            </a:br>
            <a:br>
              <a:rPr lang="hu-HU" dirty="0"/>
            </a:br>
            <a:br>
              <a:rPr lang="hu-HU" dirty="0"/>
            </a:br>
            <a:endParaRPr lang="en-US" dirty="0"/>
          </a:p>
        </p:txBody>
      </p:sp>
      <p:pic>
        <p:nvPicPr>
          <p:cNvPr id="5"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3" name="Rectangle 2">
            <a:extLst>
              <a:ext uri="{FF2B5EF4-FFF2-40B4-BE49-F238E27FC236}">
                <a16:creationId xmlns:a16="http://schemas.microsoft.com/office/drawing/2014/main" id="{6B8BEF7C-25D2-133A-63F2-950B75FEC15B}"/>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a:extLst>
              <a:ext uri="{FF2B5EF4-FFF2-40B4-BE49-F238E27FC236}">
                <a16:creationId xmlns:a16="http://schemas.microsoft.com/office/drawing/2014/main" id="{9895C017-02DA-3FEE-F5B4-4387E15397C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1457378">
            <a:off x="11928190" y="3562128"/>
            <a:ext cx="3456432" cy="4608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3F9F35C5-0DE0-47F4-159F-C2984175019D}"/>
              </a:ext>
            </a:extLst>
          </p:cNvPr>
          <p:cNvSpPr>
            <a:spLocks noChangeArrowheads="1"/>
          </p:cNvSpPr>
          <p:nvPr/>
        </p:nvSpPr>
        <p:spPr bwMode="auto">
          <a:xfrm>
            <a:off x="4909627" y="1133209"/>
            <a:ext cx="18288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7" name="Picture 3">
            <a:extLst>
              <a:ext uri="{FF2B5EF4-FFF2-40B4-BE49-F238E27FC236}">
                <a16:creationId xmlns:a16="http://schemas.microsoft.com/office/drawing/2014/main" id="{E9C4CA82-EB4D-3C9C-A374-0CCA680474E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rot="20107265">
            <a:off x="5237253" y="3446433"/>
            <a:ext cx="3456432" cy="460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59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2" name="TextBox 1">
            <a:extLst>
              <a:ext uri="{FF2B5EF4-FFF2-40B4-BE49-F238E27FC236}">
                <a16:creationId xmlns:a16="http://schemas.microsoft.com/office/drawing/2014/main" id="{C1320721-E89C-04E5-7461-0FE2BA3B4D42}"/>
              </a:ext>
            </a:extLst>
          </p:cNvPr>
          <p:cNvSpPr txBox="1"/>
          <p:nvPr/>
        </p:nvSpPr>
        <p:spPr>
          <a:xfrm>
            <a:off x="2918012" y="1250576"/>
            <a:ext cx="12882282" cy="6801862"/>
          </a:xfrm>
          <a:prstGeom prst="rect">
            <a:avLst/>
          </a:prstGeom>
          <a:noFill/>
        </p:spPr>
        <p:txBody>
          <a:bodyPr wrap="square" rtlCol="0">
            <a:spAutoFit/>
          </a:bodyPr>
          <a:lstStyle/>
          <a:p>
            <a:r>
              <a:rPr lang="hu-HU" sz="2500" b="1" dirty="0">
                <a:solidFill>
                  <a:srgbClr val="2B55AA"/>
                </a:solidFill>
              </a:rPr>
              <a:t>SMF </a:t>
            </a:r>
            <a:r>
              <a:rPr lang="hu-HU" sz="2500" b="1" dirty="0" err="1">
                <a:solidFill>
                  <a:srgbClr val="2B55AA"/>
                </a:solidFill>
              </a:rPr>
              <a:t>Call</a:t>
            </a:r>
            <a:endParaRPr lang="hu-HU" sz="2500" b="1" dirty="0">
              <a:solidFill>
                <a:srgbClr val="2B55AA"/>
              </a:solidFill>
            </a:endParaRPr>
          </a:p>
          <a:p>
            <a:endParaRPr lang="hu-HU" sz="2500" dirty="0">
              <a:solidFill>
                <a:srgbClr val="2B55AA"/>
              </a:solidFill>
            </a:endParaRPr>
          </a:p>
          <a:p>
            <a:r>
              <a:rPr lang="hu-HU" sz="2500" dirty="0">
                <a:solidFill>
                  <a:srgbClr val="2B55AA"/>
                </a:solidFill>
              </a:rPr>
              <a:t>Project </a:t>
            </a:r>
            <a:r>
              <a:rPr lang="hu-HU" sz="2500" dirty="0" err="1">
                <a:solidFill>
                  <a:srgbClr val="2B55AA"/>
                </a:solidFill>
              </a:rPr>
              <a:t>implementation</a:t>
            </a:r>
            <a:r>
              <a:rPr lang="hu-HU" sz="2500" dirty="0">
                <a:solidFill>
                  <a:srgbClr val="2B55AA"/>
                </a:solidFill>
              </a:rPr>
              <a:t> </a:t>
            </a:r>
            <a:r>
              <a:rPr lang="hu-HU" sz="2500" dirty="0" err="1">
                <a:solidFill>
                  <a:srgbClr val="2B55AA"/>
                </a:solidFill>
              </a:rPr>
              <a:t>between</a:t>
            </a:r>
            <a:r>
              <a:rPr lang="hu-HU" sz="2500" dirty="0">
                <a:solidFill>
                  <a:srgbClr val="2B55AA"/>
                </a:solidFill>
              </a:rPr>
              <a:t> 01.09.2024 - 31.08.2025</a:t>
            </a:r>
          </a:p>
          <a:p>
            <a:endParaRPr lang="hu-HU" sz="2500" dirty="0">
              <a:solidFill>
                <a:srgbClr val="2B55AA"/>
              </a:solidFill>
            </a:endParaRPr>
          </a:p>
          <a:p>
            <a:r>
              <a:rPr lang="hu-HU" sz="2500" dirty="0" err="1">
                <a:solidFill>
                  <a:srgbClr val="2B55AA"/>
                </a:solidFill>
              </a:rPr>
              <a:t>Deadline</a:t>
            </a:r>
            <a:r>
              <a:rPr lang="hu-HU" sz="2500" dirty="0">
                <a:solidFill>
                  <a:srgbClr val="2B55AA"/>
                </a:solidFill>
              </a:rPr>
              <a:t> </a:t>
            </a:r>
            <a:r>
              <a:rPr lang="hu-HU" sz="2500" dirty="0" err="1">
                <a:solidFill>
                  <a:srgbClr val="2B55AA"/>
                </a:solidFill>
              </a:rPr>
              <a:t>for</a:t>
            </a:r>
            <a:r>
              <a:rPr lang="hu-HU" sz="2500" dirty="0">
                <a:solidFill>
                  <a:srgbClr val="2B55AA"/>
                </a:solidFill>
              </a:rPr>
              <a:t> </a:t>
            </a:r>
            <a:r>
              <a:rPr lang="hu-HU" sz="2500" dirty="0" err="1">
                <a:solidFill>
                  <a:srgbClr val="2B55AA"/>
                </a:solidFill>
              </a:rPr>
              <a:t>submitting</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midterm</a:t>
            </a:r>
            <a:r>
              <a:rPr lang="hu-HU" sz="2500" dirty="0">
                <a:solidFill>
                  <a:srgbClr val="2B55AA"/>
                </a:solidFill>
              </a:rPr>
              <a:t>” </a:t>
            </a:r>
            <a:r>
              <a:rPr lang="hu-HU" sz="2500" dirty="0" err="1">
                <a:solidFill>
                  <a:srgbClr val="2B55AA"/>
                </a:solidFill>
              </a:rPr>
              <a:t>report</a:t>
            </a:r>
            <a:r>
              <a:rPr lang="hu-HU" sz="2500" dirty="0">
                <a:solidFill>
                  <a:srgbClr val="2B55AA"/>
                </a:solidFill>
              </a:rPr>
              <a:t>: 15.03.2025</a:t>
            </a:r>
          </a:p>
          <a:p>
            <a:endParaRPr lang="hu-HU" sz="2500" dirty="0">
              <a:solidFill>
                <a:srgbClr val="2B55AA"/>
              </a:solidFill>
            </a:endParaRPr>
          </a:p>
          <a:p>
            <a:r>
              <a:rPr lang="hu-HU" sz="2500" dirty="0" err="1">
                <a:solidFill>
                  <a:srgbClr val="2B55AA"/>
                </a:solidFill>
              </a:rPr>
              <a:t>Deadline</a:t>
            </a:r>
            <a:r>
              <a:rPr lang="hu-HU" sz="2500" dirty="0">
                <a:solidFill>
                  <a:srgbClr val="2B55AA"/>
                </a:solidFill>
              </a:rPr>
              <a:t> </a:t>
            </a:r>
            <a:r>
              <a:rPr lang="hu-HU" sz="2500" dirty="0" err="1">
                <a:solidFill>
                  <a:srgbClr val="2B55AA"/>
                </a:solidFill>
              </a:rPr>
              <a:t>for</a:t>
            </a:r>
            <a:r>
              <a:rPr lang="hu-HU" sz="2500" dirty="0">
                <a:solidFill>
                  <a:srgbClr val="2B55AA"/>
                </a:solidFill>
              </a:rPr>
              <a:t> </a:t>
            </a:r>
            <a:r>
              <a:rPr lang="hu-HU" sz="2500" dirty="0" err="1">
                <a:solidFill>
                  <a:srgbClr val="2B55AA"/>
                </a:solidFill>
              </a:rPr>
              <a:t>submitting</a:t>
            </a:r>
            <a:r>
              <a:rPr lang="hu-HU" sz="2500" dirty="0">
                <a:solidFill>
                  <a:srgbClr val="2B55AA"/>
                </a:solidFill>
              </a:rPr>
              <a:t> Partner </a:t>
            </a:r>
            <a:r>
              <a:rPr lang="hu-HU" sz="2500" dirty="0" err="1">
                <a:solidFill>
                  <a:srgbClr val="2B55AA"/>
                </a:solidFill>
              </a:rPr>
              <a:t>Reports</a:t>
            </a:r>
            <a:r>
              <a:rPr lang="hu-HU" sz="2500" dirty="0">
                <a:solidFill>
                  <a:srgbClr val="2B55AA"/>
                </a:solidFill>
              </a:rPr>
              <a:t>: 15.09.2025</a:t>
            </a:r>
          </a:p>
          <a:p>
            <a:endParaRPr lang="hu-HU" sz="2500" dirty="0">
              <a:solidFill>
                <a:srgbClr val="2B55AA"/>
              </a:solidFill>
            </a:endParaRPr>
          </a:p>
          <a:p>
            <a:r>
              <a:rPr lang="hu-HU" sz="2500" dirty="0" err="1">
                <a:solidFill>
                  <a:srgbClr val="2B55AA"/>
                </a:solidFill>
              </a:rPr>
              <a:t>Deadline</a:t>
            </a:r>
            <a:r>
              <a:rPr lang="hu-HU" sz="2500" dirty="0">
                <a:solidFill>
                  <a:srgbClr val="2B55AA"/>
                </a:solidFill>
              </a:rPr>
              <a:t> </a:t>
            </a:r>
            <a:r>
              <a:rPr lang="hu-HU" sz="2500" dirty="0" err="1">
                <a:solidFill>
                  <a:srgbClr val="2B55AA"/>
                </a:solidFill>
              </a:rPr>
              <a:t>for</a:t>
            </a:r>
            <a:r>
              <a:rPr lang="hu-HU" sz="2500" dirty="0">
                <a:solidFill>
                  <a:srgbClr val="2B55AA"/>
                </a:solidFill>
              </a:rPr>
              <a:t> </a:t>
            </a:r>
            <a:r>
              <a:rPr lang="hu-HU" sz="2500" dirty="0" err="1">
                <a:solidFill>
                  <a:srgbClr val="2B55AA"/>
                </a:solidFill>
              </a:rPr>
              <a:t>submitting</a:t>
            </a:r>
            <a:r>
              <a:rPr lang="hu-HU" sz="2500" dirty="0">
                <a:solidFill>
                  <a:srgbClr val="2B55AA"/>
                </a:solidFill>
              </a:rPr>
              <a:t> Project </a:t>
            </a:r>
            <a:r>
              <a:rPr lang="hu-HU" sz="2500" dirty="0" err="1">
                <a:solidFill>
                  <a:srgbClr val="2B55AA"/>
                </a:solidFill>
              </a:rPr>
              <a:t>Progress</a:t>
            </a:r>
            <a:r>
              <a:rPr lang="hu-HU" sz="2500" dirty="0">
                <a:solidFill>
                  <a:srgbClr val="2B55AA"/>
                </a:solidFill>
              </a:rPr>
              <a:t> </a:t>
            </a:r>
            <a:r>
              <a:rPr lang="hu-HU" sz="2500" dirty="0" err="1">
                <a:solidFill>
                  <a:srgbClr val="2B55AA"/>
                </a:solidFill>
              </a:rPr>
              <a:t>Reports</a:t>
            </a:r>
            <a:r>
              <a:rPr lang="hu-HU" sz="2500" dirty="0">
                <a:solidFill>
                  <a:srgbClr val="2B55AA"/>
                </a:solidFill>
              </a:rPr>
              <a:t>: 01.12.2025</a:t>
            </a:r>
          </a:p>
          <a:p>
            <a:endParaRPr lang="hu-HU" sz="2500" dirty="0">
              <a:solidFill>
                <a:srgbClr val="2B55AA"/>
              </a:solidFill>
            </a:endParaRPr>
          </a:p>
          <a:p>
            <a:pPr algn="ctr"/>
            <a:endParaRPr lang="hu-HU" sz="2500" dirty="0">
              <a:solidFill>
                <a:srgbClr val="2B55AA"/>
              </a:solidFill>
            </a:endParaRPr>
          </a:p>
          <a:p>
            <a:pPr algn="ctr"/>
            <a:endParaRPr lang="hu-HU" sz="2500" dirty="0">
              <a:solidFill>
                <a:srgbClr val="2B55AA"/>
              </a:solidFill>
            </a:endParaRPr>
          </a:p>
          <a:p>
            <a:pPr algn="ctr"/>
            <a:endParaRPr lang="hu-HU" sz="2500" dirty="0">
              <a:solidFill>
                <a:srgbClr val="2B55AA"/>
              </a:solidFill>
            </a:endParaRPr>
          </a:p>
          <a:p>
            <a:pPr algn="ctr"/>
            <a:endParaRPr lang="hu-HU" sz="2500" dirty="0">
              <a:solidFill>
                <a:srgbClr val="2B55AA"/>
              </a:solidFill>
            </a:endParaRPr>
          </a:p>
          <a:p>
            <a:pPr algn="ctr"/>
            <a:endParaRPr lang="hu-HU" sz="2500" dirty="0">
              <a:solidFill>
                <a:srgbClr val="2B55AA"/>
              </a:solidFill>
            </a:endParaRPr>
          </a:p>
          <a:p>
            <a:pPr algn="ctr"/>
            <a:r>
              <a:rPr lang="hu-HU" sz="2500" b="1" dirty="0" err="1">
                <a:solidFill>
                  <a:srgbClr val="2B55AA"/>
                </a:solidFill>
              </a:rPr>
              <a:t>Earlier</a:t>
            </a:r>
            <a:r>
              <a:rPr lang="hu-HU" sz="2500" b="1" dirty="0">
                <a:solidFill>
                  <a:srgbClr val="2B55AA"/>
                </a:solidFill>
              </a:rPr>
              <a:t> project end and </a:t>
            </a:r>
            <a:r>
              <a:rPr lang="hu-HU" sz="2500" b="1" dirty="0" err="1">
                <a:solidFill>
                  <a:srgbClr val="2B55AA"/>
                </a:solidFill>
              </a:rPr>
              <a:t>report</a:t>
            </a:r>
            <a:r>
              <a:rPr lang="hu-HU" sz="2500" b="1" dirty="0">
                <a:solidFill>
                  <a:srgbClr val="2B55AA"/>
                </a:solidFill>
              </a:rPr>
              <a:t> </a:t>
            </a:r>
            <a:r>
              <a:rPr lang="hu-HU" sz="2500" b="1" dirty="0" err="1">
                <a:solidFill>
                  <a:srgbClr val="2B55AA"/>
                </a:solidFill>
              </a:rPr>
              <a:t>submissions</a:t>
            </a:r>
            <a:r>
              <a:rPr lang="hu-HU" sz="2500" b="1" dirty="0">
                <a:solidFill>
                  <a:srgbClr val="2B55AA"/>
                </a:solidFill>
              </a:rPr>
              <a:t> </a:t>
            </a:r>
            <a:r>
              <a:rPr lang="hu-HU" sz="2500" b="1" dirty="0" err="1">
                <a:solidFill>
                  <a:srgbClr val="2B55AA"/>
                </a:solidFill>
              </a:rPr>
              <a:t>are</a:t>
            </a:r>
            <a:r>
              <a:rPr lang="hu-HU" sz="2500" b="1" dirty="0">
                <a:solidFill>
                  <a:srgbClr val="2B55AA"/>
                </a:solidFill>
              </a:rPr>
              <a:t> </a:t>
            </a:r>
            <a:r>
              <a:rPr lang="hu-HU" sz="2500" b="1" dirty="0" err="1">
                <a:solidFill>
                  <a:srgbClr val="2B55AA"/>
                </a:solidFill>
              </a:rPr>
              <a:t>possible</a:t>
            </a:r>
            <a:endParaRPr lang="hu-HU" sz="2500" b="1" dirty="0">
              <a:solidFill>
                <a:srgbClr val="2B55AA"/>
              </a:solidFill>
            </a:endParaRPr>
          </a:p>
          <a:p>
            <a:endParaRPr lang="hu-HU" dirty="0"/>
          </a:p>
          <a:p>
            <a:endParaRPr lang="hu-HU" dirty="0"/>
          </a:p>
        </p:txBody>
      </p:sp>
    </p:spTree>
    <p:extLst>
      <p:ext uri="{BB962C8B-B14F-4D97-AF65-F5344CB8AC3E}">
        <p14:creationId xmlns:p14="http://schemas.microsoft.com/office/powerpoint/2010/main" val="3387735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2" name="TextBox 1">
            <a:extLst>
              <a:ext uri="{FF2B5EF4-FFF2-40B4-BE49-F238E27FC236}">
                <a16:creationId xmlns:a16="http://schemas.microsoft.com/office/drawing/2014/main" id="{C1320721-E89C-04E5-7461-0FE2BA3B4D42}"/>
              </a:ext>
            </a:extLst>
          </p:cNvPr>
          <p:cNvSpPr txBox="1"/>
          <p:nvPr/>
        </p:nvSpPr>
        <p:spPr>
          <a:xfrm>
            <a:off x="2918012" y="1250576"/>
            <a:ext cx="12882282" cy="7232749"/>
          </a:xfrm>
          <a:prstGeom prst="rect">
            <a:avLst/>
          </a:prstGeom>
          <a:noFill/>
        </p:spPr>
        <p:txBody>
          <a:bodyPr wrap="square" rtlCol="0">
            <a:spAutoFit/>
          </a:bodyPr>
          <a:lstStyle/>
          <a:p>
            <a:r>
              <a:rPr lang="hu-HU" sz="2500" b="1" dirty="0">
                <a:solidFill>
                  <a:srgbClr val="2B55AA"/>
                </a:solidFill>
              </a:rPr>
              <a:t>„</a:t>
            </a:r>
            <a:r>
              <a:rPr lang="hu-HU" sz="2500" b="1" dirty="0" err="1">
                <a:solidFill>
                  <a:srgbClr val="2B55AA"/>
                </a:solidFill>
              </a:rPr>
              <a:t>Midterm</a:t>
            </a:r>
            <a:r>
              <a:rPr lang="hu-HU" sz="2500" b="1" dirty="0">
                <a:solidFill>
                  <a:srgbClr val="2B55AA"/>
                </a:solidFill>
              </a:rPr>
              <a:t>” </a:t>
            </a:r>
            <a:r>
              <a:rPr lang="hu-HU" sz="2500" b="1" dirty="0" err="1">
                <a:solidFill>
                  <a:srgbClr val="2B55AA"/>
                </a:solidFill>
              </a:rPr>
              <a:t>report</a:t>
            </a:r>
            <a:endParaRPr lang="hu-HU" sz="2500" b="1" dirty="0">
              <a:solidFill>
                <a:srgbClr val="2B55AA"/>
              </a:solidFill>
            </a:endParaRPr>
          </a:p>
          <a:p>
            <a:endParaRPr lang="hu-HU" sz="2500" b="1" dirty="0">
              <a:solidFill>
                <a:srgbClr val="2B55AA"/>
              </a:solidFill>
            </a:endParaRPr>
          </a:p>
          <a:p>
            <a:endParaRPr lang="hu-HU" sz="2500" dirty="0">
              <a:solidFill>
                <a:srgbClr val="2B55AA"/>
              </a:solidFill>
            </a:endParaRPr>
          </a:p>
          <a:p>
            <a:r>
              <a:rPr lang="hu-HU" sz="2500" dirty="0" err="1">
                <a:solidFill>
                  <a:srgbClr val="2B55AA"/>
                </a:solidFill>
              </a:rPr>
              <a:t>Deadline:15.03.2025</a:t>
            </a:r>
            <a:endParaRPr lang="hu-HU" sz="2500" dirty="0">
              <a:solidFill>
                <a:srgbClr val="2B55AA"/>
              </a:solidFill>
            </a:endParaRPr>
          </a:p>
          <a:p>
            <a:endParaRPr lang="hu-HU" sz="2400" dirty="0">
              <a:solidFill>
                <a:srgbClr val="2B55AA"/>
              </a:solidFill>
            </a:endParaRPr>
          </a:p>
          <a:p>
            <a:endParaRPr lang="hu-HU" sz="2400" dirty="0">
              <a:solidFill>
                <a:srgbClr val="2B55AA"/>
              </a:solidFill>
            </a:endParaRPr>
          </a:p>
          <a:p>
            <a:pPr algn="ctr"/>
            <a:endParaRPr lang="hu-HU" sz="2400" dirty="0">
              <a:solidFill>
                <a:srgbClr val="2B55AA"/>
              </a:solidFill>
            </a:endParaRPr>
          </a:p>
          <a:p>
            <a:pPr algn="ctr"/>
            <a:endParaRPr lang="hu-HU" sz="2400" dirty="0">
              <a:solidFill>
                <a:srgbClr val="2B55AA"/>
              </a:solidFill>
            </a:endParaRPr>
          </a:p>
          <a:p>
            <a:pPr algn="ctr"/>
            <a:endParaRPr lang="hu-HU" sz="2500" dirty="0">
              <a:solidFill>
                <a:srgbClr val="2B55AA"/>
              </a:solidFill>
            </a:endParaRPr>
          </a:p>
          <a:p>
            <a:pPr marL="285750" indent="-285750">
              <a:buFont typeface="Arial" panose="020B0604020202020204" pitchFamily="34" charset="0"/>
              <a:buChar char="•"/>
            </a:pPr>
            <a:r>
              <a:rPr lang="hu-HU" sz="2500" dirty="0" err="1">
                <a:solidFill>
                  <a:srgbClr val="2B55AA"/>
                </a:solidFill>
              </a:rPr>
              <a:t>Description</a:t>
            </a:r>
            <a:r>
              <a:rPr lang="hu-HU" sz="2500" dirty="0">
                <a:solidFill>
                  <a:srgbClr val="2B55AA"/>
                </a:solidFill>
              </a:rPr>
              <a:t> of </a:t>
            </a:r>
            <a:r>
              <a:rPr lang="hu-HU" sz="2500" dirty="0" err="1">
                <a:solidFill>
                  <a:srgbClr val="2B55AA"/>
                </a:solidFill>
              </a:rPr>
              <a:t>activities</a:t>
            </a:r>
            <a:endParaRPr lang="hu-HU" sz="2500" dirty="0">
              <a:solidFill>
                <a:srgbClr val="2B55AA"/>
              </a:solidFill>
            </a:endParaRPr>
          </a:p>
          <a:p>
            <a:endParaRPr lang="hu-HU" sz="2500" dirty="0">
              <a:solidFill>
                <a:srgbClr val="2B55AA"/>
              </a:solidFill>
            </a:endParaRPr>
          </a:p>
          <a:p>
            <a:pPr marL="285750" indent="-285750">
              <a:buFont typeface="Arial" panose="020B0604020202020204" pitchFamily="34" charset="0"/>
              <a:buChar char="•"/>
            </a:pPr>
            <a:r>
              <a:rPr lang="hu-HU" sz="2500" dirty="0" err="1">
                <a:solidFill>
                  <a:srgbClr val="2B55AA"/>
                </a:solidFill>
              </a:rPr>
              <a:t>Description</a:t>
            </a:r>
            <a:r>
              <a:rPr lang="hu-HU" sz="2500" dirty="0">
                <a:solidFill>
                  <a:srgbClr val="2B55AA"/>
                </a:solidFill>
              </a:rPr>
              <a:t> of </a:t>
            </a:r>
            <a:r>
              <a:rPr lang="hu-HU" sz="2500" dirty="0" err="1">
                <a:solidFill>
                  <a:srgbClr val="2B55AA"/>
                </a:solidFill>
              </a:rPr>
              <a:t>potential</a:t>
            </a:r>
            <a:r>
              <a:rPr lang="hu-HU" sz="2500" dirty="0">
                <a:solidFill>
                  <a:srgbClr val="2B55AA"/>
                </a:solidFill>
              </a:rPr>
              <a:t> </a:t>
            </a:r>
            <a:r>
              <a:rPr lang="hu-HU" sz="2500" dirty="0" err="1">
                <a:solidFill>
                  <a:srgbClr val="2B55AA"/>
                </a:solidFill>
              </a:rPr>
              <a:t>delays</a:t>
            </a:r>
            <a:endParaRPr lang="hu-HU" sz="2500" dirty="0">
              <a:solidFill>
                <a:srgbClr val="2B55AA"/>
              </a:solidFill>
            </a:endParaRPr>
          </a:p>
          <a:p>
            <a:pPr marL="285750" indent="-285750">
              <a:buFont typeface="Arial" panose="020B0604020202020204" pitchFamily="34" charset="0"/>
              <a:buChar char="•"/>
            </a:pPr>
            <a:endParaRPr lang="hu-HU" sz="2400" dirty="0">
              <a:solidFill>
                <a:srgbClr val="2B55AA"/>
              </a:solidFill>
            </a:endParaRPr>
          </a:p>
          <a:p>
            <a:pPr marL="285750" indent="-285750">
              <a:buFont typeface="Arial" panose="020B0604020202020204" pitchFamily="34" charset="0"/>
              <a:buChar char="•"/>
            </a:pPr>
            <a:endParaRPr lang="hu-HU" sz="2400" dirty="0">
              <a:solidFill>
                <a:srgbClr val="2B55AA"/>
              </a:solidFill>
            </a:endParaRPr>
          </a:p>
          <a:p>
            <a:pPr algn="ctr"/>
            <a:endParaRPr lang="hu-HU" sz="2400" dirty="0">
              <a:solidFill>
                <a:srgbClr val="2B55AA"/>
              </a:solidFill>
            </a:endParaRPr>
          </a:p>
          <a:p>
            <a:pPr algn="ctr"/>
            <a:endParaRPr lang="hu-HU" sz="2400" dirty="0">
              <a:solidFill>
                <a:srgbClr val="2B55AA"/>
              </a:solidFill>
            </a:endParaRPr>
          </a:p>
          <a:p>
            <a:endParaRPr lang="hu-HU" sz="2400" dirty="0">
              <a:solidFill>
                <a:srgbClr val="2B55AA"/>
              </a:solidFill>
            </a:endParaRPr>
          </a:p>
          <a:p>
            <a:pPr algn="ctr"/>
            <a:endParaRPr lang="hu-HU" sz="2400" dirty="0">
              <a:solidFill>
                <a:srgbClr val="2B55AA"/>
              </a:solidFill>
            </a:endParaRPr>
          </a:p>
          <a:p>
            <a:r>
              <a:rPr lang="hu-HU" sz="2500" dirty="0" err="1">
                <a:solidFill>
                  <a:srgbClr val="2B55AA"/>
                </a:solidFill>
              </a:rPr>
              <a:t>Jems</a:t>
            </a:r>
            <a:r>
              <a:rPr lang="hu-HU" sz="2500" dirty="0">
                <a:solidFill>
                  <a:srgbClr val="2B55AA"/>
                </a:solidFill>
              </a:rPr>
              <a:t> </a:t>
            </a:r>
            <a:r>
              <a:rPr lang="hu-HU" sz="2500" dirty="0" err="1">
                <a:solidFill>
                  <a:srgbClr val="2B55AA"/>
                </a:solidFill>
              </a:rPr>
              <a:t>upload</a:t>
            </a:r>
            <a:r>
              <a:rPr lang="hu-HU" sz="2500" dirty="0">
                <a:solidFill>
                  <a:srgbClr val="2B55AA"/>
                </a:solidFill>
              </a:rPr>
              <a:t> </a:t>
            </a:r>
            <a:r>
              <a:rPr lang="hu-HU" sz="2500" dirty="0" err="1">
                <a:solidFill>
                  <a:srgbClr val="2B55AA"/>
                </a:solidFill>
              </a:rPr>
              <a:t>to</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Shared</a:t>
            </a:r>
            <a:r>
              <a:rPr lang="hu-HU" sz="2500" dirty="0">
                <a:solidFill>
                  <a:srgbClr val="2B55AA"/>
                </a:solidFill>
              </a:rPr>
              <a:t> </a:t>
            </a:r>
            <a:r>
              <a:rPr lang="hu-HU" sz="2500" dirty="0" err="1">
                <a:solidFill>
                  <a:srgbClr val="2B55AA"/>
                </a:solidFill>
              </a:rPr>
              <a:t>folder</a:t>
            </a:r>
            <a:r>
              <a:rPr lang="hu-HU" sz="2500" dirty="0">
                <a:solidFill>
                  <a:srgbClr val="2B55AA"/>
                </a:solidFill>
              </a:rPr>
              <a:t>”</a:t>
            </a:r>
            <a:endParaRPr lang="hu-HU" sz="2500" dirty="0"/>
          </a:p>
        </p:txBody>
      </p:sp>
      <p:sp>
        <p:nvSpPr>
          <p:cNvPr id="4" name="Rectangle 2">
            <a:extLst>
              <a:ext uri="{FF2B5EF4-FFF2-40B4-BE49-F238E27FC236}">
                <a16:creationId xmlns:a16="http://schemas.microsoft.com/office/drawing/2014/main" id="{E1D39E8E-CDFF-E3E2-EBBF-D5F1A494FE94}"/>
              </a:ext>
            </a:extLst>
          </p:cNvPr>
          <p:cNvSpPr>
            <a:spLocks noChangeArrowheads="1"/>
          </p:cNvSpPr>
          <p:nvPr/>
        </p:nvSpPr>
        <p:spPr bwMode="auto">
          <a:xfrm>
            <a:off x="8637563" y="125057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a:extLst>
              <a:ext uri="{FF2B5EF4-FFF2-40B4-BE49-F238E27FC236}">
                <a16:creationId xmlns:a16="http://schemas.microsoft.com/office/drawing/2014/main" id="{30E15772-A8AA-DFF1-10C9-D87B89B4509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19841854">
            <a:off x="11161316" y="954029"/>
            <a:ext cx="4608576" cy="6144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EACCF3-EE30-7813-D0B1-4F0BE9CBA4FB}"/>
              </a:ext>
            </a:extLst>
          </p:cNvPr>
          <p:cNvPicPr>
            <a:picLocks noChangeAspect="1"/>
          </p:cNvPicPr>
          <p:nvPr/>
        </p:nvPicPr>
        <p:blipFill>
          <a:blip r:embed="rId5"/>
          <a:stretch>
            <a:fillRect/>
          </a:stretch>
        </p:blipFill>
        <p:spPr>
          <a:xfrm>
            <a:off x="8250989" y="6392400"/>
            <a:ext cx="2438740" cy="2829320"/>
          </a:xfrm>
          <a:prstGeom prst="rect">
            <a:avLst/>
          </a:prstGeom>
        </p:spPr>
      </p:pic>
    </p:spTree>
    <p:extLst>
      <p:ext uri="{BB962C8B-B14F-4D97-AF65-F5344CB8AC3E}">
        <p14:creationId xmlns:p14="http://schemas.microsoft.com/office/powerpoint/2010/main" val="155008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4" name="TextBox 3">
            <a:extLst>
              <a:ext uri="{FF2B5EF4-FFF2-40B4-BE49-F238E27FC236}">
                <a16:creationId xmlns:a16="http://schemas.microsoft.com/office/drawing/2014/main" id="{B4FA1530-9C77-69F3-E77B-1A55C48F03BD}"/>
              </a:ext>
            </a:extLst>
          </p:cNvPr>
          <p:cNvSpPr txBox="1"/>
          <p:nvPr/>
        </p:nvSpPr>
        <p:spPr>
          <a:xfrm>
            <a:off x="3266099" y="1084747"/>
            <a:ext cx="12801600" cy="2400657"/>
          </a:xfrm>
          <a:prstGeom prst="rect">
            <a:avLst/>
          </a:prstGeom>
          <a:noFill/>
        </p:spPr>
        <p:txBody>
          <a:bodyPr wrap="square" rtlCol="0">
            <a:spAutoFit/>
          </a:bodyPr>
          <a:lstStyle/>
          <a:p>
            <a:r>
              <a:rPr lang="hu-HU" sz="2500" dirty="0" err="1">
                <a:solidFill>
                  <a:srgbClr val="2B55AA"/>
                </a:solidFill>
              </a:rPr>
              <a:t>One</a:t>
            </a:r>
            <a:r>
              <a:rPr lang="hu-HU" sz="2500" dirty="0">
                <a:solidFill>
                  <a:srgbClr val="2B55AA"/>
                </a:solidFill>
              </a:rPr>
              <a:t> stop shop </a:t>
            </a:r>
            <a:r>
              <a:rPr lang="hu-HU" sz="2500" dirty="0" err="1">
                <a:solidFill>
                  <a:srgbClr val="2B55AA"/>
                </a:solidFill>
              </a:rPr>
              <a:t>for</a:t>
            </a:r>
            <a:r>
              <a:rPr lang="hu-HU" sz="2500" dirty="0">
                <a:solidFill>
                  <a:srgbClr val="2B55AA"/>
                </a:solidFill>
              </a:rPr>
              <a:t> </a:t>
            </a:r>
            <a:r>
              <a:rPr lang="hu-HU" sz="2500" dirty="0" err="1">
                <a:solidFill>
                  <a:srgbClr val="2B55AA"/>
                </a:solidFill>
              </a:rPr>
              <a:t>LPs</a:t>
            </a:r>
            <a:r>
              <a:rPr lang="hu-HU" sz="2500" dirty="0">
                <a:solidFill>
                  <a:srgbClr val="2B55AA"/>
                </a:solidFill>
              </a:rPr>
              <a:t> and </a:t>
            </a:r>
            <a:r>
              <a:rPr lang="hu-HU" sz="2500" dirty="0" err="1">
                <a:solidFill>
                  <a:srgbClr val="2B55AA"/>
                </a:solidFill>
              </a:rPr>
              <a:t>for</a:t>
            </a:r>
            <a:r>
              <a:rPr lang="hu-HU" sz="2500" dirty="0">
                <a:solidFill>
                  <a:srgbClr val="2B55AA"/>
                </a:solidFill>
              </a:rPr>
              <a:t> </a:t>
            </a:r>
            <a:r>
              <a:rPr lang="hu-HU" sz="2500" dirty="0" err="1">
                <a:solidFill>
                  <a:srgbClr val="2B55AA"/>
                </a:solidFill>
              </a:rPr>
              <a:t>PPs</a:t>
            </a:r>
            <a:endParaRPr lang="hu-HU" sz="2500" dirty="0">
              <a:solidFill>
                <a:srgbClr val="2B55AA"/>
              </a:solidFill>
            </a:endParaRPr>
          </a:p>
          <a:p>
            <a:endParaRPr lang="hu-HU" sz="2500" dirty="0">
              <a:solidFill>
                <a:srgbClr val="2B55AA"/>
              </a:solidFill>
            </a:endParaRPr>
          </a:p>
          <a:p>
            <a:pPr algn="ctr"/>
            <a:r>
              <a:rPr lang="hu-HU" sz="2500" u="sng" dirty="0">
                <a:solidFill>
                  <a:srgbClr val="2B55AA"/>
                </a:solidFill>
              </a:rPr>
              <a:t>www.interreg-danube.eu</a:t>
            </a:r>
            <a:endParaRPr lang="hu-HU" sz="2500" dirty="0">
              <a:solidFill>
                <a:srgbClr val="2B55AA"/>
              </a:solidFill>
            </a:endParaRPr>
          </a:p>
          <a:p>
            <a:endParaRPr lang="hu-HU" sz="2500" dirty="0">
              <a:solidFill>
                <a:srgbClr val="2B55AA"/>
              </a:solidFill>
            </a:endParaRPr>
          </a:p>
          <a:p>
            <a:endParaRPr lang="hu-HU" sz="2500" dirty="0">
              <a:solidFill>
                <a:srgbClr val="2B55AA"/>
              </a:solidFill>
            </a:endParaRPr>
          </a:p>
          <a:p>
            <a:r>
              <a:rPr lang="hu-HU" sz="2500" b="1" dirty="0" err="1">
                <a:solidFill>
                  <a:srgbClr val="2B55AA"/>
                </a:solidFill>
              </a:rPr>
              <a:t>Use</a:t>
            </a:r>
            <a:r>
              <a:rPr lang="hu-HU" sz="2500" b="1" dirty="0">
                <a:solidFill>
                  <a:srgbClr val="2B55AA"/>
                </a:solidFill>
              </a:rPr>
              <a:t> JEMS </a:t>
            </a:r>
            <a:r>
              <a:rPr lang="hu-HU" sz="2500" b="1" dirty="0" err="1">
                <a:solidFill>
                  <a:srgbClr val="2B55AA"/>
                </a:solidFill>
              </a:rPr>
              <a:t>for</a:t>
            </a:r>
            <a:r>
              <a:rPr lang="hu-HU" sz="2500" b="1" dirty="0">
                <a:solidFill>
                  <a:srgbClr val="2B55AA"/>
                </a:solidFill>
              </a:rPr>
              <a:t> project management</a:t>
            </a:r>
            <a:endParaRPr lang="en-GB" sz="2500" b="1" dirty="0">
              <a:solidFill>
                <a:srgbClr val="2B55AA"/>
              </a:solidFill>
            </a:endParaRPr>
          </a:p>
        </p:txBody>
      </p:sp>
      <p:pic>
        <p:nvPicPr>
          <p:cNvPr id="8" name="Picture 7">
            <a:extLst>
              <a:ext uri="{FF2B5EF4-FFF2-40B4-BE49-F238E27FC236}">
                <a16:creationId xmlns:a16="http://schemas.microsoft.com/office/drawing/2014/main" id="{049CA102-1B88-3ACD-2A6C-146B8142E8E4}"/>
              </a:ext>
            </a:extLst>
          </p:cNvPr>
          <p:cNvPicPr>
            <a:picLocks noChangeAspect="1"/>
          </p:cNvPicPr>
          <p:nvPr/>
        </p:nvPicPr>
        <p:blipFill>
          <a:blip r:embed="rId3"/>
          <a:stretch>
            <a:fillRect/>
          </a:stretch>
        </p:blipFill>
        <p:spPr>
          <a:xfrm>
            <a:off x="2902157" y="3762403"/>
            <a:ext cx="13839825" cy="4772025"/>
          </a:xfrm>
          <a:prstGeom prst="rect">
            <a:avLst/>
          </a:prstGeom>
        </p:spPr>
      </p:pic>
    </p:spTree>
    <p:extLst>
      <p:ext uri="{BB962C8B-B14F-4D97-AF65-F5344CB8AC3E}">
        <p14:creationId xmlns:p14="http://schemas.microsoft.com/office/powerpoint/2010/main" val="1197030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6" name="TextBox 5">
            <a:extLst>
              <a:ext uri="{FF2B5EF4-FFF2-40B4-BE49-F238E27FC236}">
                <a16:creationId xmlns:a16="http://schemas.microsoft.com/office/drawing/2014/main" id="{4AA33EC2-F0E6-AED8-6686-868DC2B526A2}"/>
              </a:ext>
            </a:extLst>
          </p:cNvPr>
          <p:cNvSpPr txBox="1"/>
          <p:nvPr/>
        </p:nvSpPr>
        <p:spPr>
          <a:xfrm>
            <a:off x="3321423" y="1102659"/>
            <a:ext cx="13527741" cy="6971139"/>
          </a:xfrm>
          <a:prstGeom prst="rect">
            <a:avLst/>
          </a:prstGeom>
          <a:noFill/>
        </p:spPr>
        <p:txBody>
          <a:bodyPr wrap="square" rtlCol="0">
            <a:spAutoFit/>
          </a:bodyPr>
          <a:lstStyle/>
          <a:p>
            <a:pPr algn="ctr"/>
            <a:r>
              <a:rPr lang="hu-HU" sz="3200" b="1" dirty="0">
                <a:solidFill>
                  <a:srgbClr val="2B55AA"/>
                </a:solidFill>
              </a:rPr>
              <a:t>SMF </a:t>
            </a:r>
            <a:r>
              <a:rPr lang="hu-HU" sz="3200" b="1" dirty="0" err="1">
                <a:solidFill>
                  <a:srgbClr val="2B55AA"/>
                </a:solidFill>
              </a:rPr>
              <a:t>Call</a:t>
            </a:r>
            <a:endParaRPr lang="hu-HU" sz="3200" b="1" dirty="0">
              <a:solidFill>
                <a:srgbClr val="2B55AA"/>
              </a:solidFill>
            </a:endParaRPr>
          </a:p>
          <a:p>
            <a:endParaRPr lang="hu-HU" sz="2000" b="1" dirty="0">
              <a:solidFill>
                <a:srgbClr val="2B55AA"/>
              </a:solidFill>
            </a:endParaRPr>
          </a:p>
          <a:p>
            <a:endParaRPr lang="hu-HU" sz="2000" b="1" dirty="0">
              <a:solidFill>
                <a:srgbClr val="2B55AA"/>
              </a:solidFill>
            </a:endParaRPr>
          </a:p>
          <a:p>
            <a:r>
              <a:rPr lang="hu-HU" sz="2500" b="1" dirty="0" err="1">
                <a:solidFill>
                  <a:srgbClr val="2B55AA"/>
                </a:solidFill>
              </a:rPr>
              <a:t>Only</a:t>
            </a:r>
            <a:r>
              <a:rPr lang="hu-HU" sz="2500" b="1" dirty="0">
                <a:solidFill>
                  <a:srgbClr val="2B55AA"/>
                </a:solidFill>
              </a:rPr>
              <a:t> </a:t>
            </a:r>
            <a:r>
              <a:rPr lang="hu-HU" sz="2500" b="1" dirty="0" err="1">
                <a:solidFill>
                  <a:srgbClr val="2B55AA"/>
                </a:solidFill>
              </a:rPr>
              <a:t>one</a:t>
            </a:r>
            <a:r>
              <a:rPr lang="hu-HU" sz="2500" b="1" dirty="0">
                <a:solidFill>
                  <a:srgbClr val="2B55AA"/>
                </a:solidFill>
              </a:rPr>
              <a:t> </a:t>
            </a:r>
            <a:r>
              <a:rPr lang="hu-HU" sz="2500" b="1" dirty="0" err="1">
                <a:solidFill>
                  <a:srgbClr val="2B55AA"/>
                </a:solidFill>
              </a:rPr>
              <a:t>reporting</a:t>
            </a:r>
            <a:r>
              <a:rPr lang="hu-HU" sz="2500" b="1" dirty="0">
                <a:solidFill>
                  <a:srgbClr val="2B55AA"/>
                </a:solidFill>
              </a:rPr>
              <a:t> </a:t>
            </a:r>
            <a:r>
              <a:rPr lang="hu-HU" sz="2500" b="1" dirty="0" err="1">
                <a:solidFill>
                  <a:srgbClr val="2B55AA"/>
                </a:solidFill>
              </a:rPr>
              <a:t>period</a:t>
            </a:r>
            <a:r>
              <a:rPr lang="hu-HU" sz="2500" b="1" dirty="0">
                <a:solidFill>
                  <a:srgbClr val="2B55AA"/>
                </a:solidFill>
              </a:rPr>
              <a:t> </a:t>
            </a:r>
            <a:r>
              <a:rPr lang="hu-HU" sz="2500" b="1" dirty="0" err="1">
                <a:solidFill>
                  <a:srgbClr val="2B55AA"/>
                </a:solidFill>
              </a:rPr>
              <a:t>covering</a:t>
            </a:r>
            <a:r>
              <a:rPr lang="hu-HU" sz="2500" b="1" dirty="0">
                <a:solidFill>
                  <a:srgbClr val="2B55AA"/>
                </a:solidFill>
              </a:rPr>
              <a:t> </a:t>
            </a:r>
            <a:r>
              <a:rPr lang="hu-HU" sz="2500" b="1" dirty="0" err="1">
                <a:solidFill>
                  <a:srgbClr val="2B55AA"/>
                </a:solidFill>
              </a:rPr>
              <a:t>the</a:t>
            </a:r>
            <a:r>
              <a:rPr lang="hu-HU" sz="2500" b="1" dirty="0">
                <a:solidFill>
                  <a:srgbClr val="2B55AA"/>
                </a:solidFill>
              </a:rPr>
              <a:t> </a:t>
            </a:r>
            <a:r>
              <a:rPr lang="hu-HU" sz="2500" b="1" dirty="0" err="1">
                <a:solidFill>
                  <a:srgbClr val="2B55AA"/>
                </a:solidFill>
              </a:rPr>
              <a:t>entire</a:t>
            </a:r>
            <a:r>
              <a:rPr lang="hu-HU" sz="2500" b="1" dirty="0">
                <a:solidFill>
                  <a:srgbClr val="2B55AA"/>
                </a:solidFill>
              </a:rPr>
              <a:t> project </a:t>
            </a:r>
            <a:r>
              <a:rPr lang="hu-HU" sz="2500" b="1" dirty="0" err="1">
                <a:solidFill>
                  <a:srgbClr val="2B55AA"/>
                </a:solidFill>
              </a:rPr>
              <a:t>implementation</a:t>
            </a:r>
            <a:endParaRPr lang="hu-HU" sz="2500" b="1" dirty="0">
              <a:solidFill>
                <a:srgbClr val="2B55AA"/>
              </a:solidFill>
            </a:endParaRPr>
          </a:p>
          <a:p>
            <a:r>
              <a:rPr lang="hu-HU" sz="2500" dirty="0">
                <a:solidFill>
                  <a:srgbClr val="2B55AA"/>
                </a:solidFill>
              </a:rPr>
              <a:t>(01.09.2024 - 31.08.2025)</a:t>
            </a:r>
          </a:p>
          <a:p>
            <a:endParaRPr lang="hu-HU" sz="2500" b="1" dirty="0">
              <a:solidFill>
                <a:srgbClr val="2B55AA"/>
              </a:solidFill>
            </a:endParaRPr>
          </a:p>
          <a:p>
            <a:endParaRPr lang="hu-HU" sz="2500" b="1" dirty="0">
              <a:solidFill>
                <a:srgbClr val="2B55AA"/>
              </a:solidFill>
            </a:endParaRPr>
          </a:p>
          <a:p>
            <a:r>
              <a:rPr lang="hu-HU" sz="2500" b="1" dirty="0" err="1">
                <a:solidFill>
                  <a:srgbClr val="2B55AA"/>
                </a:solidFill>
              </a:rPr>
              <a:t>Upon</a:t>
            </a:r>
            <a:r>
              <a:rPr lang="hu-HU" sz="2500" b="1" dirty="0">
                <a:solidFill>
                  <a:srgbClr val="2B55AA"/>
                </a:solidFill>
              </a:rPr>
              <a:t> Project </a:t>
            </a:r>
            <a:r>
              <a:rPr lang="hu-HU" sz="2500" b="1" dirty="0" err="1">
                <a:solidFill>
                  <a:srgbClr val="2B55AA"/>
                </a:solidFill>
              </a:rPr>
              <a:t>activities</a:t>
            </a:r>
            <a:r>
              <a:rPr lang="hu-HU" sz="2500" b="1" dirty="0">
                <a:solidFill>
                  <a:srgbClr val="2B55AA"/>
                </a:solidFill>
              </a:rPr>
              <a:t> </a:t>
            </a:r>
            <a:r>
              <a:rPr lang="hu-HU" sz="2500" b="1" dirty="0" err="1">
                <a:solidFill>
                  <a:srgbClr val="2B55AA"/>
                </a:solidFill>
              </a:rPr>
              <a:t>are</a:t>
            </a:r>
            <a:r>
              <a:rPr lang="hu-HU" sz="2500" b="1" dirty="0">
                <a:solidFill>
                  <a:srgbClr val="2B55AA"/>
                </a:solidFill>
              </a:rPr>
              <a:t> </a:t>
            </a:r>
            <a:r>
              <a:rPr lang="hu-HU" sz="2500" b="1" dirty="0" err="1">
                <a:solidFill>
                  <a:srgbClr val="2B55AA"/>
                </a:solidFill>
              </a:rPr>
              <a:t>finished</a:t>
            </a:r>
            <a:r>
              <a:rPr lang="hu-HU" sz="2500" b="1" dirty="0">
                <a:solidFill>
                  <a:srgbClr val="2B55AA"/>
                </a:solidFill>
              </a:rPr>
              <a:t> and </a:t>
            </a:r>
            <a:r>
              <a:rPr lang="hu-HU" sz="2500" b="1" dirty="0" err="1">
                <a:solidFill>
                  <a:srgbClr val="2B55AA"/>
                </a:solidFill>
              </a:rPr>
              <a:t>the</a:t>
            </a:r>
            <a:r>
              <a:rPr lang="hu-HU" sz="2500" b="1" dirty="0">
                <a:solidFill>
                  <a:srgbClr val="2B55AA"/>
                </a:solidFill>
              </a:rPr>
              <a:t> project is </a:t>
            </a:r>
            <a:r>
              <a:rPr lang="hu-HU" sz="2500" b="1" dirty="0" err="1">
                <a:solidFill>
                  <a:srgbClr val="2B55AA"/>
                </a:solidFill>
              </a:rPr>
              <a:t>implemented</a:t>
            </a:r>
            <a:r>
              <a:rPr lang="hu-HU" sz="2500" b="1" dirty="0">
                <a:solidFill>
                  <a:srgbClr val="2B55AA"/>
                </a:solidFill>
              </a:rPr>
              <a:t>:</a:t>
            </a:r>
          </a:p>
          <a:p>
            <a:endParaRPr lang="hu-HU" sz="2500" dirty="0">
              <a:solidFill>
                <a:srgbClr val="2B55AA"/>
              </a:solidFill>
            </a:endParaRPr>
          </a:p>
          <a:p>
            <a:pPr marL="285750" indent="-285750">
              <a:buFontTx/>
              <a:buChar char="-"/>
            </a:pPr>
            <a:r>
              <a:rPr lang="hu-HU" sz="2500" dirty="0" err="1">
                <a:solidFill>
                  <a:srgbClr val="2B55AA"/>
                </a:solidFill>
              </a:rPr>
              <a:t>Create</a:t>
            </a:r>
            <a:r>
              <a:rPr lang="hu-HU" sz="2500" dirty="0">
                <a:solidFill>
                  <a:srgbClr val="2B55AA"/>
                </a:solidFill>
              </a:rPr>
              <a:t> Partner </a:t>
            </a:r>
            <a:r>
              <a:rPr lang="hu-HU" sz="2500" dirty="0" err="1">
                <a:solidFill>
                  <a:srgbClr val="2B55AA"/>
                </a:solidFill>
              </a:rPr>
              <a:t>reports</a:t>
            </a:r>
            <a:r>
              <a:rPr lang="hu-HU" sz="2500" dirty="0">
                <a:solidFill>
                  <a:srgbClr val="2B55AA"/>
                </a:solidFill>
              </a:rPr>
              <a:t> – 1 partner </a:t>
            </a:r>
            <a:r>
              <a:rPr lang="hu-HU" sz="2500" dirty="0" err="1">
                <a:solidFill>
                  <a:srgbClr val="2B55AA"/>
                </a:solidFill>
              </a:rPr>
              <a:t>report</a:t>
            </a:r>
            <a:r>
              <a:rPr lang="hu-HU" sz="2500" dirty="0">
                <a:solidFill>
                  <a:srgbClr val="2B55AA"/>
                </a:solidFill>
              </a:rPr>
              <a:t> per partner</a:t>
            </a:r>
          </a:p>
          <a:p>
            <a:pPr marL="285750" indent="-285750">
              <a:buFontTx/>
              <a:buChar char="-"/>
            </a:pPr>
            <a:endParaRPr lang="hu-HU" sz="2500" dirty="0">
              <a:solidFill>
                <a:srgbClr val="2B55AA"/>
              </a:solidFill>
            </a:endParaRPr>
          </a:p>
          <a:p>
            <a:pPr marL="285750" indent="-285750">
              <a:buFontTx/>
              <a:buChar char="-"/>
            </a:pPr>
            <a:r>
              <a:rPr lang="hu-HU" sz="2500" dirty="0" err="1">
                <a:solidFill>
                  <a:srgbClr val="2B55AA"/>
                </a:solidFill>
              </a:rPr>
              <a:t>Submit</a:t>
            </a:r>
            <a:r>
              <a:rPr lang="hu-HU" sz="2500" dirty="0">
                <a:solidFill>
                  <a:srgbClr val="2B55AA"/>
                </a:solidFill>
              </a:rPr>
              <a:t> </a:t>
            </a:r>
            <a:r>
              <a:rPr lang="hu-HU" sz="2500" dirty="0" err="1">
                <a:solidFill>
                  <a:srgbClr val="2B55AA"/>
                </a:solidFill>
              </a:rPr>
              <a:t>PRs</a:t>
            </a:r>
            <a:r>
              <a:rPr lang="hu-HU" sz="2500" dirty="0">
                <a:solidFill>
                  <a:srgbClr val="2B55AA"/>
                </a:solidFill>
              </a:rPr>
              <a:t> </a:t>
            </a:r>
            <a:r>
              <a:rPr lang="hu-HU" sz="2500" dirty="0" err="1">
                <a:solidFill>
                  <a:srgbClr val="2B55AA"/>
                </a:solidFill>
              </a:rPr>
              <a:t>to</a:t>
            </a:r>
            <a:r>
              <a:rPr lang="hu-HU" sz="2500" dirty="0">
                <a:solidFill>
                  <a:srgbClr val="2B55AA"/>
                </a:solidFill>
              </a:rPr>
              <a:t> </a:t>
            </a:r>
            <a:r>
              <a:rPr lang="hu-HU" sz="2500" dirty="0" err="1">
                <a:solidFill>
                  <a:srgbClr val="2B55AA"/>
                </a:solidFill>
              </a:rPr>
              <a:t>national</a:t>
            </a:r>
            <a:r>
              <a:rPr lang="hu-HU" sz="2500" dirty="0">
                <a:solidFill>
                  <a:srgbClr val="2B55AA"/>
                </a:solidFill>
              </a:rPr>
              <a:t> </a:t>
            </a:r>
            <a:r>
              <a:rPr lang="hu-HU" sz="2500" dirty="0" err="1">
                <a:solidFill>
                  <a:srgbClr val="2B55AA"/>
                </a:solidFill>
              </a:rPr>
              <a:t>controls</a:t>
            </a:r>
            <a:endParaRPr lang="hu-HU" sz="2500" dirty="0">
              <a:solidFill>
                <a:srgbClr val="2B55AA"/>
              </a:solidFill>
            </a:endParaRPr>
          </a:p>
          <a:p>
            <a:pPr marL="285750" indent="-285750">
              <a:buFontTx/>
              <a:buChar char="-"/>
            </a:pPr>
            <a:endParaRPr lang="hu-HU" sz="2500" dirty="0">
              <a:solidFill>
                <a:srgbClr val="2B55AA"/>
              </a:solidFill>
            </a:endParaRPr>
          </a:p>
          <a:p>
            <a:pPr marL="285750" indent="-285750">
              <a:buFontTx/>
              <a:buChar char="-"/>
            </a:pPr>
            <a:r>
              <a:rPr lang="hu-HU" sz="2500" dirty="0" err="1">
                <a:solidFill>
                  <a:srgbClr val="2B55AA"/>
                </a:solidFill>
              </a:rPr>
              <a:t>Generate</a:t>
            </a:r>
            <a:r>
              <a:rPr lang="hu-HU" sz="2500" dirty="0">
                <a:solidFill>
                  <a:srgbClr val="2B55AA"/>
                </a:solidFill>
              </a:rPr>
              <a:t> </a:t>
            </a:r>
            <a:r>
              <a:rPr lang="hu-HU" sz="2500" dirty="0" err="1">
                <a:solidFill>
                  <a:srgbClr val="2B55AA"/>
                </a:solidFill>
              </a:rPr>
              <a:t>the</a:t>
            </a:r>
            <a:r>
              <a:rPr lang="hu-HU" sz="2500" dirty="0">
                <a:solidFill>
                  <a:srgbClr val="2B55AA"/>
                </a:solidFill>
              </a:rPr>
              <a:t> Project </a:t>
            </a:r>
            <a:r>
              <a:rPr lang="hu-HU" sz="2500" dirty="0" err="1">
                <a:solidFill>
                  <a:srgbClr val="2B55AA"/>
                </a:solidFill>
              </a:rPr>
              <a:t>Progress</a:t>
            </a:r>
            <a:r>
              <a:rPr lang="hu-HU" sz="2500" dirty="0">
                <a:solidFill>
                  <a:srgbClr val="2B55AA"/>
                </a:solidFill>
              </a:rPr>
              <a:t> </a:t>
            </a:r>
            <a:r>
              <a:rPr lang="hu-HU" sz="2500" dirty="0" err="1">
                <a:solidFill>
                  <a:srgbClr val="2B55AA"/>
                </a:solidFill>
              </a:rPr>
              <a:t>Report</a:t>
            </a:r>
            <a:r>
              <a:rPr lang="hu-HU" sz="2500" dirty="0">
                <a:solidFill>
                  <a:srgbClr val="2B55AA"/>
                </a:solidFill>
              </a:rPr>
              <a:t> – 1 PPR</a:t>
            </a:r>
          </a:p>
          <a:p>
            <a:pPr marL="285750" indent="-285750">
              <a:buFontTx/>
              <a:buChar char="-"/>
            </a:pPr>
            <a:endParaRPr lang="hu-HU" sz="2500" dirty="0">
              <a:solidFill>
                <a:srgbClr val="2B55AA"/>
              </a:solidFill>
            </a:endParaRPr>
          </a:p>
          <a:p>
            <a:pPr marL="285750" indent="-285750">
              <a:buFontTx/>
              <a:buChar char="-"/>
            </a:pPr>
            <a:r>
              <a:rPr lang="hu-HU" sz="2500" dirty="0" err="1">
                <a:solidFill>
                  <a:srgbClr val="2B55AA"/>
                </a:solidFill>
              </a:rPr>
              <a:t>Generate</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AfR</a:t>
            </a:r>
            <a:r>
              <a:rPr lang="hu-HU" sz="2500" dirty="0">
                <a:solidFill>
                  <a:srgbClr val="2B55AA"/>
                </a:solidFill>
              </a:rPr>
              <a:t> (</a:t>
            </a:r>
            <a:r>
              <a:rPr lang="hu-HU" sz="2500" dirty="0" err="1">
                <a:solidFill>
                  <a:srgbClr val="2B55AA"/>
                </a:solidFill>
              </a:rPr>
              <a:t>application</a:t>
            </a:r>
            <a:r>
              <a:rPr lang="hu-HU" sz="2500" dirty="0">
                <a:solidFill>
                  <a:srgbClr val="2B55AA"/>
                </a:solidFill>
              </a:rPr>
              <a:t> </a:t>
            </a:r>
            <a:r>
              <a:rPr lang="hu-HU" sz="2500" dirty="0" err="1">
                <a:solidFill>
                  <a:srgbClr val="2B55AA"/>
                </a:solidFill>
              </a:rPr>
              <a:t>for</a:t>
            </a:r>
            <a:r>
              <a:rPr lang="hu-HU" sz="2500" dirty="0">
                <a:solidFill>
                  <a:srgbClr val="2B55AA"/>
                </a:solidFill>
              </a:rPr>
              <a:t> </a:t>
            </a:r>
            <a:r>
              <a:rPr lang="hu-HU" sz="2500" dirty="0" err="1">
                <a:solidFill>
                  <a:srgbClr val="2B55AA"/>
                </a:solidFill>
              </a:rPr>
              <a:t>reimbursement</a:t>
            </a:r>
            <a:r>
              <a:rPr lang="hu-HU" sz="2500" dirty="0">
                <a:solidFill>
                  <a:srgbClr val="2B55AA"/>
                </a:solidFill>
              </a:rPr>
              <a:t>)</a:t>
            </a:r>
          </a:p>
          <a:p>
            <a:pPr marL="285750" indent="-285750">
              <a:buFontTx/>
              <a:buChar char="-"/>
            </a:pPr>
            <a:endParaRPr lang="hu-HU" sz="2500" dirty="0">
              <a:solidFill>
                <a:srgbClr val="2B55AA"/>
              </a:solidFill>
            </a:endParaRPr>
          </a:p>
          <a:p>
            <a:pPr marL="285750" indent="-285750">
              <a:buFontTx/>
              <a:buChar char="-"/>
            </a:pPr>
            <a:r>
              <a:rPr lang="hu-HU" sz="2500" dirty="0" err="1">
                <a:solidFill>
                  <a:srgbClr val="2B55AA"/>
                </a:solidFill>
              </a:rPr>
              <a:t>Submit</a:t>
            </a:r>
            <a:r>
              <a:rPr lang="hu-HU" sz="2500" dirty="0">
                <a:solidFill>
                  <a:srgbClr val="2B55AA"/>
                </a:solidFill>
              </a:rPr>
              <a:t> </a:t>
            </a:r>
            <a:r>
              <a:rPr lang="hu-HU" sz="2500" dirty="0" err="1">
                <a:solidFill>
                  <a:srgbClr val="2B55AA"/>
                </a:solidFill>
              </a:rPr>
              <a:t>the</a:t>
            </a:r>
            <a:r>
              <a:rPr lang="hu-HU" sz="2500" dirty="0">
                <a:solidFill>
                  <a:srgbClr val="2B55AA"/>
                </a:solidFill>
              </a:rPr>
              <a:t> PPR</a:t>
            </a:r>
            <a:endParaRPr lang="en-GB" sz="2500" dirty="0">
              <a:solidFill>
                <a:srgbClr val="2B55AA"/>
              </a:solidFill>
            </a:endParaRPr>
          </a:p>
        </p:txBody>
      </p:sp>
    </p:spTree>
    <p:extLst>
      <p:ext uri="{BB962C8B-B14F-4D97-AF65-F5344CB8AC3E}">
        <p14:creationId xmlns:p14="http://schemas.microsoft.com/office/powerpoint/2010/main" val="3922962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id="{552CE601-2103-D957-44CF-0FE26DDAB66D}"/>
              </a:ext>
            </a:extLst>
          </p:cNvPr>
          <p:cNvSpPr>
            <a:spLocks noGrp="1"/>
          </p:cNvSpPr>
          <p:nvPr>
            <p:ph type="title"/>
          </p:nvPr>
        </p:nvSpPr>
        <p:spPr>
          <a:xfrm>
            <a:off x="3385232" y="1509704"/>
            <a:ext cx="12725400" cy="2404283"/>
          </a:xfrm>
        </p:spPr>
        <p:txBody>
          <a:bodyPr/>
          <a:lstStyle/>
          <a:p>
            <a:pPr algn="ctr"/>
            <a:r>
              <a:rPr lang="hu-HU" sz="3600" dirty="0" err="1"/>
              <a:t>Timeframe</a:t>
            </a:r>
            <a:r>
              <a:rPr lang="hu-HU" sz="3600" dirty="0"/>
              <a:t> </a:t>
            </a:r>
            <a:r>
              <a:rPr lang="hu-HU" sz="3600" dirty="0" err="1"/>
              <a:t>for</a:t>
            </a:r>
            <a:r>
              <a:rPr lang="hu-HU" sz="3600" dirty="0"/>
              <a:t> </a:t>
            </a:r>
            <a:r>
              <a:rPr lang="hu-HU" sz="3600" dirty="0" err="1"/>
              <a:t>PRs</a:t>
            </a:r>
            <a:r>
              <a:rPr lang="hu-HU" sz="3600" dirty="0"/>
              <a:t> -Partner </a:t>
            </a:r>
            <a:r>
              <a:rPr lang="hu-HU" sz="3600" dirty="0" err="1"/>
              <a:t>Reports</a:t>
            </a:r>
            <a:r>
              <a:rPr lang="hu-HU" sz="3600" dirty="0"/>
              <a:t> </a:t>
            </a:r>
            <a:br>
              <a:rPr lang="en-US" sz="4000" dirty="0"/>
            </a:br>
            <a:endParaRPr lang="hu-HU" sz="4000" dirty="0"/>
          </a:p>
        </p:txBody>
      </p:sp>
      <p:graphicFrame>
        <p:nvGraphicFramePr>
          <p:cNvPr id="6" name="Table 5"/>
          <p:cNvGraphicFramePr>
            <a:graphicFrameLocks noGrp="1"/>
          </p:cNvGraphicFramePr>
          <p:nvPr>
            <p:extLst>
              <p:ext uri="{D42A27DB-BD31-4B8C-83A1-F6EECF244321}">
                <p14:modId xmlns:p14="http://schemas.microsoft.com/office/powerpoint/2010/main" val="1900368556"/>
              </p:ext>
            </p:extLst>
          </p:nvPr>
        </p:nvGraphicFramePr>
        <p:xfrm>
          <a:off x="3450740" y="3030713"/>
          <a:ext cx="12517279" cy="5594306"/>
        </p:xfrm>
        <a:graphic>
          <a:graphicData uri="http://schemas.openxmlformats.org/drawingml/2006/table">
            <a:tbl>
              <a:tblPr firstRow="1" firstCol="1" lastRow="1" lastCol="1" bandRow="1" bandCol="1"/>
              <a:tblGrid>
                <a:gridCol w="5507661">
                  <a:extLst>
                    <a:ext uri="{9D8B030D-6E8A-4147-A177-3AD203B41FA5}">
                      <a16:colId xmlns:a16="http://schemas.microsoft.com/office/drawing/2014/main" val="20000"/>
                    </a:ext>
                  </a:extLst>
                </a:gridCol>
                <a:gridCol w="1095478">
                  <a:extLst>
                    <a:ext uri="{9D8B030D-6E8A-4147-A177-3AD203B41FA5}">
                      <a16:colId xmlns:a16="http://schemas.microsoft.com/office/drawing/2014/main" val="20001"/>
                    </a:ext>
                  </a:extLst>
                </a:gridCol>
                <a:gridCol w="4289662">
                  <a:extLst>
                    <a:ext uri="{9D8B030D-6E8A-4147-A177-3AD203B41FA5}">
                      <a16:colId xmlns:a16="http://schemas.microsoft.com/office/drawing/2014/main" val="20002"/>
                    </a:ext>
                  </a:extLst>
                </a:gridCol>
                <a:gridCol w="1624478">
                  <a:extLst>
                    <a:ext uri="{9D8B030D-6E8A-4147-A177-3AD203B41FA5}">
                      <a16:colId xmlns:a16="http://schemas.microsoft.com/office/drawing/2014/main" val="20003"/>
                    </a:ext>
                  </a:extLst>
                </a:gridCol>
              </a:tblGrid>
              <a:tr h="857333">
                <a:tc>
                  <a:txBody>
                    <a:bodyPr/>
                    <a:lstStyle/>
                    <a:p>
                      <a:pPr algn="just">
                        <a:lnSpc>
                          <a:spcPct val="115000"/>
                        </a:lnSpc>
                        <a:spcBef>
                          <a:spcPts val="300"/>
                        </a:spcBef>
                        <a:spcAft>
                          <a:spcPts val="300"/>
                        </a:spcAft>
                      </a:pPr>
                      <a:r>
                        <a:rPr lang="en-GB" sz="2500" b="1" kern="1200" dirty="0">
                          <a:solidFill>
                            <a:srgbClr val="003399"/>
                          </a:solidFill>
                          <a:latin typeface="+mn-lt"/>
                          <a:ea typeface="+mn-ea"/>
                          <a:cs typeface="+mn-cs"/>
                        </a:rPr>
                        <a:t>Verification process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tc gridSpan="3">
                  <a:txBody>
                    <a:bodyPr/>
                    <a:lstStyle/>
                    <a:p>
                      <a:pPr algn="just">
                        <a:lnSpc>
                          <a:spcPct val="115000"/>
                        </a:lnSpc>
                        <a:spcBef>
                          <a:spcPts val="300"/>
                        </a:spcBef>
                        <a:spcAft>
                          <a:spcPts val="300"/>
                        </a:spcAft>
                      </a:pPr>
                      <a:r>
                        <a:rPr lang="en-GB" sz="2500" b="1" kern="1200" dirty="0">
                          <a:solidFill>
                            <a:srgbClr val="003399"/>
                          </a:solidFill>
                          <a:latin typeface="+mn-lt"/>
                          <a:ea typeface="+mn-ea"/>
                          <a:cs typeface="+mn-cs"/>
                        </a:rPr>
                        <a:t>Verification timeframe and indicative deadlines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02843">
                <a:tc>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Preparation and submission of the PR by project partner</a:t>
                      </a:r>
                      <a:r>
                        <a:rPr lang="hu-HU" sz="2500" kern="1200" dirty="0">
                          <a:solidFill>
                            <a:srgbClr val="003399"/>
                          </a:solidFill>
                          <a:latin typeface="+mn-lt"/>
                          <a:ea typeface="+mn-ea"/>
                          <a:cs typeface="+mn-cs"/>
                        </a:rPr>
                        <a:t>s</a:t>
                      </a:r>
                      <a:r>
                        <a:rPr lang="en-GB" sz="2500" kern="1200" dirty="0">
                          <a:solidFill>
                            <a:srgbClr val="003399"/>
                          </a:solidFill>
                          <a:latin typeface="+mn-lt"/>
                          <a:ea typeface="+mn-ea"/>
                          <a:cs typeface="+mn-cs"/>
                        </a:rPr>
                        <a:t> to the </a:t>
                      </a:r>
                      <a:r>
                        <a:rPr lang="hu-HU" sz="2500" kern="1200" dirty="0" err="1">
                          <a:solidFill>
                            <a:srgbClr val="003399"/>
                          </a:solidFill>
                          <a:latin typeface="+mn-lt"/>
                          <a:ea typeface="+mn-ea"/>
                          <a:cs typeface="+mn-cs"/>
                        </a:rPr>
                        <a:t>national</a:t>
                      </a:r>
                      <a:r>
                        <a:rPr lang="hu-HU" sz="2500" kern="1200" dirty="0">
                          <a:solidFill>
                            <a:srgbClr val="003399"/>
                          </a:solidFill>
                          <a:latin typeface="+mn-lt"/>
                          <a:ea typeface="+mn-ea"/>
                          <a:cs typeface="+mn-cs"/>
                        </a:rPr>
                        <a:t> </a:t>
                      </a:r>
                      <a:r>
                        <a:rPr lang="en-GB" sz="2500" kern="1200" dirty="0">
                          <a:solidFill>
                            <a:srgbClr val="003399"/>
                          </a:solidFill>
                          <a:latin typeface="+mn-lt"/>
                          <a:ea typeface="+mn-ea"/>
                          <a:cs typeface="+mn-cs"/>
                        </a:rPr>
                        <a:t>control</a:t>
                      </a:r>
                      <a:r>
                        <a:rPr lang="hu-HU" sz="2500" kern="1200" dirty="0">
                          <a:solidFill>
                            <a:srgbClr val="003399"/>
                          </a:solidFill>
                          <a:latin typeface="+mn-lt"/>
                          <a:ea typeface="+mn-ea"/>
                          <a:cs typeface="+mn-cs"/>
                        </a:rPr>
                        <a:t> </a:t>
                      </a:r>
                      <a:r>
                        <a:rPr lang="hu-HU" sz="2500" kern="1200" dirty="0" err="1">
                          <a:solidFill>
                            <a:srgbClr val="003399"/>
                          </a:solidFill>
                          <a:latin typeface="+mn-lt"/>
                          <a:ea typeface="+mn-ea"/>
                          <a:cs typeface="+mn-cs"/>
                        </a:rPr>
                        <a:t>at</a:t>
                      </a:r>
                      <a:r>
                        <a:rPr lang="hu-HU" sz="2500" kern="1200" dirty="0">
                          <a:solidFill>
                            <a:srgbClr val="003399"/>
                          </a:solidFill>
                          <a:latin typeface="+mn-lt"/>
                          <a:ea typeface="+mn-ea"/>
                          <a:cs typeface="+mn-cs"/>
                        </a:rPr>
                        <a:t> </a:t>
                      </a:r>
                      <a:r>
                        <a:rPr lang="hu-HU" sz="2500" kern="1200" dirty="0" err="1">
                          <a:solidFill>
                            <a:srgbClr val="003399"/>
                          </a:solidFill>
                          <a:latin typeface="+mn-lt"/>
                          <a:ea typeface="+mn-ea"/>
                          <a:cs typeface="+mn-cs"/>
                        </a:rPr>
                        <a:t>the</a:t>
                      </a:r>
                      <a:r>
                        <a:rPr lang="hu-HU" sz="2500" kern="1200" dirty="0">
                          <a:solidFill>
                            <a:srgbClr val="003399"/>
                          </a:solidFill>
                          <a:latin typeface="+mn-lt"/>
                          <a:ea typeface="+mn-ea"/>
                          <a:cs typeface="+mn-cs"/>
                        </a:rPr>
                        <a:t> end of </a:t>
                      </a:r>
                      <a:r>
                        <a:rPr lang="hu-HU" sz="2500" kern="1200" dirty="0" err="1">
                          <a:solidFill>
                            <a:srgbClr val="003399"/>
                          </a:solidFill>
                          <a:latin typeface="+mn-lt"/>
                          <a:ea typeface="+mn-ea"/>
                          <a:cs typeface="+mn-cs"/>
                        </a:rPr>
                        <a:t>the</a:t>
                      </a:r>
                      <a:r>
                        <a:rPr lang="hu-HU" sz="2500" kern="1200" dirty="0">
                          <a:solidFill>
                            <a:srgbClr val="003399"/>
                          </a:solidFill>
                          <a:latin typeface="+mn-lt"/>
                          <a:ea typeface="+mn-ea"/>
                          <a:cs typeface="+mn-cs"/>
                        </a:rPr>
                        <a:t> project</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a:txBody>
                    <a:bodyPr/>
                    <a:lstStyle/>
                    <a:p>
                      <a:pPr algn="ctr">
                        <a:lnSpc>
                          <a:spcPct val="115000"/>
                        </a:lnSpc>
                        <a:spcBef>
                          <a:spcPts val="300"/>
                        </a:spcBef>
                        <a:spcAft>
                          <a:spcPts val="300"/>
                        </a:spcAft>
                      </a:pPr>
                      <a:r>
                        <a:rPr lang="en-GB" sz="2500" b="1" kern="1200" dirty="0">
                          <a:solidFill>
                            <a:srgbClr val="003399"/>
                          </a:solidFill>
                          <a:latin typeface="+mn-lt"/>
                          <a:ea typeface="+mn-ea"/>
                          <a:cs typeface="+mn-cs"/>
                        </a:rPr>
                        <a:t>15 days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tc gridSpan="2">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 </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1270325">
                <a:tc>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Verification of expenditure and issuing the control certificate by the </a:t>
                      </a:r>
                      <a:r>
                        <a:rPr lang="hu-HU" sz="2500" kern="1200" dirty="0" err="1">
                          <a:solidFill>
                            <a:srgbClr val="003399"/>
                          </a:solidFill>
                          <a:latin typeface="+mn-lt"/>
                          <a:ea typeface="+mn-ea"/>
                          <a:cs typeface="+mn-cs"/>
                        </a:rPr>
                        <a:t>national</a:t>
                      </a:r>
                      <a:r>
                        <a:rPr lang="hu-HU" sz="2500" kern="1200" dirty="0">
                          <a:solidFill>
                            <a:srgbClr val="003399"/>
                          </a:solidFill>
                          <a:latin typeface="+mn-lt"/>
                          <a:ea typeface="+mn-ea"/>
                          <a:cs typeface="+mn-cs"/>
                        </a:rPr>
                        <a:t> </a:t>
                      </a:r>
                      <a:r>
                        <a:rPr lang="hu-HU" sz="2500" kern="1200" dirty="0" err="1">
                          <a:solidFill>
                            <a:srgbClr val="003399"/>
                          </a:solidFill>
                          <a:latin typeface="+mn-lt"/>
                          <a:ea typeface="+mn-ea"/>
                          <a:cs typeface="+mn-cs"/>
                        </a:rPr>
                        <a:t>control</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a:txBody>
                    <a:bodyPr/>
                    <a:lstStyle/>
                    <a:p>
                      <a:pPr algn="just">
                        <a:lnSpc>
                          <a:spcPct val="115000"/>
                        </a:lnSpc>
                        <a:spcBef>
                          <a:spcPts val="300"/>
                        </a:spcBef>
                        <a:spcAft>
                          <a:spcPts val="300"/>
                        </a:spcAft>
                      </a:pPr>
                      <a:r>
                        <a:rPr lang="en-GB" sz="2500" kern="1200">
                          <a:solidFill>
                            <a:srgbClr val="003399"/>
                          </a:solidFill>
                          <a:latin typeface="+mn-lt"/>
                          <a:ea typeface="+mn-ea"/>
                          <a:cs typeface="+mn-cs"/>
                        </a:rPr>
                        <a:t> </a:t>
                      </a:r>
                      <a:endParaRPr lang="en-US" sz="2500" kern="120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a:txBody>
                    <a:bodyPr/>
                    <a:lstStyle/>
                    <a:p>
                      <a:pPr algn="ctr">
                        <a:lnSpc>
                          <a:spcPct val="115000"/>
                        </a:lnSpc>
                        <a:spcBef>
                          <a:spcPts val="300"/>
                        </a:spcBef>
                        <a:spcAft>
                          <a:spcPts val="300"/>
                        </a:spcAft>
                      </a:pPr>
                      <a:r>
                        <a:rPr lang="en-GB" sz="2500" b="1" kern="1200" dirty="0">
                          <a:solidFill>
                            <a:srgbClr val="003399"/>
                          </a:solidFill>
                          <a:latin typeface="+mn-lt"/>
                          <a:ea typeface="+mn-ea"/>
                          <a:cs typeface="+mn-cs"/>
                        </a:rPr>
                        <a:t>60 days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tc>
                  <a:txBody>
                    <a:bodyPr/>
                    <a:lstStyle/>
                    <a:p>
                      <a:pPr algn="just">
                        <a:lnSpc>
                          <a:spcPct val="115000"/>
                        </a:lnSpc>
                        <a:spcBef>
                          <a:spcPts val="300"/>
                        </a:spcBef>
                        <a:spcAft>
                          <a:spcPts val="300"/>
                        </a:spcAft>
                      </a:pPr>
                      <a:r>
                        <a:rPr lang="en-GB" sz="2500" kern="1200">
                          <a:solidFill>
                            <a:srgbClr val="003399"/>
                          </a:solidFill>
                          <a:latin typeface="+mn-lt"/>
                          <a:ea typeface="+mn-ea"/>
                          <a:cs typeface="+mn-cs"/>
                        </a:rPr>
                        <a:t> </a:t>
                      </a:r>
                      <a:endParaRPr lang="en-US" sz="2500" kern="120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extLst>
                  <a:ext uri="{0D108BD9-81ED-4DB2-BD59-A6C34878D82A}">
                    <a16:rowId xmlns:a16="http://schemas.microsoft.com/office/drawing/2014/main" val="10002"/>
                  </a:ext>
                </a:extLst>
              </a:tr>
              <a:tr h="1270325">
                <a:tc>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Preparation and submission of the PPR and the </a:t>
                      </a:r>
                      <a:r>
                        <a:rPr lang="en-GB" sz="2500" kern="1200" dirty="0" err="1">
                          <a:solidFill>
                            <a:srgbClr val="003399"/>
                          </a:solidFill>
                          <a:latin typeface="+mn-lt"/>
                          <a:ea typeface="+mn-ea"/>
                          <a:cs typeface="+mn-cs"/>
                        </a:rPr>
                        <a:t>AfR</a:t>
                      </a:r>
                      <a:r>
                        <a:rPr lang="en-GB" sz="2500" kern="1200" dirty="0">
                          <a:solidFill>
                            <a:srgbClr val="003399"/>
                          </a:solidFill>
                          <a:latin typeface="+mn-lt"/>
                          <a:ea typeface="+mn-ea"/>
                          <a:cs typeface="+mn-cs"/>
                        </a:rPr>
                        <a:t> for the whole project by the lead partner to the MA/JS</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gridSpan="2">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 </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hMerge="1">
                  <a:txBody>
                    <a:bodyPr/>
                    <a:lstStyle/>
                    <a:p>
                      <a:endParaRPr lang="en-US"/>
                    </a:p>
                  </a:txBody>
                  <a:tcPr/>
                </a:tc>
                <a:tc>
                  <a:txBody>
                    <a:bodyPr/>
                    <a:lstStyle/>
                    <a:p>
                      <a:pPr algn="just">
                        <a:lnSpc>
                          <a:spcPct val="115000"/>
                        </a:lnSpc>
                        <a:spcBef>
                          <a:spcPts val="300"/>
                        </a:spcBef>
                        <a:spcAft>
                          <a:spcPts val="300"/>
                        </a:spcAft>
                      </a:pPr>
                      <a:r>
                        <a:rPr lang="en-GB" sz="2500" b="1" kern="1200" dirty="0">
                          <a:solidFill>
                            <a:srgbClr val="003399"/>
                          </a:solidFill>
                          <a:latin typeface="+mn-lt"/>
                          <a:ea typeface="+mn-ea"/>
                          <a:cs typeface="+mn-cs"/>
                        </a:rPr>
                        <a:t>15 days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bl>
          </a:graphicData>
        </a:graphic>
      </p:graphicFrame>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Tree>
    <p:extLst>
      <p:ext uri="{BB962C8B-B14F-4D97-AF65-F5344CB8AC3E}">
        <p14:creationId xmlns:p14="http://schemas.microsoft.com/office/powerpoint/2010/main" val="1179902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id="{552CE601-2103-D957-44CF-0FE26DDAB66D}"/>
              </a:ext>
            </a:extLst>
          </p:cNvPr>
          <p:cNvSpPr>
            <a:spLocks noGrp="1"/>
          </p:cNvSpPr>
          <p:nvPr>
            <p:ph type="title"/>
          </p:nvPr>
        </p:nvSpPr>
        <p:spPr>
          <a:xfrm>
            <a:off x="3385232" y="1509704"/>
            <a:ext cx="12725400" cy="2404283"/>
          </a:xfrm>
        </p:spPr>
        <p:txBody>
          <a:bodyPr/>
          <a:lstStyle/>
          <a:p>
            <a:pPr algn="ctr"/>
            <a:r>
              <a:rPr lang="hu-HU" sz="3600" dirty="0" err="1"/>
              <a:t>Timeframe</a:t>
            </a:r>
            <a:r>
              <a:rPr lang="hu-HU" sz="3600" dirty="0"/>
              <a:t> </a:t>
            </a:r>
            <a:r>
              <a:rPr lang="hu-HU" sz="3600" dirty="0" err="1"/>
              <a:t>for</a:t>
            </a:r>
            <a:r>
              <a:rPr lang="hu-HU" sz="3600" dirty="0"/>
              <a:t> </a:t>
            </a:r>
            <a:r>
              <a:rPr lang="hu-HU" sz="3600" dirty="0" err="1"/>
              <a:t>PPRs</a:t>
            </a:r>
            <a:r>
              <a:rPr lang="hu-HU" sz="3600" dirty="0"/>
              <a:t> - Project </a:t>
            </a:r>
            <a:r>
              <a:rPr lang="hu-HU" sz="3600" dirty="0" err="1"/>
              <a:t>Progress</a:t>
            </a:r>
            <a:r>
              <a:rPr lang="hu-HU" sz="3600" dirty="0"/>
              <a:t> </a:t>
            </a:r>
            <a:r>
              <a:rPr lang="hu-HU" sz="3600" dirty="0" err="1"/>
              <a:t>Report</a:t>
            </a:r>
            <a:br>
              <a:rPr lang="en-US" sz="4000" dirty="0"/>
            </a:br>
            <a:endParaRPr lang="hu-HU" sz="4000" dirty="0"/>
          </a:p>
        </p:txBody>
      </p:sp>
      <p:graphicFrame>
        <p:nvGraphicFramePr>
          <p:cNvPr id="6" name="Table 5"/>
          <p:cNvGraphicFramePr>
            <a:graphicFrameLocks noGrp="1"/>
          </p:cNvGraphicFramePr>
          <p:nvPr>
            <p:extLst>
              <p:ext uri="{D42A27DB-BD31-4B8C-83A1-F6EECF244321}">
                <p14:modId xmlns:p14="http://schemas.microsoft.com/office/powerpoint/2010/main" val="1308664218"/>
              </p:ext>
            </p:extLst>
          </p:nvPr>
        </p:nvGraphicFramePr>
        <p:xfrm>
          <a:off x="3450740" y="3030713"/>
          <a:ext cx="12517279" cy="5100826"/>
        </p:xfrm>
        <a:graphic>
          <a:graphicData uri="http://schemas.openxmlformats.org/drawingml/2006/table">
            <a:tbl>
              <a:tblPr firstRow="1" firstCol="1" lastRow="1" lastCol="1" bandRow="1" bandCol="1"/>
              <a:tblGrid>
                <a:gridCol w="5507661">
                  <a:extLst>
                    <a:ext uri="{9D8B030D-6E8A-4147-A177-3AD203B41FA5}">
                      <a16:colId xmlns:a16="http://schemas.microsoft.com/office/drawing/2014/main" val="20000"/>
                    </a:ext>
                  </a:extLst>
                </a:gridCol>
                <a:gridCol w="1476517">
                  <a:extLst>
                    <a:ext uri="{9D8B030D-6E8A-4147-A177-3AD203B41FA5}">
                      <a16:colId xmlns:a16="http://schemas.microsoft.com/office/drawing/2014/main" val="20001"/>
                    </a:ext>
                  </a:extLst>
                </a:gridCol>
                <a:gridCol w="3908623">
                  <a:extLst>
                    <a:ext uri="{9D8B030D-6E8A-4147-A177-3AD203B41FA5}">
                      <a16:colId xmlns:a16="http://schemas.microsoft.com/office/drawing/2014/main" val="20002"/>
                    </a:ext>
                  </a:extLst>
                </a:gridCol>
                <a:gridCol w="1624478">
                  <a:extLst>
                    <a:ext uri="{9D8B030D-6E8A-4147-A177-3AD203B41FA5}">
                      <a16:colId xmlns:a16="http://schemas.microsoft.com/office/drawing/2014/main" val="20003"/>
                    </a:ext>
                  </a:extLst>
                </a:gridCol>
              </a:tblGrid>
              <a:tr h="857333">
                <a:tc>
                  <a:txBody>
                    <a:bodyPr/>
                    <a:lstStyle/>
                    <a:p>
                      <a:pPr algn="just">
                        <a:lnSpc>
                          <a:spcPct val="115000"/>
                        </a:lnSpc>
                        <a:spcBef>
                          <a:spcPts val="300"/>
                        </a:spcBef>
                        <a:spcAft>
                          <a:spcPts val="300"/>
                        </a:spcAft>
                      </a:pPr>
                      <a:r>
                        <a:rPr lang="en-GB" sz="2500" b="1" kern="1200" dirty="0">
                          <a:solidFill>
                            <a:srgbClr val="003399"/>
                          </a:solidFill>
                          <a:latin typeface="+mn-lt"/>
                          <a:ea typeface="+mn-ea"/>
                          <a:cs typeface="+mn-cs"/>
                        </a:rPr>
                        <a:t>Verification process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tc gridSpan="3">
                  <a:txBody>
                    <a:bodyPr/>
                    <a:lstStyle/>
                    <a:p>
                      <a:pPr algn="just">
                        <a:lnSpc>
                          <a:spcPct val="115000"/>
                        </a:lnSpc>
                        <a:spcBef>
                          <a:spcPts val="300"/>
                        </a:spcBef>
                        <a:spcAft>
                          <a:spcPts val="300"/>
                        </a:spcAft>
                      </a:pPr>
                      <a:r>
                        <a:rPr lang="en-GB" sz="2500" b="1" kern="1200" dirty="0">
                          <a:solidFill>
                            <a:srgbClr val="003399"/>
                          </a:solidFill>
                          <a:latin typeface="+mn-lt"/>
                          <a:ea typeface="+mn-ea"/>
                          <a:cs typeface="+mn-cs"/>
                        </a:rPr>
                        <a:t>Verification timeframe and indicative deadlines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02843">
                <a:tc>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Preparation and submission of the P</a:t>
                      </a:r>
                      <a:r>
                        <a:rPr lang="hu-HU" sz="2500" kern="1200" dirty="0">
                          <a:solidFill>
                            <a:srgbClr val="003399"/>
                          </a:solidFill>
                          <a:latin typeface="+mn-lt"/>
                          <a:ea typeface="+mn-ea"/>
                          <a:cs typeface="+mn-cs"/>
                        </a:rPr>
                        <a:t>P</a:t>
                      </a:r>
                      <a:r>
                        <a:rPr lang="en-GB" sz="2500" kern="1200" dirty="0">
                          <a:solidFill>
                            <a:srgbClr val="003399"/>
                          </a:solidFill>
                          <a:latin typeface="+mn-lt"/>
                          <a:ea typeface="+mn-ea"/>
                          <a:cs typeface="+mn-cs"/>
                        </a:rPr>
                        <a:t>R by </a:t>
                      </a:r>
                      <a:r>
                        <a:rPr lang="hu-HU" sz="2500" kern="1200" dirty="0" err="1">
                          <a:solidFill>
                            <a:srgbClr val="003399"/>
                          </a:solidFill>
                          <a:latin typeface="+mn-lt"/>
                          <a:ea typeface="+mn-ea"/>
                          <a:cs typeface="+mn-cs"/>
                        </a:rPr>
                        <a:t>the</a:t>
                      </a:r>
                      <a:r>
                        <a:rPr lang="hu-HU" sz="2500" kern="1200" dirty="0">
                          <a:solidFill>
                            <a:srgbClr val="003399"/>
                          </a:solidFill>
                          <a:latin typeface="+mn-lt"/>
                          <a:ea typeface="+mn-ea"/>
                          <a:cs typeface="+mn-cs"/>
                        </a:rPr>
                        <a:t> LP</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a:txBody>
                    <a:bodyPr/>
                    <a:lstStyle/>
                    <a:p>
                      <a:pPr algn="ctr">
                        <a:lnSpc>
                          <a:spcPct val="115000"/>
                        </a:lnSpc>
                        <a:spcBef>
                          <a:spcPts val="300"/>
                        </a:spcBef>
                        <a:spcAft>
                          <a:spcPts val="300"/>
                        </a:spcAft>
                      </a:pPr>
                      <a:r>
                        <a:rPr lang="hu-HU" sz="2500" b="1" kern="1200" dirty="0">
                          <a:solidFill>
                            <a:srgbClr val="003399"/>
                          </a:solidFill>
                          <a:latin typeface="+mn-lt"/>
                          <a:ea typeface="+mn-ea"/>
                          <a:cs typeface="+mn-cs"/>
                        </a:rPr>
                        <a:t>3 </a:t>
                      </a:r>
                      <a:r>
                        <a:rPr lang="hu-HU" sz="2500" b="1" kern="1200" dirty="0" err="1">
                          <a:solidFill>
                            <a:srgbClr val="003399"/>
                          </a:solidFill>
                          <a:latin typeface="+mn-lt"/>
                          <a:ea typeface="+mn-ea"/>
                          <a:cs typeface="+mn-cs"/>
                        </a:rPr>
                        <a:t>months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tc gridSpan="2">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 </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1270325">
                <a:tc>
                  <a:txBody>
                    <a:bodyPr/>
                    <a:lstStyle/>
                    <a:p>
                      <a:pPr algn="just">
                        <a:lnSpc>
                          <a:spcPct val="115000"/>
                        </a:lnSpc>
                        <a:spcBef>
                          <a:spcPts val="300"/>
                        </a:spcBef>
                        <a:spcAft>
                          <a:spcPts val="300"/>
                        </a:spcAft>
                      </a:pPr>
                      <a:r>
                        <a:rPr lang="hu-HU" sz="2500" kern="1200" dirty="0">
                          <a:solidFill>
                            <a:srgbClr val="003399"/>
                          </a:solidFill>
                          <a:latin typeface="+mn-lt"/>
                          <a:ea typeface="+mn-ea"/>
                          <a:cs typeface="+mn-cs"/>
                        </a:rPr>
                        <a:t>MA/JS </a:t>
                      </a:r>
                      <a:r>
                        <a:rPr lang="hu-HU" sz="2500" kern="1200" dirty="0" err="1">
                          <a:solidFill>
                            <a:srgbClr val="003399"/>
                          </a:solidFill>
                          <a:latin typeface="+mn-lt"/>
                          <a:ea typeface="+mn-ea"/>
                          <a:cs typeface="+mn-cs"/>
                        </a:rPr>
                        <a:t>verification</a:t>
                      </a:r>
                      <a:r>
                        <a:rPr lang="hu-HU" sz="2500" kern="1200" dirty="0">
                          <a:solidFill>
                            <a:srgbClr val="003399"/>
                          </a:solidFill>
                          <a:latin typeface="+mn-lt"/>
                          <a:ea typeface="+mn-ea"/>
                          <a:cs typeface="+mn-cs"/>
                        </a:rPr>
                        <a:t> </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 </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a:txBody>
                    <a:bodyPr/>
                    <a:lstStyle/>
                    <a:p>
                      <a:pPr algn="ctr">
                        <a:lnSpc>
                          <a:spcPct val="115000"/>
                        </a:lnSpc>
                        <a:spcBef>
                          <a:spcPts val="300"/>
                        </a:spcBef>
                        <a:spcAft>
                          <a:spcPts val="300"/>
                        </a:spcAft>
                      </a:pPr>
                      <a:r>
                        <a:rPr lang="hu-HU" sz="2500" b="1" kern="1200" dirty="0">
                          <a:solidFill>
                            <a:srgbClr val="003399"/>
                          </a:solidFill>
                          <a:latin typeface="+mn-lt"/>
                          <a:ea typeface="+mn-ea"/>
                          <a:cs typeface="+mn-cs"/>
                        </a:rPr>
                        <a:t>3</a:t>
                      </a:r>
                      <a:r>
                        <a:rPr lang="en-GB" sz="2500" b="1" kern="1200" dirty="0">
                          <a:solidFill>
                            <a:srgbClr val="003399"/>
                          </a:solidFill>
                          <a:latin typeface="+mn-lt"/>
                          <a:ea typeface="+mn-ea"/>
                          <a:cs typeface="+mn-cs"/>
                        </a:rPr>
                        <a:t>0 days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tc>
                  <a:txBody>
                    <a:bodyPr/>
                    <a:lstStyle/>
                    <a:p>
                      <a:pPr algn="just">
                        <a:lnSpc>
                          <a:spcPct val="115000"/>
                        </a:lnSpc>
                        <a:spcBef>
                          <a:spcPts val="300"/>
                        </a:spcBef>
                        <a:spcAft>
                          <a:spcPts val="300"/>
                        </a:spcAft>
                      </a:pPr>
                      <a:r>
                        <a:rPr lang="en-GB" sz="2500" kern="1200">
                          <a:solidFill>
                            <a:srgbClr val="003399"/>
                          </a:solidFill>
                          <a:latin typeface="+mn-lt"/>
                          <a:ea typeface="+mn-ea"/>
                          <a:cs typeface="+mn-cs"/>
                        </a:rPr>
                        <a:t> </a:t>
                      </a:r>
                      <a:endParaRPr lang="en-US" sz="2500" kern="120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extLst>
                  <a:ext uri="{0D108BD9-81ED-4DB2-BD59-A6C34878D82A}">
                    <a16:rowId xmlns:a16="http://schemas.microsoft.com/office/drawing/2014/main" val="10002"/>
                  </a:ext>
                </a:extLst>
              </a:tr>
              <a:tr h="1270325">
                <a:tc>
                  <a:txBody>
                    <a:bodyPr/>
                    <a:lstStyle/>
                    <a:p>
                      <a:pPr algn="just">
                        <a:lnSpc>
                          <a:spcPct val="115000"/>
                        </a:lnSpc>
                        <a:spcBef>
                          <a:spcPts val="300"/>
                        </a:spcBef>
                        <a:spcAft>
                          <a:spcPts val="300"/>
                        </a:spcAft>
                      </a:pPr>
                      <a:r>
                        <a:rPr lang="hu-HU" sz="2500" kern="1200" dirty="0" err="1">
                          <a:solidFill>
                            <a:srgbClr val="003399"/>
                          </a:solidFill>
                          <a:latin typeface="+mn-lt"/>
                          <a:ea typeface="+mn-ea"/>
                          <a:cs typeface="+mn-cs"/>
                        </a:rPr>
                        <a:t>Reimbursement</a:t>
                      </a:r>
                      <a:r>
                        <a:rPr lang="hu-HU" sz="2500" kern="1200" dirty="0">
                          <a:solidFill>
                            <a:srgbClr val="003399"/>
                          </a:solidFill>
                          <a:latin typeface="+mn-lt"/>
                          <a:ea typeface="+mn-ea"/>
                          <a:cs typeface="+mn-cs"/>
                        </a:rPr>
                        <a:t> </a:t>
                      </a:r>
                      <a:r>
                        <a:rPr lang="hu-HU" sz="2500" kern="1200" dirty="0" err="1">
                          <a:solidFill>
                            <a:srgbClr val="003399"/>
                          </a:solidFill>
                          <a:latin typeface="+mn-lt"/>
                          <a:ea typeface="+mn-ea"/>
                          <a:cs typeface="+mn-cs"/>
                        </a:rPr>
                        <a:t>to</a:t>
                      </a:r>
                      <a:r>
                        <a:rPr lang="hu-HU" sz="2500" kern="1200" dirty="0">
                          <a:solidFill>
                            <a:srgbClr val="003399"/>
                          </a:solidFill>
                          <a:latin typeface="+mn-lt"/>
                          <a:ea typeface="+mn-ea"/>
                          <a:cs typeface="+mn-cs"/>
                        </a:rPr>
                        <a:t> </a:t>
                      </a:r>
                      <a:r>
                        <a:rPr lang="hu-HU" sz="2500" kern="1200" dirty="0" err="1">
                          <a:solidFill>
                            <a:srgbClr val="003399"/>
                          </a:solidFill>
                          <a:latin typeface="+mn-lt"/>
                          <a:ea typeface="+mn-ea"/>
                          <a:cs typeface="+mn-cs"/>
                        </a:rPr>
                        <a:t>projects</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gridSpan="2">
                  <a:txBody>
                    <a:bodyPr/>
                    <a:lstStyle/>
                    <a:p>
                      <a:pPr algn="just">
                        <a:lnSpc>
                          <a:spcPct val="115000"/>
                        </a:lnSpc>
                        <a:spcBef>
                          <a:spcPts val="300"/>
                        </a:spcBef>
                        <a:spcAft>
                          <a:spcPts val="300"/>
                        </a:spcAft>
                      </a:pPr>
                      <a:r>
                        <a:rPr lang="en-GB" sz="2500" kern="1200" dirty="0">
                          <a:solidFill>
                            <a:srgbClr val="003399"/>
                          </a:solidFill>
                          <a:latin typeface="+mn-lt"/>
                          <a:ea typeface="+mn-ea"/>
                          <a:cs typeface="+mn-cs"/>
                        </a:rPr>
                        <a:t> </a:t>
                      </a:r>
                      <a:endParaRPr lang="en-US" sz="2500"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tcPr>
                </a:tc>
                <a:tc hMerge="1">
                  <a:txBody>
                    <a:bodyPr/>
                    <a:lstStyle/>
                    <a:p>
                      <a:endParaRPr lang="en-US"/>
                    </a:p>
                  </a:txBody>
                  <a:tcPr/>
                </a:tc>
                <a:tc>
                  <a:txBody>
                    <a:bodyPr/>
                    <a:lstStyle/>
                    <a:p>
                      <a:pPr algn="just">
                        <a:lnSpc>
                          <a:spcPct val="115000"/>
                        </a:lnSpc>
                        <a:spcBef>
                          <a:spcPts val="300"/>
                        </a:spcBef>
                        <a:spcAft>
                          <a:spcPts val="300"/>
                        </a:spcAft>
                      </a:pPr>
                      <a:r>
                        <a:rPr lang="en-GB" sz="2500" b="1" kern="1200" dirty="0">
                          <a:solidFill>
                            <a:srgbClr val="003399"/>
                          </a:solidFill>
                          <a:latin typeface="+mn-lt"/>
                          <a:ea typeface="+mn-ea"/>
                          <a:cs typeface="+mn-cs"/>
                        </a:rPr>
                        <a:t>1</a:t>
                      </a:r>
                      <a:r>
                        <a:rPr lang="hu-HU" sz="2500" b="1" kern="1200" dirty="0">
                          <a:solidFill>
                            <a:srgbClr val="003399"/>
                          </a:solidFill>
                          <a:latin typeface="+mn-lt"/>
                          <a:ea typeface="+mn-ea"/>
                          <a:cs typeface="+mn-cs"/>
                        </a:rPr>
                        <a:t>0</a:t>
                      </a:r>
                      <a:r>
                        <a:rPr lang="en-GB" sz="2500" b="1" kern="1200" dirty="0">
                          <a:solidFill>
                            <a:srgbClr val="003399"/>
                          </a:solidFill>
                          <a:latin typeface="+mn-lt"/>
                          <a:ea typeface="+mn-ea"/>
                          <a:cs typeface="+mn-cs"/>
                        </a:rPr>
                        <a:t> days</a:t>
                      </a:r>
                      <a:endParaRPr lang="en-US" sz="2500" b="1" kern="1200" dirty="0">
                        <a:solidFill>
                          <a:srgbClr val="003399"/>
                        </a:solidFill>
                        <a:latin typeface="+mn-lt"/>
                        <a:ea typeface="+mn-ea"/>
                        <a:cs typeface="+mn-cs"/>
                      </a:endParaRPr>
                    </a:p>
                  </a:txBody>
                  <a:tcPr marL="68580" marR="68580" marT="0" marB="0">
                    <a:lnL w="12700" cap="flat" cmpd="sng" algn="ctr">
                      <a:solidFill>
                        <a:srgbClr val="548DD4"/>
                      </a:solidFill>
                      <a:prstDash val="solid"/>
                      <a:round/>
                      <a:headEnd type="none" w="med" len="med"/>
                      <a:tailEnd type="none" w="med" len="med"/>
                    </a:lnL>
                    <a:lnR w="1270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rgbClr val="C6D9F1"/>
                    </a:solidFill>
                  </a:tcPr>
                </a:tc>
                <a:extLst>
                  <a:ext uri="{0D108BD9-81ED-4DB2-BD59-A6C34878D82A}">
                    <a16:rowId xmlns:a16="http://schemas.microsoft.com/office/drawing/2014/main" val="10003"/>
                  </a:ext>
                </a:extLst>
              </a:tr>
            </a:tbl>
          </a:graphicData>
        </a:graphic>
      </p:graphicFrame>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Tree>
    <p:extLst>
      <p:ext uri="{BB962C8B-B14F-4D97-AF65-F5344CB8AC3E}">
        <p14:creationId xmlns:p14="http://schemas.microsoft.com/office/powerpoint/2010/main" val="374124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2" name="TextBox 1">
            <a:extLst>
              <a:ext uri="{FF2B5EF4-FFF2-40B4-BE49-F238E27FC236}">
                <a16:creationId xmlns:a16="http://schemas.microsoft.com/office/drawing/2014/main" id="{3D4D261C-A2B0-FCA5-E465-D7016F3926A7}"/>
              </a:ext>
            </a:extLst>
          </p:cNvPr>
          <p:cNvSpPr txBox="1"/>
          <p:nvPr/>
        </p:nvSpPr>
        <p:spPr>
          <a:xfrm>
            <a:off x="4407863" y="1709530"/>
            <a:ext cx="11879982" cy="7555915"/>
          </a:xfrm>
          <a:prstGeom prst="rect">
            <a:avLst/>
          </a:prstGeom>
          <a:noFill/>
        </p:spPr>
        <p:txBody>
          <a:bodyPr wrap="square" rtlCol="0">
            <a:spAutoFit/>
          </a:bodyPr>
          <a:lstStyle/>
          <a:p>
            <a:r>
              <a:rPr lang="hu-HU" sz="2500" b="1" dirty="0">
                <a:solidFill>
                  <a:srgbClr val="2B55AA"/>
                </a:solidFill>
              </a:rPr>
              <a:t>Partner </a:t>
            </a:r>
            <a:r>
              <a:rPr lang="hu-HU" sz="2500" b="1" dirty="0" err="1">
                <a:solidFill>
                  <a:srgbClr val="2B55AA"/>
                </a:solidFill>
              </a:rPr>
              <a:t>Reports</a:t>
            </a:r>
            <a:r>
              <a:rPr lang="hu-HU" sz="2500" b="1" dirty="0">
                <a:solidFill>
                  <a:srgbClr val="2B55AA"/>
                </a:solidFill>
              </a:rPr>
              <a:t> </a:t>
            </a:r>
          </a:p>
          <a:p>
            <a:r>
              <a:rPr lang="hu-HU" sz="2500" dirty="0">
                <a:solidFill>
                  <a:srgbClr val="2B55AA"/>
                </a:solidFill>
              </a:rPr>
              <a:t>	</a:t>
            </a:r>
          </a:p>
          <a:p>
            <a:r>
              <a:rPr lang="hu-HU" sz="2500" dirty="0">
                <a:solidFill>
                  <a:srgbClr val="2B55AA"/>
                </a:solidFill>
              </a:rPr>
              <a:t>	- SMF Programme </a:t>
            </a:r>
            <a:r>
              <a:rPr lang="hu-HU" sz="2500" dirty="0" err="1">
                <a:solidFill>
                  <a:srgbClr val="2B55AA"/>
                </a:solidFill>
              </a:rPr>
              <a:t>Manual</a:t>
            </a:r>
            <a:endParaRPr lang="hu-HU" sz="2500" dirty="0">
              <a:solidFill>
                <a:srgbClr val="2B55AA"/>
              </a:solidFill>
            </a:endParaRPr>
          </a:p>
          <a:p>
            <a:r>
              <a:rPr lang="hu-HU" sz="2500" dirty="0">
                <a:solidFill>
                  <a:srgbClr val="2B55AA"/>
                </a:solidFill>
              </a:rPr>
              <a:t>	- SMF partner </a:t>
            </a:r>
            <a:r>
              <a:rPr lang="hu-HU" sz="2500" dirty="0" err="1">
                <a:solidFill>
                  <a:srgbClr val="2B55AA"/>
                </a:solidFill>
              </a:rPr>
              <a:t>report</a:t>
            </a:r>
            <a:r>
              <a:rPr lang="hu-HU" sz="2500" dirty="0">
                <a:solidFill>
                  <a:srgbClr val="2B55AA"/>
                </a:solidFill>
              </a:rPr>
              <a:t> </a:t>
            </a:r>
            <a:r>
              <a:rPr lang="hu-HU" sz="2500" dirty="0" err="1">
                <a:solidFill>
                  <a:srgbClr val="2B55AA"/>
                </a:solidFill>
              </a:rPr>
              <a:t>guidelines</a:t>
            </a:r>
            <a:endParaRPr lang="hu-HU" sz="2500" dirty="0">
              <a:solidFill>
                <a:srgbClr val="2B55AA"/>
              </a:solidFill>
            </a:endParaRPr>
          </a:p>
          <a:p>
            <a:endParaRPr lang="hu-HU" sz="2500" dirty="0">
              <a:solidFill>
                <a:srgbClr val="2B55AA"/>
              </a:solidFill>
            </a:endParaRPr>
          </a:p>
          <a:p>
            <a:endParaRPr lang="hu-HU" sz="2500" dirty="0">
              <a:solidFill>
                <a:srgbClr val="2B55AA"/>
              </a:solidFill>
            </a:endParaRPr>
          </a:p>
          <a:p>
            <a:r>
              <a:rPr lang="hu-HU" sz="2500" dirty="0" err="1">
                <a:solidFill>
                  <a:srgbClr val="2B55AA"/>
                </a:solidFill>
              </a:rPr>
              <a:t>Staff</a:t>
            </a:r>
            <a:r>
              <a:rPr lang="hu-HU" sz="2500" dirty="0">
                <a:solidFill>
                  <a:srgbClr val="2B55AA"/>
                </a:solidFill>
              </a:rPr>
              <a:t> </a:t>
            </a:r>
            <a:r>
              <a:rPr lang="hu-HU" sz="2500" dirty="0" err="1">
                <a:solidFill>
                  <a:srgbClr val="2B55AA"/>
                </a:solidFill>
              </a:rPr>
              <a:t>costs</a:t>
            </a:r>
            <a:r>
              <a:rPr lang="hu-HU" sz="2500" dirty="0">
                <a:solidFill>
                  <a:srgbClr val="2B55AA"/>
                </a:solidFill>
              </a:rPr>
              <a:t> </a:t>
            </a:r>
            <a:r>
              <a:rPr lang="hu-HU" sz="2500" dirty="0" err="1">
                <a:solidFill>
                  <a:srgbClr val="2B55AA"/>
                </a:solidFill>
              </a:rPr>
              <a:t>are</a:t>
            </a:r>
            <a:r>
              <a:rPr lang="hu-HU" sz="2500" dirty="0">
                <a:solidFill>
                  <a:srgbClr val="2B55AA"/>
                </a:solidFill>
              </a:rPr>
              <a:t> </a:t>
            </a:r>
            <a:r>
              <a:rPr lang="en-GB" sz="2500" dirty="0">
                <a:solidFill>
                  <a:srgbClr val="2B55AA"/>
                </a:solidFill>
              </a:rPr>
              <a:t>reported on a real cost basis</a:t>
            </a:r>
            <a:r>
              <a:rPr lang="hu-HU" sz="2500" dirty="0">
                <a:solidFill>
                  <a:srgbClr val="2B55AA"/>
                </a:solidFill>
              </a:rPr>
              <a:t> – </a:t>
            </a:r>
            <a:r>
              <a:rPr lang="hu-HU" sz="2500" dirty="0" err="1">
                <a:solidFill>
                  <a:srgbClr val="2B55AA"/>
                </a:solidFill>
              </a:rPr>
              <a:t>observe</a:t>
            </a:r>
            <a:r>
              <a:rPr lang="hu-HU" sz="2500" dirty="0">
                <a:solidFill>
                  <a:srgbClr val="2B55AA"/>
                </a:solidFill>
              </a:rPr>
              <a:t> </a:t>
            </a:r>
            <a:r>
              <a:rPr lang="hu-HU" sz="2500" dirty="0" err="1">
                <a:solidFill>
                  <a:srgbClr val="2B55AA"/>
                </a:solidFill>
              </a:rPr>
              <a:t>the</a:t>
            </a:r>
            <a:r>
              <a:rPr lang="hu-HU" sz="2500" dirty="0">
                <a:solidFill>
                  <a:srgbClr val="2B55AA"/>
                </a:solidFill>
              </a:rPr>
              <a:t> SMF Programme </a:t>
            </a:r>
            <a:r>
              <a:rPr lang="hu-HU" sz="2500" dirty="0" err="1">
                <a:solidFill>
                  <a:srgbClr val="2B55AA"/>
                </a:solidFill>
              </a:rPr>
              <a:t>Manual</a:t>
            </a:r>
            <a:r>
              <a:rPr lang="hu-HU" sz="2500" dirty="0">
                <a:solidFill>
                  <a:srgbClr val="2B55AA"/>
                </a:solidFill>
              </a:rPr>
              <a:t> </a:t>
            </a:r>
            <a:r>
              <a:rPr lang="hu-HU" sz="2500" dirty="0" err="1">
                <a:solidFill>
                  <a:srgbClr val="2B55AA"/>
                </a:solidFill>
              </a:rPr>
              <a:t>for</a:t>
            </a:r>
            <a:r>
              <a:rPr lang="hu-HU" sz="2500" dirty="0">
                <a:solidFill>
                  <a:srgbClr val="2B55AA"/>
                </a:solidFill>
              </a:rPr>
              <a:t> </a:t>
            </a:r>
            <a:r>
              <a:rPr lang="hu-HU" sz="2500" dirty="0" err="1">
                <a:solidFill>
                  <a:srgbClr val="2B55AA"/>
                </a:solidFill>
              </a:rPr>
              <a:t>eligibility</a:t>
            </a:r>
            <a:r>
              <a:rPr lang="hu-HU" sz="2500" dirty="0">
                <a:solidFill>
                  <a:srgbClr val="2B55AA"/>
                </a:solidFill>
              </a:rPr>
              <a:t> </a:t>
            </a:r>
            <a:r>
              <a:rPr lang="hu-HU" sz="2500" dirty="0" err="1">
                <a:solidFill>
                  <a:srgbClr val="2B55AA"/>
                </a:solidFill>
              </a:rPr>
              <a:t>details</a:t>
            </a:r>
            <a:endParaRPr lang="hu-HU" sz="2500" dirty="0">
              <a:solidFill>
                <a:srgbClr val="2B55AA"/>
              </a:solidFill>
            </a:endParaRPr>
          </a:p>
          <a:p>
            <a:endParaRPr lang="hu-HU" sz="2500" dirty="0">
              <a:solidFill>
                <a:srgbClr val="2B55AA"/>
              </a:solidFill>
            </a:endParaRPr>
          </a:p>
          <a:p>
            <a:r>
              <a:rPr lang="en-GB" sz="2500" b="1" dirty="0">
                <a:solidFill>
                  <a:srgbClr val="2B55AA"/>
                </a:solidFill>
              </a:rPr>
              <a:t>In</a:t>
            </a:r>
            <a:r>
              <a:rPr lang="hu-HU" sz="2500" b="1" dirty="0" err="1">
                <a:solidFill>
                  <a:srgbClr val="2B55AA"/>
                </a:solidFill>
              </a:rPr>
              <a:t>ccured</a:t>
            </a:r>
            <a:r>
              <a:rPr lang="hu-HU" sz="2500" b="1" dirty="0">
                <a:solidFill>
                  <a:srgbClr val="2B55AA"/>
                </a:solidFill>
              </a:rPr>
              <a:t> </a:t>
            </a:r>
            <a:r>
              <a:rPr lang="hu-HU" sz="2500" b="1" dirty="0" err="1">
                <a:solidFill>
                  <a:srgbClr val="2B55AA"/>
                </a:solidFill>
              </a:rPr>
              <a:t>between</a:t>
            </a:r>
            <a:r>
              <a:rPr lang="hu-HU" sz="2500" b="1" dirty="0">
                <a:solidFill>
                  <a:srgbClr val="2B55AA"/>
                </a:solidFill>
              </a:rPr>
              <a:t> </a:t>
            </a:r>
            <a:r>
              <a:rPr lang="hu-HU" sz="2500" dirty="0">
                <a:solidFill>
                  <a:srgbClr val="2B55AA"/>
                </a:solidFill>
              </a:rPr>
              <a:t>01.09.2024 and 31.08.2025</a:t>
            </a:r>
          </a:p>
          <a:p>
            <a:endParaRPr lang="hu-HU" sz="2500" dirty="0">
              <a:solidFill>
                <a:srgbClr val="2B55AA"/>
              </a:solidFill>
            </a:endParaRPr>
          </a:p>
          <a:p>
            <a:r>
              <a:rPr lang="hu-HU" sz="2500" b="1" dirty="0" err="1">
                <a:solidFill>
                  <a:srgbClr val="2B55AA"/>
                </a:solidFill>
              </a:rPr>
              <a:t>Paid</a:t>
            </a:r>
            <a:r>
              <a:rPr lang="hu-HU" sz="2500" b="1" dirty="0">
                <a:solidFill>
                  <a:srgbClr val="2B55AA"/>
                </a:solidFill>
              </a:rPr>
              <a:t> </a:t>
            </a:r>
            <a:r>
              <a:rPr lang="hu-HU" sz="2500" b="1" dirty="0" err="1">
                <a:solidFill>
                  <a:srgbClr val="2B55AA"/>
                </a:solidFill>
              </a:rPr>
              <a:t>between</a:t>
            </a:r>
            <a:r>
              <a:rPr lang="hu-HU" sz="2500" dirty="0">
                <a:solidFill>
                  <a:srgbClr val="2B55AA"/>
                </a:solidFill>
              </a:rPr>
              <a:t>	   01.09.2024 and 30.10.2025</a:t>
            </a:r>
          </a:p>
          <a:p>
            <a:endParaRPr lang="hu-HU" sz="2500" dirty="0">
              <a:solidFill>
                <a:srgbClr val="2B55AA"/>
              </a:solidFill>
            </a:endParaRPr>
          </a:p>
          <a:p>
            <a:r>
              <a:rPr lang="hu-HU" sz="2500" dirty="0" err="1">
                <a:solidFill>
                  <a:srgbClr val="2B55AA"/>
                </a:solidFill>
              </a:rPr>
              <a:t>Other</a:t>
            </a:r>
            <a:r>
              <a:rPr lang="hu-HU" sz="2500" dirty="0">
                <a:solidFill>
                  <a:srgbClr val="2B55AA"/>
                </a:solidFill>
              </a:rPr>
              <a:t> </a:t>
            </a:r>
            <a:r>
              <a:rPr lang="hu-HU" sz="2500" dirty="0" err="1">
                <a:solidFill>
                  <a:srgbClr val="2B55AA"/>
                </a:solidFill>
              </a:rPr>
              <a:t>expenditures</a:t>
            </a:r>
            <a:r>
              <a:rPr lang="hu-HU" sz="2500" dirty="0">
                <a:solidFill>
                  <a:srgbClr val="2B55AA"/>
                </a:solidFill>
              </a:rPr>
              <a:t> </a:t>
            </a:r>
            <a:r>
              <a:rPr lang="hu-HU" sz="2500" dirty="0" err="1">
                <a:solidFill>
                  <a:srgbClr val="2B55AA"/>
                </a:solidFill>
              </a:rPr>
              <a:t>covered</a:t>
            </a:r>
            <a:r>
              <a:rPr lang="hu-HU" sz="2500" dirty="0">
                <a:solidFill>
                  <a:srgbClr val="2B55AA"/>
                </a:solidFill>
              </a:rPr>
              <a:t> </a:t>
            </a:r>
            <a:r>
              <a:rPr lang="hu-HU" sz="2500" dirty="0" err="1">
                <a:solidFill>
                  <a:srgbClr val="2B55AA"/>
                </a:solidFill>
              </a:rPr>
              <a:t>as</a:t>
            </a:r>
            <a:r>
              <a:rPr lang="hu-HU" sz="2500" dirty="0">
                <a:solidFill>
                  <a:srgbClr val="2B55AA"/>
                </a:solidFill>
              </a:rPr>
              <a:t>  40% </a:t>
            </a:r>
            <a:r>
              <a:rPr lang="hu-HU" sz="2500" dirty="0" err="1">
                <a:solidFill>
                  <a:srgbClr val="2B55AA"/>
                </a:solidFill>
              </a:rPr>
              <a:t>flat</a:t>
            </a:r>
            <a:r>
              <a:rPr lang="hu-HU" sz="2500" dirty="0">
                <a:solidFill>
                  <a:srgbClr val="2B55AA"/>
                </a:solidFill>
              </a:rPr>
              <a:t> </a:t>
            </a:r>
            <a:r>
              <a:rPr lang="hu-HU" sz="2500" dirty="0" err="1">
                <a:solidFill>
                  <a:srgbClr val="2B55AA"/>
                </a:solidFill>
              </a:rPr>
              <a:t>rate</a:t>
            </a:r>
            <a:r>
              <a:rPr lang="hu-HU" sz="2500" dirty="0">
                <a:solidFill>
                  <a:srgbClr val="2B55AA"/>
                </a:solidFill>
              </a:rPr>
              <a:t> </a:t>
            </a:r>
            <a:r>
              <a:rPr lang="hu-HU" sz="2500" dirty="0" err="1">
                <a:solidFill>
                  <a:srgbClr val="2B55AA"/>
                </a:solidFill>
              </a:rPr>
              <a:t>to</a:t>
            </a:r>
            <a:r>
              <a:rPr lang="hu-HU" sz="2500" dirty="0">
                <a:solidFill>
                  <a:srgbClr val="2B55AA"/>
                </a:solidFill>
              </a:rPr>
              <a:t> </a:t>
            </a:r>
            <a:r>
              <a:rPr lang="hu-HU" sz="2500" dirty="0" err="1">
                <a:solidFill>
                  <a:srgbClr val="2B55AA"/>
                </a:solidFill>
              </a:rPr>
              <a:t>Staff</a:t>
            </a:r>
            <a:r>
              <a:rPr lang="hu-HU" sz="2500" dirty="0">
                <a:solidFill>
                  <a:srgbClr val="2B55AA"/>
                </a:solidFill>
              </a:rPr>
              <a:t> </a:t>
            </a:r>
            <a:r>
              <a:rPr lang="hu-HU" sz="2500" dirty="0" err="1">
                <a:solidFill>
                  <a:srgbClr val="2B55AA"/>
                </a:solidFill>
              </a:rPr>
              <a:t>costs</a:t>
            </a:r>
            <a:r>
              <a:rPr lang="hu-HU" sz="2500" dirty="0">
                <a:solidFill>
                  <a:srgbClr val="2B55AA"/>
                </a:solidFill>
              </a:rPr>
              <a:t> – no </a:t>
            </a:r>
            <a:r>
              <a:rPr lang="hu-HU" sz="2500" dirty="0" err="1">
                <a:solidFill>
                  <a:srgbClr val="2B55AA"/>
                </a:solidFill>
              </a:rPr>
              <a:t>supporting</a:t>
            </a:r>
            <a:r>
              <a:rPr lang="hu-HU" sz="2500" dirty="0">
                <a:solidFill>
                  <a:srgbClr val="2B55AA"/>
                </a:solidFill>
              </a:rPr>
              <a:t> </a:t>
            </a:r>
            <a:r>
              <a:rPr lang="hu-HU" sz="2500" dirty="0" err="1">
                <a:solidFill>
                  <a:srgbClr val="2B55AA"/>
                </a:solidFill>
              </a:rPr>
              <a:t>document</a:t>
            </a:r>
            <a:r>
              <a:rPr lang="hu-HU" sz="2500" dirty="0">
                <a:solidFill>
                  <a:srgbClr val="2B55AA"/>
                </a:solidFill>
              </a:rPr>
              <a:t> </a:t>
            </a:r>
            <a:r>
              <a:rPr lang="hu-HU" sz="2500" dirty="0" err="1">
                <a:solidFill>
                  <a:srgbClr val="2B55AA"/>
                </a:solidFill>
              </a:rPr>
              <a:t>needed</a:t>
            </a:r>
            <a:endParaRPr lang="hu-HU" sz="2500" dirty="0">
              <a:solidFill>
                <a:srgbClr val="2B55AA"/>
              </a:solidFill>
            </a:endParaRPr>
          </a:p>
          <a:p>
            <a:endParaRPr lang="hu-HU" sz="2500" dirty="0">
              <a:solidFill>
                <a:srgbClr val="2B55AA"/>
              </a:solidFill>
            </a:endParaRPr>
          </a:p>
          <a:p>
            <a:endParaRPr lang="hu-HU" sz="2500" dirty="0">
              <a:solidFill>
                <a:srgbClr val="2B55AA"/>
              </a:solidFill>
            </a:endParaRPr>
          </a:p>
          <a:p>
            <a:endParaRPr lang="hu-HU" sz="2000" dirty="0">
              <a:solidFill>
                <a:srgbClr val="2B55AA"/>
              </a:solidFill>
            </a:endParaRPr>
          </a:p>
          <a:p>
            <a:pPr marL="342900" indent="-342900">
              <a:buFontTx/>
              <a:buChar char="-"/>
            </a:pPr>
            <a:endParaRPr lang="hu-HU" sz="2000" dirty="0">
              <a:solidFill>
                <a:srgbClr val="2B55AA"/>
              </a:solidFill>
            </a:endParaRPr>
          </a:p>
          <a:p>
            <a:endParaRPr lang="hu-HU" sz="2000" dirty="0">
              <a:solidFill>
                <a:srgbClr val="2B55AA"/>
              </a:solidFill>
            </a:endParaRPr>
          </a:p>
        </p:txBody>
      </p:sp>
      <p:pic>
        <p:nvPicPr>
          <p:cNvPr id="4" name="Picture 3">
            <a:extLst>
              <a:ext uri="{FF2B5EF4-FFF2-40B4-BE49-F238E27FC236}">
                <a16:creationId xmlns:a16="http://schemas.microsoft.com/office/drawing/2014/main" id="{CE7D283D-047B-D0D8-3AC8-4B065073BC3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20107265">
            <a:off x="3553481" y="2883146"/>
            <a:ext cx="692330" cy="92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9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B1F20DC2-5092-E8F1-09F1-4D4BB2E5728E}"/>
              </a:ext>
            </a:extLst>
          </p:cNvPr>
          <p:cNvSpPr>
            <a:spLocks noGrp="1"/>
          </p:cNvSpPr>
          <p:nvPr>
            <p:ph idx="1"/>
          </p:nvPr>
        </p:nvSpPr>
        <p:spPr>
          <a:xfrm>
            <a:off x="9677400" y="662073"/>
            <a:ext cx="7912100" cy="8964441"/>
          </a:xfrm>
        </p:spPr>
        <p:txBody>
          <a:bodyPr/>
          <a:lstStyle/>
          <a:p>
            <a:pPr marL="0" indent="0">
              <a:buNone/>
            </a:pPr>
            <a:r>
              <a:rPr lang="en-US" dirty="0"/>
              <a:t>            </a:t>
            </a:r>
            <a:endParaRPr lang="en-GB" sz="5000" dirty="0">
              <a:latin typeface="+mj-lt"/>
              <a:ea typeface="+mj-ea"/>
              <a:cs typeface="+mj-cs"/>
            </a:endParaRPr>
          </a:p>
        </p:txBody>
      </p:sp>
      <p:pic>
        <p:nvPicPr>
          <p:cNvPr id="4" name="Kép 3">
            <a:extLst>
              <a:ext uri="{FF2B5EF4-FFF2-40B4-BE49-F238E27FC236}">
                <a16:creationId xmlns:a16="http://schemas.microsoft.com/office/drawing/2014/main" id="{1B77AD7A-181C-5550-EAA9-9AE1525BD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graphicFrame>
        <p:nvGraphicFramePr>
          <p:cNvPr id="2" name="Diagram 1">
            <a:extLst>
              <a:ext uri="{FF2B5EF4-FFF2-40B4-BE49-F238E27FC236}">
                <a16:creationId xmlns:a16="http://schemas.microsoft.com/office/drawing/2014/main" id="{C649E076-45BE-2279-79BC-18738236F80D}"/>
              </a:ext>
            </a:extLst>
          </p:cNvPr>
          <p:cNvGraphicFramePr/>
          <p:nvPr>
            <p:extLst>
              <p:ext uri="{D42A27DB-BD31-4B8C-83A1-F6EECF244321}">
                <p14:modId xmlns:p14="http://schemas.microsoft.com/office/powerpoint/2010/main" val="3601565451"/>
              </p:ext>
            </p:extLst>
          </p:nvPr>
        </p:nvGraphicFramePr>
        <p:xfrm>
          <a:off x="3048000" y="662073"/>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0383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4" name="TextBox 3">
            <a:extLst>
              <a:ext uri="{FF2B5EF4-FFF2-40B4-BE49-F238E27FC236}">
                <a16:creationId xmlns:a16="http://schemas.microsoft.com/office/drawing/2014/main" id="{CA6B0B66-BF01-B8B6-C531-582F803DECF4}"/>
              </a:ext>
            </a:extLst>
          </p:cNvPr>
          <p:cNvSpPr txBox="1"/>
          <p:nvPr/>
        </p:nvSpPr>
        <p:spPr>
          <a:xfrm>
            <a:off x="4827494" y="435312"/>
            <a:ext cx="10945906" cy="9002464"/>
          </a:xfrm>
          <a:prstGeom prst="rect">
            <a:avLst/>
          </a:prstGeom>
          <a:noFill/>
        </p:spPr>
        <p:txBody>
          <a:bodyPr wrap="square" rtlCol="0">
            <a:spAutoFit/>
          </a:bodyPr>
          <a:lstStyle/>
          <a:p>
            <a:r>
              <a:rPr lang="hu-HU" sz="2500" b="1" dirty="0" err="1">
                <a:solidFill>
                  <a:srgbClr val="2B55AA"/>
                </a:solidFill>
              </a:rPr>
              <a:t>Staff</a:t>
            </a:r>
            <a:r>
              <a:rPr lang="hu-HU" sz="2500" b="1" dirty="0">
                <a:solidFill>
                  <a:srgbClr val="2B55AA"/>
                </a:solidFill>
              </a:rPr>
              <a:t> </a:t>
            </a:r>
            <a:r>
              <a:rPr lang="hu-HU" sz="2500" b="1" dirty="0" err="1">
                <a:solidFill>
                  <a:srgbClr val="2B55AA"/>
                </a:solidFill>
              </a:rPr>
              <a:t>costs</a:t>
            </a:r>
            <a:endParaRPr lang="hu-HU" sz="2500" b="1" dirty="0">
              <a:solidFill>
                <a:srgbClr val="2B55AA"/>
              </a:solidFill>
            </a:endParaRPr>
          </a:p>
          <a:p>
            <a:endParaRPr lang="hu-HU" sz="2500" dirty="0">
              <a:solidFill>
                <a:srgbClr val="2B55AA"/>
              </a:solidFill>
            </a:endParaRPr>
          </a:p>
          <a:p>
            <a:r>
              <a:rPr lang="hu-HU" sz="2500" dirty="0">
                <a:solidFill>
                  <a:srgbClr val="2B55AA"/>
                </a:solidFill>
              </a:rPr>
              <a:t>-    </a:t>
            </a:r>
            <a:r>
              <a:rPr lang="hu-HU" sz="2500" dirty="0" err="1">
                <a:solidFill>
                  <a:srgbClr val="2B55AA"/>
                </a:solidFill>
              </a:rPr>
              <a:t>Full</a:t>
            </a:r>
            <a:r>
              <a:rPr lang="hu-HU" sz="2500" dirty="0">
                <a:solidFill>
                  <a:srgbClr val="2B55AA"/>
                </a:solidFill>
              </a:rPr>
              <a:t> </a:t>
            </a:r>
            <a:r>
              <a:rPr lang="hu-HU" sz="2500" dirty="0" err="1">
                <a:solidFill>
                  <a:srgbClr val="2B55AA"/>
                </a:solidFill>
              </a:rPr>
              <a:t>time</a:t>
            </a:r>
            <a:r>
              <a:rPr lang="hu-HU" sz="2500" dirty="0">
                <a:solidFill>
                  <a:srgbClr val="2B55AA"/>
                </a:solidFill>
              </a:rPr>
              <a:t> </a:t>
            </a:r>
            <a:r>
              <a:rPr lang="hu-HU" sz="2500" dirty="0" err="1">
                <a:solidFill>
                  <a:srgbClr val="2B55AA"/>
                </a:solidFill>
              </a:rPr>
              <a:t>meaning</a:t>
            </a:r>
            <a:r>
              <a:rPr lang="hu-HU" sz="2500" dirty="0">
                <a:solidFill>
                  <a:srgbClr val="2B55AA"/>
                </a:solidFill>
              </a:rPr>
              <a:t> 100% of </a:t>
            </a:r>
            <a:r>
              <a:rPr lang="hu-HU" sz="2500" dirty="0" err="1">
                <a:solidFill>
                  <a:srgbClr val="2B55AA"/>
                </a:solidFill>
              </a:rPr>
              <a:t>time</a:t>
            </a:r>
            <a:r>
              <a:rPr lang="hu-HU" sz="2500" dirty="0">
                <a:solidFill>
                  <a:srgbClr val="2B55AA"/>
                </a:solidFill>
              </a:rPr>
              <a:t> </a:t>
            </a:r>
            <a:r>
              <a:rPr lang="hu-HU" sz="2500" dirty="0" err="1">
                <a:solidFill>
                  <a:srgbClr val="2B55AA"/>
                </a:solidFill>
              </a:rPr>
              <a:t>worked</a:t>
            </a:r>
            <a:r>
              <a:rPr lang="hu-HU" sz="2500" dirty="0">
                <a:solidFill>
                  <a:srgbClr val="2B55AA"/>
                </a:solidFill>
              </a:rPr>
              <a:t> </a:t>
            </a:r>
            <a:r>
              <a:rPr lang="hu-HU" sz="2500" dirty="0" err="1">
                <a:solidFill>
                  <a:srgbClr val="2B55AA"/>
                </a:solidFill>
              </a:rPr>
              <a:t>on</a:t>
            </a:r>
            <a:r>
              <a:rPr lang="hu-HU" sz="2500" dirty="0">
                <a:solidFill>
                  <a:srgbClr val="2B55AA"/>
                </a:solidFill>
              </a:rPr>
              <a:t> </a:t>
            </a:r>
            <a:r>
              <a:rPr lang="hu-HU" sz="2500" dirty="0" err="1">
                <a:solidFill>
                  <a:srgbClr val="2B55AA"/>
                </a:solidFill>
              </a:rPr>
              <a:t>the</a:t>
            </a:r>
            <a:r>
              <a:rPr lang="hu-HU" sz="2500" dirty="0">
                <a:solidFill>
                  <a:srgbClr val="2B55AA"/>
                </a:solidFill>
              </a:rPr>
              <a:t> project</a:t>
            </a:r>
          </a:p>
          <a:p>
            <a:endParaRPr lang="hu-HU" sz="2500" dirty="0">
              <a:solidFill>
                <a:srgbClr val="2B55AA"/>
              </a:solidFill>
            </a:endParaRPr>
          </a:p>
          <a:p>
            <a:pPr marL="342900" indent="-342900">
              <a:buFontTx/>
              <a:buChar char="-"/>
            </a:pPr>
            <a:r>
              <a:rPr lang="hu-HU" sz="2500" dirty="0">
                <a:solidFill>
                  <a:srgbClr val="2B55AA"/>
                </a:solidFill>
              </a:rPr>
              <a:t>Part </a:t>
            </a:r>
            <a:r>
              <a:rPr lang="hu-HU" sz="2500" dirty="0" err="1">
                <a:solidFill>
                  <a:srgbClr val="2B55AA"/>
                </a:solidFill>
              </a:rPr>
              <a:t>time</a:t>
            </a:r>
            <a:r>
              <a:rPr lang="hu-HU" sz="2500" dirty="0">
                <a:solidFill>
                  <a:srgbClr val="2B55AA"/>
                </a:solidFill>
              </a:rPr>
              <a:t> – fixed </a:t>
            </a:r>
            <a:r>
              <a:rPr lang="hu-HU" sz="2500" dirty="0" err="1">
                <a:solidFill>
                  <a:srgbClr val="2B55AA"/>
                </a:solidFill>
              </a:rPr>
              <a:t>percentage</a:t>
            </a:r>
            <a:r>
              <a:rPr lang="hu-HU" sz="2500" dirty="0">
                <a:solidFill>
                  <a:srgbClr val="2B55AA"/>
                </a:solidFill>
              </a:rPr>
              <a:t> of </a:t>
            </a:r>
            <a:r>
              <a:rPr lang="hu-HU" sz="2500" dirty="0" err="1">
                <a:solidFill>
                  <a:srgbClr val="2B55AA"/>
                </a:solidFill>
              </a:rPr>
              <a:t>the</a:t>
            </a:r>
            <a:r>
              <a:rPr lang="hu-HU" sz="2500" dirty="0">
                <a:solidFill>
                  <a:srgbClr val="2B55AA"/>
                </a:solidFill>
              </a:rPr>
              <a:t> </a:t>
            </a:r>
            <a:r>
              <a:rPr lang="hu-HU" sz="2500" dirty="0" err="1">
                <a:solidFill>
                  <a:srgbClr val="2B55AA"/>
                </a:solidFill>
              </a:rPr>
              <a:t>time</a:t>
            </a:r>
            <a:r>
              <a:rPr lang="hu-HU" sz="2500" dirty="0">
                <a:solidFill>
                  <a:srgbClr val="2B55AA"/>
                </a:solidFill>
              </a:rPr>
              <a:t> </a:t>
            </a:r>
            <a:r>
              <a:rPr lang="hu-HU" sz="2500" dirty="0" err="1">
                <a:solidFill>
                  <a:srgbClr val="2B55AA"/>
                </a:solidFill>
              </a:rPr>
              <a:t>worked</a:t>
            </a:r>
            <a:r>
              <a:rPr lang="hu-HU" sz="2500" dirty="0">
                <a:solidFill>
                  <a:srgbClr val="2B55AA"/>
                </a:solidFill>
              </a:rPr>
              <a:t> – </a:t>
            </a:r>
            <a:r>
              <a:rPr lang="hu-HU" sz="2500" dirty="0" err="1">
                <a:solidFill>
                  <a:srgbClr val="2B55AA"/>
                </a:solidFill>
              </a:rPr>
              <a:t>can</a:t>
            </a:r>
            <a:r>
              <a:rPr lang="hu-HU" sz="2500" dirty="0">
                <a:solidFill>
                  <a:srgbClr val="2B55AA"/>
                </a:solidFill>
              </a:rPr>
              <a:t> be </a:t>
            </a:r>
            <a:r>
              <a:rPr lang="hu-HU" sz="2500" dirty="0" err="1">
                <a:solidFill>
                  <a:srgbClr val="2B55AA"/>
                </a:solidFill>
              </a:rPr>
              <a:t>updated</a:t>
            </a:r>
            <a:r>
              <a:rPr lang="hu-HU" sz="2500" dirty="0">
                <a:solidFill>
                  <a:srgbClr val="2B55AA"/>
                </a:solidFill>
              </a:rPr>
              <a:t> </a:t>
            </a:r>
            <a:r>
              <a:rPr lang="hu-HU" sz="2500" u="sng" dirty="0" err="1">
                <a:solidFill>
                  <a:srgbClr val="2B55AA"/>
                </a:solidFill>
              </a:rPr>
              <a:t>only</a:t>
            </a:r>
            <a:r>
              <a:rPr lang="hu-HU" sz="2500" u="sng" dirty="0">
                <a:solidFill>
                  <a:srgbClr val="2B55AA"/>
                </a:solidFill>
              </a:rPr>
              <a:t> </a:t>
            </a:r>
            <a:r>
              <a:rPr lang="hu-HU" sz="2500" u="sng" dirty="0" err="1">
                <a:solidFill>
                  <a:srgbClr val="2B55AA"/>
                </a:solidFill>
              </a:rPr>
              <a:t>once</a:t>
            </a:r>
            <a:r>
              <a:rPr lang="hu-HU" sz="2500" u="sng" dirty="0">
                <a:solidFill>
                  <a:srgbClr val="2B55AA"/>
                </a:solidFill>
              </a:rPr>
              <a:t> </a:t>
            </a:r>
            <a:r>
              <a:rPr lang="hu-HU" sz="2500" dirty="0" err="1">
                <a:solidFill>
                  <a:srgbClr val="2B55AA"/>
                </a:solidFill>
              </a:rPr>
              <a:t>during</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entire</a:t>
            </a:r>
            <a:r>
              <a:rPr lang="hu-HU" sz="2500" dirty="0">
                <a:solidFill>
                  <a:srgbClr val="2B55AA"/>
                </a:solidFill>
              </a:rPr>
              <a:t> project </a:t>
            </a:r>
            <a:r>
              <a:rPr lang="hu-HU" sz="2500" dirty="0" err="1">
                <a:solidFill>
                  <a:srgbClr val="2B55AA"/>
                </a:solidFill>
              </a:rPr>
              <a:t>implementation</a:t>
            </a:r>
            <a:r>
              <a:rPr lang="hu-HU" sz="2500" dirty="0">
                <a:solidFill>
                  <a:srgbClr val="2B55AA"/>
                </a:solidFill>
              </a:rPr>
              <a:t> </a:t>
            </a:r>
            <a:r>
              <a:rPr lang="hu-HU" sz="2500" dirty="0" err="1">
                <a:solidFill>
                  <a:srgbClr val="2B55AA"/>
                </a:solidFill>
              </a:rPr>
              <a:t>period</a:t>
            </a:r>
            <a:endParaRPr lang="hu-HU" sz="2500" dirty="0">
              <a:solidFill>
                <a:srgbClr val="2B55AA"/>
              </a:solidFill>
            </a:endParaRPr>
          </a:p>
          <a:p>
            <a:pPr marL="342900" indent="-342900">
              <a:buFontTx/>
              <a:buChar char="-"/>
            </a:pPr>
            <a:endParaRPr lang="hu-HU" sz="2500" dirty="0">
              <a:solidFill>
                <a:srgbClr val="2B55AA"/>
              </a:solidFill>
            </a:endParaRPr>
          </a:p>
          <a:p>
            <a:pPr marL="342900" indent="-342900">
              <a:buFontTx/>
              <a:buChar char="-"/>
            </a:pPr>
            <a:r>
              <a:rPr lang="hu-HU" sz="2500" dirty="0">
                <a:solidFill>
                  <a:srgbClr val="2B55AA"/>
                </a:solidFill>
              </a:rPr>
              <a:t>(</a:t>
            </a:r>
            <a:r>
              <a:rPr lang="hu-HU" sz="2500" dirty="0" err="1">
                <a:solidFill>
                  <a:srgbClr val="2B55AA"/>
                </a:solidFill>
              </a:rPr>
              <a:t>reporting</a:t>
            </a:r>
            <a:r>
              <a:rPr lang="hu-HU" sz="2500" dirty="0">
                <a:solidFill>
                  <a:srgbClr val="2B55AA"/>
                </a:solidFill>
              </a:rPr>
              <a:t> </a:t>
            </a:r>
            <a:r>
              <a:rPr lang="hu-HU" sz="2500" dirty="0" err="1">
                <a:solidFill>
                  <a:srgbClr val="2B55AA"/>
                </a:solidFill>
              </a:rPr>
              <a:t>based</a:t>
            </a:r>
            <a:r>
              <a:rPr lang="hu-HU" sz="2500" dirty="0">
                <a:solidFill>
                  <a:srgbClr val="2B55AA"/>
                </a:solidFill>
              </a:rPr>
              <a:t> </a:t>
            </a:r>
            <a:r>
              <a:rPr lang="hu-HU" sz="2500" dirty="0" err="1">
                <a:solidFill>
                  <a:srgbClr val="2B55AA"/>
                </a:solidFill>
              </a:rPr>
              <a:t>on</a:t>
            </a:r>
            <a:r>
              <a:rPr lang="hu-HU" sz="2500" dirty="0">
                <a:solidFill>
                  <a:srgbClr val="2B55AA"/>
                </a:solidFill>
              </a:rPr>
              <a:t> </a:t>
            </a:r>
            <a:r>
              <a:rPr lang="hu-HU" sz="2500" dirty="0" err="1">
                <a:solidFill>
                  <a:srgbClr val="2B55AA"/>
                </a:solidFill>
              </a:rPr>
              <a:t>workhours</a:t>
            </a:r>
            <a:r>
              <a:rPr lang="hu-HU" sz="2500" dirty="0">
                <a:solidFill>
                  <a:srgbClr val="2B55AA"/>
                </a:solidFill>
              </a:rPr>
              <a:t> is </a:t>
            </a:r>
            <a:r>
              <a:rPr lang="hu-HU" sz="2500" dirty="0" err="1">
                <a:solidFill>
                  <a:srgbClr val="2B55AA"/>
                </a:solidFill>
              </a:rPr>
              <a:t>not</a:t>
            </a:r>
            <a:r>
              <a:rPr lang="hu-HU" sz="2500" dirty="0">
                <a:solidFill>
                  <a:srgbClr val="2B55AA"/>
                </a:solidFill>
              </a:rPr>
              <a:t> </a:t>
            </a:r>
            <a:r>
              <a:rPr lang="hu-HU" sz="2500" dirty="0" err="1">
                <a:solidFill>
                  <a:srgbClr val="2B55AA"/>
                </a:solidFill>
              </a:rPr>
              <a:t>possible</a:t>
            </a:r>
            <a:r>
              <a:rPr lang="hu-HU" sz="2500" dirty="0">
                <a:solidFill>
                  <a:srgbClr val="2B55AA"/>
                </a:solidFill>
              </a:rPr>
              <a:t>)</a:t>
            </a:r>
          </a:p>
          <a:p>
            <a:pPr marL="342900" indent="-342900">
              <a:buFontTx/>
              <a:buChar char="-"/>
            </a:pPr>
            <a:endParaRPr lang="hu-HU" sz="2500" dirty="0">
              <a:solidFill>
                <a:srgbClr val="2B55AA"/>
              </a:solidFill>
            </a:endParaRPr>
          </a:p>
          <a:p>
            <a:pPr marL="342900" indent="-342900">
              <a:buFontTx/>
              <a:buChar char="-"/>
            </a:pPr>
            <a:r>
              <a:rPr lang="hu-HU" sz="2500" dirty="0">
                <a:solidFill>
                  <a:srgbClr val="2B55AA"/>
                </a:solidFill>
              </a:rPr>
              <a:t>In </a:t>
            </a:r>
            <a:r>
              <a:rPr lang="hu-HU" sz="2500" dirty="0" err="1">
                <a:solidFill>
                  <a:srgbClr val="2B55AA"/>
                </a:solidFill>
              </a:rPr>
              <a:t>case</a:t>
            </a:r>
            <a:r>
              <a:rPr lang="hu-HU" sz="2500" dirty="0">
                <a:solidFill>
                  <a:srgbClr val="2B55AA"/>
                </a:solidFill>
              </a:rPr>
              <a:t> </a:t>
            </a:r>
            <a:r>
              <a:rPr lang="hu-HU" sz="2500" dirty="0" err="1">
                <a:solidFill>
                  <a:srgbClr val="2B55AA"/>
                </a:solidFill>
              </a:rPr>
              <a:t>there</a:t>
            </a:r>
            <a:r>
              <a:rPr lang="hu-HU" sz="2500" dirty="0">
                <a:solidFill>
                  <a:srgbClr val="2B55AA"/>
                </a:solidFill>
              </a:rPr>
              <a:t> is a </a:t>
            </a:r>
            <a:r>
              <a:rPr lang="hu-HU" sz="2500" dirty="0" err="1">
                <a:solidFill>
                  <a:srgbClr val="2B55AA"/>
                </a:solidFill>
              </a:rPr>
              <a:t>need</a:t>
            </a:r>
            <a:r>
              <a:rPr lang="hu-HU" sz="2500" dirty="0">
                <a:solidFill>
                  <a:srgbClr val="2B55AA"/>
                </a:solidFill>
              </a:rPr>
              <a:t> </a:t>
            </a:r>
            <a:r>
              <a:rPr lang="hu-HU" sz="2500" dirty="0" err="1">
                <a:solidFill>
                  <a:srgbClr val="2B55AA"/>
                </a:solidFill>
              </a:rPr>
              <a:t>to</a:t>
            </a:r>
            <a:r>
              <a:rPr lang="hu-HU" sz="2500" dirty="0">
                <a:solidFill>
                  <a:srgbClr val="2B55AA"/>
                </a:solidFill>
              </a:rPr>
              <a:t> update more </a:t>
            </a:r>
            <a:r>
              <a:rPr lang="hu-HU" sz="2500" dirty="0" err="1">
                <a:solidFill>
                  <a:srgbClr val="2B55AA"/>
                </a:solidFill>
              </a:rPr>
              <a:t>than</a:t>
            </a:r>
            <a:r>
              <a:rPr lang="hu-HU" sz="2500" dirty="0">
                <a:solidFill>
                  <a:srgbClr val="2B55AA"/>
                </a:solidFill>
              </a:rPr>
              <a:t> </a:t>
            </a:r>
            <a:r>
              <a:rPr lang="hu-HU" sz="2500" dirty="0" err="1">
                <a:solidFill>
                  <a:srgbClr val="2B55AA"/>
                </a:solidFill>
              </a:rPr>
              <a:t>once</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percentage</a:t>
            </a:r>
            <a:r>
              <a:rPr lang="hu-HU" sz="2500" dirty="0">
                <a:solidFill>
                  <a:srgbClr val="2B55AA"/>
                </a:solidFill>
              </a:rPr>
              <a:t> of </a:t>
            </a:r>
            <a:r>
              <a:rPr lang="hu-HU" sz="2500" dirty="0" err="1">
                <a:solidFill>
                  <a:srgbClr val="2B55AA"/>
                </a:solidFill>
              </a:rPr>
              <a:t>time</a:t>
            </a:r>
            <a:r>
              <a:rPr lang="hu-HU" sz="2500" dirty="0">
                <a:solidFill>
                  <a:srgbClr val="2B55AA"/>
                </a:solidFill>
              </a:rPr>
              <a:t> </a:t>
            </a:r>
            <a:r>
              <a:rPr lang="hu-HU" sz="2500" dirty="0" err="1">
                <a:solidFill>
                  <a:srgbClr val="2B55AA"/>
                </a:solidFill>
              </a:rPr>
              <a:t>worked</a:t>
            </a:r>
            <a:r>
              <a:rPr lang="hu-HU" sz="2500" dirty="0">
                <a:solidFill>
                  <a:srgbClr val="2B55AA"/>
                </a:solidFill>
              </a:rPr>
              <a:t> </a:t>
            </a:r>
            <a:r>
              <a:rPr lang="hu-HU" sz="2500" dirty="0" err="1">
                <a:solidFill>
                  <a:srgbClr val="2B55AA"/>
                </a:solidFill>
              </a:rPr>
              <a:t>ask</a:t>
            </a:r>
            <a:r>
              <a:rPr lang="hu-HU" sz="2500" dirty="0">
                <a:solidFill>
                  <a:srgbClr val="2B55AA"/>
                </a:solidFill>
              </a:rPr>
              <a:t> </a:t>
            </a:r>
            <a:r>
              <a:rPr lang="hu-HU" sz="2500" dirty="0" err="1">
                <a:solidFill>
                  <a:srgbClr val="2B55AA"/>
                </a:solidFill>
              </a:rPr>
              <a:t>for</a:t>
            </a:r>
            <a:r>
              <a:rPr lang="hu-HU" sz="2500" dirty="0">
                <a:solidFill>
                  <a:srgbClr val="2B55AA"/>
                </a:solidFill>
              </a:rPr>
              <a:t> prior </a:t>
            </a:r>
            <a:r>
              <a:rPr lang="hu-HU" sz="2500" dirty="0" err="1">
                <a:solidFill>
                  <a:srgbClr val="2B55AA"/>
                </a:solidFill>
              </a:rPr>
              <a:t>approval</a:t>
            </a:r>
            <a:r>
              <a:rPr lang="hu-HU" sz="2500" dirty="0">
                <a:solidFill>
                  <a:srgbClr val="2B55AA"/>
                </a:solidFill>
              </a:rPr>
              <a:t> </a:t>
            </a:r>
            <a:r>
              <a:rPr lang="hu-HU" sz="2500" dirty="0" err="1">
                <a:solidFill>
                  <a:srgbClr val="2B55AA"/>
                </a:solidFill>
              </a:rPr>
              <a:t>from</a:t>
            </a:r>
            <a:r>
              <a:rPr lang="hu-HU" sz="2500" dirty="0">
                <a:solidFill>
                  <a:srgbClr val="2B55AA"/>
                </a:solidFill>
              </a:rPr>
              <a:t> MA/JS PO/FO. </a:t>
            </a:r>
            <a:r>
              <a:rPr lang="hu-HU" sz="2500" dirty="0" err="1">
                <a:solidFill>
                  <a:srgbClr val="2B55AA"/>
                </a:solidFill>
              </a:rPr>
              <a:t>If</a:t>
            </a:r>
            <a:r>
              <a:rPr lang="hu-HU" sz="2500" dirty="0">
                <a:solidFill>
                  <a:srgbClr val="2B55AA"/>
                </a:solidFill>
              </a:rPr>
              <a:t> </a:t>
            </a:r>
            <a:r>
              <a:rPr lang="hu-HU" sz="2500" dirty="0" err="1">
                <a:solidFill>
                  <a:srgbClr val="2B55AA"/>
                </a:solidFill>
              </a:rPr>
              <a:t>approved</a:t>
            </a:r>
            <a:r>
              <a:rPr lang="hu-HU" sz="2500" dirty="0">
                <a:solidFill>
                  <a:srgbClr val="2B55AA"/>
                </a:solidFill>
              </a:rPr>
              <a:t>, </a:t>
            </a:r>
            <a:r>
              <a:rPr lang="hu-HU" sz="2500" dirty="0" err="1">
                <a:solidFill>
                  <a:srgbClr val="2B55AA"/>
                </a:solidFill>
              </a:rPr>
              <a:t>attach</a:t>
            </a:r>
            <a:r>
              <a:rPr lang="hu-HU" sz="2500" dirty="0">
                <a:solidFill>
                  <a:srgbClr val="2B55AA"/>
                </a:solidFill>
              </a:rPr>
              <a:t> </a:t>
            </a:r>
            <a:r>
              <a:rPr lang="hu-HU" sz="2500" dirty="0" err="1">
                <a:solidFill>
                  <a:srgbClr val="2B55AA"/>
                </a:solidFill>
              </a:rPr>
              <a:t>the</a:t>
            </a:r>
            <a:r>
              <a:rPr lang="hu-HU" sz="2500" dirty="0">
                <a:solidFill>
                  <a:srgbClr val="2B55AA"/>
                </a:solidFill>
              </a:rPr>
              <a:t> MA/JS </a:t>
            </a:r>
            <a:r>
              <a:rPr lang="hu-HU" sz="2500" dirty="0" err="1">
                <a:solidFill>
                  <a:srgbClr val="2B55AA"/>
                </a:solidFill>
              </a:rPr>
              <a:t>feedback</a:t>
            </a:r>
            <a:r>
              <a:rPr lang="hu-HU" sz="2500" dirty="0">
                <a:solidFill>
                  <a:srgbClr val="2B55AA"/>
                </a:solidFill>
              </a:rPr>
              <a:t> </a:t>
            </a:r>
            <a:r>
              <a:rPr lang="hu-HU" sz="2500" dirty="0" err="1">
                <a:solidFill>
                  <a:srgbClr val="2B55AA"/>
                </a:solidFill>
              </a:rPr>
              <a:t>to</a:t>
            </a:r>
            <a:r>
              <a:rPr lang="hu-HU" sz="2500" dirty="0">
                <a:solidFill>
                  <a:srgbClr val="2B55AA"/>
                </a:solidFill>
              </a:rPr>
              <a:t> </a:t>
            </a:r>
            <a:r>
              <a:rPr lang="hu-HU" sz="2500" dirty="0" err="1">
                <a:solidFill>
                  <a:srgbClr val="2B55AA"/>
                </a:solidFill>
              </a:rPr>
              <a:t>supporting</a:t>
            </a:r>
            <a:r>
              <a:rPr lang="hu-HU" sz="2500" dirty="0">
                <a:solidFill>
                  <a:srgbClr val="2B55AA"/>
                </a:solidFill>
              </a:rPr>
              <a:t> </a:t>
            </a:r>
            <a:r>
              <a:rPr lang="hu-HU" sz="2500" dirty="0" err="1">
                <a:solidFill>
                  <a:srgbClr val="2B55AA"/>
                </a:solidFill>
              </a:rPr>
              <a:t>documents</a:t>
            </a:r>
            <a:r>
              <a:rPr lang="hu-HU" sz="2500" dirty="0">
                <a:solidFill>
                  <a:srgbClr val="2B55AA"/>
                </a:solidFill>
              </a:rPr>
              <a:t> in JEMS</a:t>
            </a:r>
            <a:endParaRPr lang="en-GB" sz="2500" dirty="0">
              <a:solidFill>
                <a:srgbClr val="2B55AA"/>
              </a:solidFill>
            </a:endParaRPr>
          </a:p>
          <a:p>
            <a:endParaRPr lang="hu-HU" sz="2500" dirty="0">
              <a:solidFill>
                <a:srgbClr val="2B55AA"/>
              </a:solidFill>
            </a:endParaRPr>
          </a:p>
          <a:p>
            <a:r>
              <a:rPr lang="hu-HU" sz="2500" b="1" dirty="0" err="1">
                <a:solidFill>
                  <a:srgbClr val="2B55AA"/>
                </a:solidFill>
              </a:rPr>
              <a:t>Reporting</a:t>
            </a:r>
            <a:r>
              <a:rPr lang="hu-HU" sz="2500" b="1" dirty="0">
                <a:solidFill>
                  <a:srgbClr val="2B55AA"/>
                </a:solidFill>
              </a:rPr>
              <a:t> </a:t>
            </a:r>
            <a:r>
              <a:rPr lang="hu-HU" sz="2500" b="1" dirty="0" err="1">
                <a:solidFill>
                  <a:srgbClr val="2B55AA"/>
                </a:solidFill>
              </a:rPr>
              <a:t>Staff</a:t>
            </a:r>
            <a:r>
              <a:rPr lang="hu-HU" sz="2500" b="1" dirty="0">
                <a:solidFill>
                  <a:srgbClr val="2B55AA"/>
                </a:solidFill>
              </a:rPr>
              <a:t> </a:t>
            </a:r>
            <a:r>
              <a:rPr lang="hu-HU" sz="2500" b="1" dirty="0" err="1">
                <a:solidFill>
                  <a:srgbClr val="2B55AA"/>
                </a:solidFill>
              </a:rPr>
              <a:t>costs</a:t>
            </a:r>
            <a:r>
              <a:rPr lang="hu-HU" sz="2500" b="1" dirty="0">
                <a:solidFill>
                  <a:srgbClr val="2B55AA"/>
                </a:solidFill>
              </a:rPr>
              <a:t> in JEMS</a:t>
            </a:r>
          </a:p>
          <a:p>
            <a:endParaRPr lang="hu-HU" sz="2500" dirty="0">
              <a:solidFill>
                <a:srgbClr val="2B55AA"/>
              </a:solidFill>
            </a:endParaRPr>
          </a:p>
          <a:p>
            <a:pPr marL="285750" indent="-285750">
              <a:buFontTx/>
              <a:buChar char="-"/>
            </a:pPr>
            <a:r>
              <a:rPr lang="hu-HU" sz="2500" dirty="0" err="1">
                <a:solidFill>
                  <a:srgbClr val="2B55AA"/>
                </a:solidFill>
              </a:rPr>
              <a:t>If</a:t>
            </a:r>
            <a:r>
              <a:rPr lang="hu-HU" sz="2500" dirty="0">
                <a:solidFill>
                  <a:srgbClr val="2B55AA"/>
                </a:solidFill>
              </a:rPr>
              <a:t> </a:t>
            </a:r>
            <a:r>
              <a:rPr lang="hu-HU" sz="2500" dirty="0" err="1">
                <a:solidFill>
                  <a:srgbClr val="2B55AA"/>
                </a:solidFill>
              </a:rPr>
              <a:t>needed</a:t>
            </a:r>
            <a:r>
              <a:rPr lang="hu-HU" sz="2500" dirty="0">
                <a:solidFill>
                  <a:srgbClr val="2B55AA"/>
                </a:solidFill>
              </a:rPr>
              <a:t>, </a:t>
            </a:r>
            <a:r>
              <a:rPr lang="hu-HU" sz="2500" dirty="0" err="1">
                <a:solidFill>
                  <a:srgbClr val="2B55AA"/>
                </a:solidFill>
              </a:rPr>
              <a:t>group</a:t>
            </a:r>
            <a:r>
              <a:rPr lang="hu-HU" sz="2500" dirty="0">
                <a:solidFill>
                  <a:srgbClr val="2B55AA"/>
                </a:solidFill>
              </a:rPr>
              <a:t> </a:t>
            </a:r>
            <a:r>
              <a:rPr lang="hu-HU" sz="2500" dirty="0" err="1">
                <a:solidFill>
                  <a:srgbClr val="2B55AA"/>
                </a:solidFill>
              </a:rPr>
              <a:t>expenditures</a:t>
            </a:r>
            <a:r>
              <a:rPr lang="hu-HU" sz="2500" dirty="0">
                <a:solidFill>
                  <a:srgbClr val="2B55AA"/>
                </a:solidFill>
              </a:rPr>
              <a:t> </a:t>
            </a:r>
            <a:r>
              <a:rPr lang="hu-HU" sz="2500" dirty="0" err="1">
                <a:solidFill>
                  <a:srgbClr val="2B55AA"/>
                </a:solidFill>
              </a:rPr>
              <a:t>as</a:t>
            </a:r>
            <a:r>
              <a:rPr lang="hu-HU" sz="2500" dirty="0">
                <a:solidFill>
                  <a:srgbClr val="2B55AA"/>
                </a:solidFill>
              </a:rPr>
              <a:t> per </a:t>
            </a:r>
            <a:r>
              <a:rPr lang="hu-HU" sz="2500" dirty="0" err="1">
                <a:solidFill>
                  <a:srgbClr val="2B55AA"/>
                </a:solidFill>
              </a:rPr>
              <a:t>the</a:t>
            </a:r>
            <a:r>
              <a:rPr lang="hu-HU" sz="2500" dirty="0">
                <a:solidFill>
                  <a:srgbClr val="2B55AA"/>
                </a:solidFill>
              </a:rPr>
              <a:t> </a:t>
            </a:r>
            <a:r>
              <a:rPr lang="hu-HU" sz="2500" dirty="0" err="1">
                <a:solidFill>
                  <a:srgbClr val="2B55AA"/>
                </a:solidFill>
              </a:rPr>
              <a:t>guidence</a:t>
            </a:r>
            <a:r>
              <a:rPr lang="hu-HU" sz="2500" dirty="0">
                <a:solidFill>
                  <a:srgbClr val="2B55AA"/>
                </a:solidFill>
              </a:rPr>
              <a:t> in </a:t>
            </a:r>
            <a:r>
              <a:rPr lang="hu-HU" sz="2500" dirty="0" err="1">
                <a:solidFill>
                  <a:srgbClr val="2B55AA"/>
                </a:solidFill>
              </a:rPr>
              <a:t>the</a:t>
            </a:r>
            <a:r>
              <a:rPr lang="hu-HU" sz="2500" dirty="0">
                <a:solidFill>
                  <a:srgbClr val="2B55AA"/>
                </a:solidFill>
              </a:rPr>
              <a:t> SMF Partner </a:t>
            </a:r>
            <a:r>
              <a:rPr lang="hu-HU" sz="2500" dirty="0" err="1">
                <a:solidFill>
                  <a:srgbClr val="2B55AA"/>
                </a:solidFill>
              </a:rPr>
              <a:t>report</a:t>
            </a:r>
            <a:r>
              <a:rPr lang="hu-HU" sz="2500" dirty="0">
                <a:solidFill>
                  <a:srgbClr val="2B55AA"/>
                </a:solidFill>
              </a:rPr>
              <a:t> </a:t>
            </a:r>
            <a:r>
              <a:rPr lang="hu-HU" sz="2500" dirty="0" err="1">
                <a:solidFill>
                  <a:srgbClr val="2B55AA"/>
                </a:solidFill>
              </a:rPr>
              <a:t>guidelines</a:t>
            </a:r>
            <a:r>
              <a:rPr lang="hu-HU" sz="2500" dirty="0">
                <a:solidFill>
                  <a:srgbClr val="2B55AA"/>
                </a:solidFill>
              </a:rPr>
              <a:t> (</a:t>
            </a:r>
            <a:r>
              <a:rPr lang="hu-HU" sz="2500" dirty="0" err="1">
                <a:solidFill>
                  <a:srgbClr val="2B55AA"/>
                </a:solidFill>
              </a:rPr>
              <a:t>group</a:t>
            </a:r>
            <a:r>
              <a:rPr lang="hu-HU" sz="2500" dirty="0">
                <a:solidFill>
                  <a:srgbClr val="2B55AA"/>
                </a:solidFill>
              </a:rPr>
              <a:t> </a:t>
            </a:r>
            <a:r>
              <a:rPr lang="hu-HU" sz="2500" dirty="0" err="1">
                <a:solidFill>
                  <a:srgbClr val="2B55AA"/>
                </a:solidFill>
              </a:rPr>
              <a:t>expenditures</a:t>
            </a:r>
            <a:r>
              <a:rPr lang="hu-HU" sz="2500" dirty="0">
                <a:solidFill>
                  <a:srgbClr val="2B55AA"/>
                </a:solidFill>
              </a:rPr>
              <a:t> per </a:t>
            </a:r>
            <a:r>
              <a:rPr lang="hu-HU" sz="2500" dirty="0" err="1">
                <a:solidFill>
                  <a:srgbClr val="2B55AA"/>
                </a:solidFill>
              </a:rPr>
              <a:t>person</a:t>
            </a:r>
            <a:r>
              <a:rPr lang="hu-HU" sz="2500" dirty="0">
                <a:solidFill>
                  <a:srgbClr val="2B55AA"/>
                </a:solidFill>
              </a:rPr>
              <a:t>)</a:t>
            </a:r>
          </a:p>
          <a:p>
            <a:pPr marL="285750" indent="-285750">
              <a:buFontTx/>
              <a:buChar char="-"/>
            </a:pPr>
            <a:endParaRPr lang="hu-HU" sz="2500" dirty="0">
              <a:solidFill>
                <a:srgbClr val="2B55AA"/>
              </a:solidFill>
            </a:endParaRPr>
          </a:p>
          <a:p>
            <a:pPr marL="285750" indent="-285750">
              <a:buFontTx/>
              <a:buChar char="-"/>
            </a:pPr>
            <a:r>
              <a:rPr lang="hu-HU" sz="2500" dirty="0" err="1">
                <a:solidFill>
                  <a:srgbClr val="2B55AA"/>
                </a:solidFill>
              </a:rPr>
              <a:t>Insert</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payment</a:t>
            </a:r>
            <a:r>
              <a:rPr lang="hu-HU" sz="2500" dirty="0">
                <a:solidFill>
                  <a:srgbClr val="2B55AA"/>
                </a:solidFill>
              </a:rPr>
              <a:t> </a:t>
            </a:r>
            <a:r>
              <a:rPr lang="hu-HU" sz="2500" dirty="0" err="1">
                <a:solidFill>
                  <a:srgbClr val="2B55AA"/>
                </a:solidFill>
              </a:rPr>
              <a:t>date</a:t>
            </a:r>
            <a:r>
              <a:rPr lang="hu-HU" sz="2500" dirty="0">
                <a:solidFill>
                  <a:srgbClr val="2B55AA"/>
                </a:solidFill>
              </a:rPr>
              <a:t> (</a:t>
            </a:r>
            <a:r>
              <a:rPr lang="hu-HU" sz="2500" dirty="0" err="1">
                <a:solidFill>
                  <a:srgbClr val="2B55AA"/>
                </a:solidFill>
              </a:rPr>
              <a:t>between</a:t>
            </a:r>
            <a:r>
              <a:rPr lang="hu-HU" sz="2500" dirty="0">
                <a:solidFill>
                  <a:srgbClr val="2B55AA"/>
                </a:solidFill>
              </a:rPr>
              <a:t> 01.09.2024 – 30.10.2025)</a:t>
            </a:r>
          </a:p>
          <a:p>
            <a:pPr marL="285750" indent="-285750">
              <a:buFontTx/>
              <a:buChar char="-"/>
            </a:pPr>
            <a:endParaRPr lang="hu-HU" sz="2500" dirty="0">
              <a:solidFill>
                <a:srgbClr val="2B55AA"/>
              </a:solidFill>
            </a:endParaRPr>
          </a:p>
          <a:p>
            <a:pPr marL="285750" indent="-285750">
              <a:buFontTx/>
              <a:buChar char="-"/>
            </a:pPr>
            <a:r>
              <a:rPr lang="hu-HU" sz="2500" dirty="0" err="1">
                <a:solidFill>
                  <a:srgbClr val="2B55AA"/>
                </a:solidFill>
              </a:rPr>
              <a:t>Attach</a:t>
            </a:r>
            <a:r>
              <a:rPr lang="hu-HU" sz="2500" dirty="0">
                <a:solidFill>
                  <a:srgbClr val="2B55AA"/>
                </a:solidFill>
              </a:rPr>
              <a:t> </a:t>
            </a:r>
            <a:r>
              <a:rPr lang="hu-HU" sz="2500" dirty="0" err="1">
                <a:solidFill>
                  <a:srgbClr val="2B55AA"/>
                </a:solidFill>
              </a:rPr>
              <a:t>supporting</a:t>
            </a:r>
            <a:r>
              <a:rPr lang="hu-HU" sz="2500" dirty="0">
                <a:solidFill>
                  <a:srgbClr val="2B55AA"/>
                </a:solidFill>
              </a:rPr>
              <a:t> </a:t>
            </a:r>
            <a:r>
              <a:rPr lang="hu-HU" sz="2500" dirty="0" err="1">
                <a:solidFill>
                  <a:srgbClr val="2B55AA"/>
                </a:solidFill>
              </a:rPr>
              <a:t>documents</a:t>
            </a:r>
            <a:r>
              <a:rPr lang="hu-HU" sz="2500" dirty="0">
                <a:solidFill>
                  <a:srgbClr val="2B55AA"/>
                </a:solidFill>
              </a:rPr>
              <a:t> (</a:t>
            </a:r>
            <a:r>
              <a:rPr lang="hu-HU" sz="2500" dirty="0" err="1">
                <a:solidFill>
                  <a:srgbClr val="2B55AA"/>
                </a:solidFill>
              </a:rPr>
              <a:t>zip</a:t>
            </a:r>
            <a:r>
              <a:rPr lang="hu-HU" sz="2500" dirty="0">
                <a:solidFill>
                  <a:srgbClr val="2B55AA"/>
                </a:solidFill>
              </a:rPr>
              <a:t> in </a:t>
            </a:r>
            <a:r>
              <a:rPr lang="hu-HU" sz="2500" dirty="0" err="1">
                <a:solidFill>
                  <a:srgbClr val="2B55AA"/>
                </a:solidFill>
              </a:rPr>
              <a:t>case</a:t>
            </a:r>
            <a:r>
              <a:rPr lang="hu-HU" sz="2500" dirty="0">
                <a:solidFill>
                  <a:srgbClr val="2B55AA"/>
                </a:solidFill>
              </a:rPr>
              <a:t> of </a:t>
            </a:r>
            <a:r>
              <a:rPr lang="hu-HU" sz="2500" dirty="0" err="1">
                <a:solidFill>
                  <a:srgbClr val="2B55AA"/>
                </a:solidFill>
              </a:rPr>
              <a:t>multiple</a:t>
            </a:r>
            <a:r>
              <a:rPr lang="hu-HU" sz="2500" dirty="0">
                <a:solidFill>
                  <a:srgbClr val="2B55AA"/>
                </a:solidFill>
              </a:rPr>
              <a:t> </a:t>
            </a:r>
            <a:r>
              <a:rPr lang="hu-HU" sz="2500" dirty="0" err="1">
                <a:solidFill>
                  <a:srgbClr val="2B55AA"/>
                </a:solidFill>
              </a:rPr>
              <a:t>documents</a:t>
            </a:r>
            <a:r>
              <a:rPr lang="hu-HU" sz="2500" dirty="0">
                <a:solidFill>
                  <a:srgbClr val="2B55AA"/>
                </a:solidFill>
              </a:rPr>
              <a:t>)</a:t>
            </a:r>
          </a:p>
          <a:p>
            <a:pPr marL="285750" indent="-285750">
              <a:buFontTx/>
              <a:buChar char="-"/>
            </a:pPr>
            <a:endParaRPr lang="hu-HU" sz="1800" dirty="0">
              <a:solidFill>
                <a:srgbClr val="2B55AA"/>
              </a:solidFill>
            </a:endParaRPr>
          </a:p>
          <a:p>
            <a:endParaRPr lang="hu-HU" sz="1800" dirty="0">
              <a:solidFill>
                <a:srgbClr val="2B55AA"/>
              </a:solidFill>
            </a:endParaRPr>
          </a:p>
          <a:p>
            <a:endParaRPr lang="en-GB" dirty="0"/>
          </a:p>
        </p:txBody>
      </p:sp>
    </p:spTree>
    <p:extLst>
      <p:ext uri="{BB962C8B-B14F-4D97-AF65-F5344CB8AC3E}">
        <p14:creationId xmlns:p14="http://schemas.microsoft.com/office/powerpoint/2010/main" val="700165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4" name="TextBox 3">
            <a:extLst>
              <a:ext uri="{FF2B5EF4-FFF2-40B4-BE49-F238E27FC236}">
                <a16:creationId xmlns:a16="http://schemas.microsoft.com/office/drawing/2014/main" id="{CA6B0B66-BF01-B8B6-C531-582F803DECF4}"/>
              </a:ext>
            </a:extLst>
          </p:cNvPr>
          <p:cNvSpPr txBox="1"/>
          <p:nvPr/>
        </p:nvSpPr>
        <p:spPr>
          <a:xfrm>
            <a:off x="4046882" y="1210235"/>
            <a:ext cx="11617188" cy="5863144"/>
          </a:xfrm>
          <a:prstGeom prst="rect">
            <a:avLst/>
          </a:prstGeom>
          <a:noFill/>
        </p:spPr>
        <p:txBody>
          <a:bodyPr wrap="square" rtlCol="0">
            <a:spAutoFit/>
          </a:bodyPr>
          <a:lstStyle/>
          <a:p>
            <a:r>
              <a:rPr lang="hu-HU" sz="2500" b="1" dirty="0">
                <a:solidFill>
                  <a:srgbClr val="2B55AA"/>
                </a:solidFill>
              </a:rPr>
              <a:t>National </a:t>
            </a:r>
            <a:r>
              <a:rPr lang="hu-HU" sz="2500" b="1" dirty="0" err="1">
                <a:solidFill>
                  <a:srgbClr val="2B55AA"/>
                </a:solidFill>
              </a:rPr>
              <a:t>control</a:t>
            </a:r>
            <a:r>
              <a:rPr lang="hu-HU" sz="2500" b="1" dirty="0">
                <a:solidFill>
                  <a:srgbClr val="2B55AA"/>
                </a:solidFill>
              </a:rPr>
              <a:t> of </a:t>
            </a:r>
            <a:r>
              <a:rPr lang="hu-HU" sz="2500" b="1" dirty="0" err="1">
                <a:solidFill>
                  <a:srgbClr val="2B55AA"/>
                </a:solidFill>
              </a:rPr>
              <a:t>the</a:t>
            </a:r>
            <a:r>
              <a:rPr lang="hu-HU" sz="2500" b="1" dirty="0">
                <a:solidFill>
                  <a:srgbClr val="2B55AA"/>
                </a:solidFill>
              </a:rPr>
              <a:t> </a:t>
            </a:r>
            <a:r>
              <a:rPr lang="hu-HU" sz="2500" b="1" dirty="0" err="1">
                <a:solidFill>
                  <a:srgbClr val="2B55AA"/>
                </a:solidFill>
              </a:rPr>
              <a:t>PRs</a:t>
            </a:r>
            <a:endParaRPr lang="hu-HU" sz="2500" b="1" dirty="0">
              <a:solidFill>
                <a:srgbClr val="2B55AA"/>
              </a:solidFill>
            </a:endParaRPr>
          </a:p>
          <a:p>
            <a:endParaRPr lang="hu-HU" sz="2500" dirty="0">
              <a:solidFill>
                <a:srgbClr val="2B55AA"/>
              </a:solidFill>
            </a:endParaRPr>
          </a:p>
          <a:p>
            <a:endParaRPr lang="hu-HU" sz="2500" dirty="0">
              <a:solidFill>
                <a:srgbClr val="2B55AA"/>
              </a:solidFill>
            </a:endParaRPr>
          </a:p>
          <a:p>
            <a:pPr marL="285750" indent="-285750">
              <a:buFontTx/>
              <a:buChar char="-"/>
            </a:pPr>
            <a:r>
              <a:rPr lang="en-GB" sz="2500" kern="1200" dirty="0">
                <a:solidFill>
                  <a:srgbClr val="003399"/>
                </a:solidFill>
                <a:latin typeface="+mn-lt"/>
                <a:ea typeface="+mn-ea"/>
                <a:cs typeface="+mn-cs"/>
              </a:rPr>
              <a:t>Verification of expenditure and issuing the control certificate</a:t>
            </a:r>
            <a:endParaRPr lang="hu-HU" sz="2500" kern="1200" dirty="0">
              <a:solidFill>
                <a:srgbClr val="003399"/>
              </a:solidFill>
              <a:latin typeface="+mn-lt"/>
              <a:ea typeface="+mn-ea"/>
              <a:cs typeface="+mn-cs"/>
            </a:endParaRPr>
          </a:p>
          <a:p>
            <a:pPr marL="285750" indent="-285750">
              <a:buFontTx/>
              <a:buChar char="-"/>
            </a:pPr>
            <a:endParaRPr lang="hu-HU" sz="2500" dirty="0">
              <a:solidFill>
                <a:srgbClr val="003399"/>
              </a:solidFill>
            </a:endParaRPr>
          </a:p>
          <a:p>
            <a:pPr marL="285750" indent="-285750">
              <a:buFontTx/>
              <a:buChar char="-"/>
            </a:pPr>
            <a:r>
              <a:rPr lang="hu-HU" sz="2500" dirty="0">
                <a:solidFill>
                  <a:srgbClr val="003399"/>
                </a:solidFill>
              </a:rPr>
              <a:t>In 60 </a:t>
            </a:r>
            <a:r>
              <a:rPr lang="hu-HU" sz="2500" dirty="0" err="1">
                <a:solidFill>
                  <a:srgbClr val="003399"/>
                </a:solidFill>
              </a:rPr>
              <a:t>days</a:t>
            </a:r>
            <a:r>
              <a:rPr lang="hu-HU" sz="2500" dirty="0">
                <a:solidFill>
                  <a:srgbClr val="003399"/>
                </a:solidFill>
              </a:rPr>
              <a:t> </a:t>
            </a:r>
            <a:r>
              <a:rPr lang="hu-HU" sz="2500" dirty="0" err="1">
                <a:solidFill>
                  <a:srgbClr val="003399"/>
                </a:solidFill>
              </a:rPr>
              <a:t>from</a:t>
            </a:r>
            <a:r>
              <a:rPr lang="hu-HU" sz="2500" dirty="0">
                <a:solidFill>
                  <a:srgbClr val="003399"/>
                </a:solidFill>
              </a:rPr>
              <a:t> </a:t>
            </a:r>
            <a:r>
              <a:rPr lang="hu-HU" sz="2500" dirty="0" err="1">
                <a:solidFill>
                  <a:srgbClr val="003399"/>
                </a:solidFill>
              </a:rPr>
              <a:t>the</a:t>
            </a:r>
            <a:r>
              <a:rPr lang="hu-HU" sz="2500" dirty="0">
                <a:solidFill>
                  <a:srgbClr val="003399"/>
                </a:solidFill>
              </a:rPr>
              <a:t> </a:t>
            </a:r>
            <a:r>
              <a:rPr lang="hu-HU" sz="2500" dirty="0" err="1">
                <a:solidFill>
                  <a:srgbClr val="003399"/>
                </a:solidFill>
              </a:rPr>
              <a:t>date</a:t>
            </a:r>
            <a:r>
              <a:rPr lang="hu-HU" sz="2500" dirty="0">
                <a:solidFill>
                  <a:srgbClr val="003399"/>
                </a:solidFill>
              </a:rPr>
              <a:t> of </a:t>
            </a:r>
            <a:r>
              <a:rPr lang="hu-HU" sz="2500" dirty="0" err="1">
                <a:solidFill>
                  <a:srgbClr val="003399"/>
                </a:solidFill>
              </a:rPr>
              <a:t>submission</a:t>
            </a:r>
            <a:r>
              <a:rPr lang="hu-HU" sz="2500" dirty="0">
                <a:solidFill>
                  <a:srgbClr val="003399"/>
                </a:solidFill>
              </a:rPr>
              <a:t> of </a:t>
            </a:r>
            <a:r>
              <a:rPr lang="hu-HU" sz="2500" dirty="0" err="1">
                <a:solidFill>
                  <a:srgbClr val="003399"/>
                </a:solidFill>
              </a:rPr>
              <a:t>the</a:t>
            </a:r>
            <a:r>
              <a:rPr lang="hu-HU" sz="2500" dirty="0">
                <a:solidFill>
                  <a:srgbClr val="003399"/>
                </a:solidFill>
              </a:rPr>
              <a:t> PR</a:t>
            </a:r>
            <a:endParaRPr lang="en-US" sz="2500" kern="1200" dirty="0">
              <a:solidFill>
                <a:srgbClr val="003399"/>
              </a:solidFill>
              <a:latin typeface="+mn-lt"/>
              <a:ea typeface="+mn-ea"/>
              <a:cs typeface="+mn-cs"/>
            </a:endParaRPr>
          </a:p>
          <a:p>
            <a:pPr marL="285750" indent="-285750">
              <a:buFontTx/>
              <a:buChar char="-"/>
            </a:pPr>
            <a:endParaRPr lang="hu-HU" sz="2500" dirty="0">
              <a:solidFill>
                <a:srgbClr val="2B55AA"/>
              </a:solidFill>
            </a:endParaRPr>
          </a:p>
          <a:p>
            <a:pPr marL="285750" indent="-285750">
              <a:buFontTx/>
              <a:buChar char="-"/>
            </a:pPr>
            <a:r>
              <a:rPr lang="hu-HU" sz="2500" dirty="0">
                <a:solidFill>
                  <a:srgbClr val="2B55AA"/>
                </a:solidFill>
              </a:rPr>
              <a:t>In </a:t>
            </a:r>
            <a:r>
              <a:rPr lang="hu-HU" sz="2500" dirty="0" err="1">
                <a:solidFill>
                  <a:srgbClr val="2B55AA"/>
                </a:solidFill>
              </a:rPr>
              <a:t>case</a:t>
            </a:r>
            <a:r>
              <a:rPr lang="hu-HU" sz="2500" dirty="0">
                <a:solidFill>
                  <a:srgbClr val="2B55AA"/>
                </a:solidFill>
              </a:rPr>
              <a:t> of </a:t>
            </a:r>
            <a:r>
              <a:rPr lang="hu-HU" sz="2500" dirty="0" err="1">
                <a:solidFill>
                  <a:srgbClr val="2B55AA"/>
                </a:solidFill>
              </a:rPr>
              <a:t>incomplete</a:t>
            </a:r>
            <a:r>
              <a:rPr lang="hu-HU" sz="2500" dirty="0">
                <a:solidFill>
                  <a:srgbClr val="2B55AA"/>
                </a:solidFill>
              </a:rPr>
              <a:t> </a:t>
            </a:r>
            <a:r>
              <a:rPr lang="hu-HU" sz="2500" dirty="0" err="1">
                <a:solidFill>
                  <a:srgbClr val="2B55AA"/>
                </a:solidFill>
              </a:rPr>
              <a:t>PRs</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national</a:t>
            </a:r>
            <a:r>
              <a:rPr lang="hu-HU" sz="2500" dirty="0">
                <a:solidFill>
                  <a:srgbClr val="2B55AA"/>
                </a:solidFill>
              </a:rPr>
              <a:t> </a:t>
            </a:r>
            <a:r>
              <a:rPr lang="hu-HU" sz="2500" dirty="0" err="1">
                <a:solidFill>
                  <a:srgbClr val="2B55AA"/>
                </a:solidFill>
              </a:rPr>
              <a:t>control</a:t>
            </a:r>
            <a:r>
              <a:rPr lang="hu-HU" sz="2500" dirty="0">
                <a:solidFill>
                  <a:srgbClr val="2B55AA"/>
                </a:solidFill>
              </a:rPr>
              <a:t> </a:t>
            </a:r>
            <a:r>
              <a:rPr lang="hu-HU" sz="2500" dirty="0" err="1">
                <a:solidFill>
                  <a:srgbClr val="2B55AA"/>
                </a:solidFill>
              </a:rPr>
              <a:t>Reopen</a:t>
            </a:r>
            <a:r>
              <a:rPr lang="hu-HU" sz="2500" dirty="0">
                <a:solidFill>
                  <a:srgbClr val="2B55AA"/>
                </a:solidFill>
              </a:rPr>
              <a:t> partner </a:t>
            </a:r>
            <a:r>
              <a:rPr lang="hu-HU" sz="2500" dirty="0" err="1">
                <a:solidFill>
                  <a:srgbClr val="2B55AA"/>
                </a:solidFill>
              </a:rPr>
              <a:t>reports</a:t>
            </a:r>
            <a:r>
              <a:rPr lang="hu-HU" sz="2500" dirty="0">
                <a:solidFill>
                  <a:srgbClr val="2B55AA"/>
                </a:solidFill>
              </a:rPr>
              <a:t> </a:t>
            </a:r>
            <a:r>
              <a:rPr lang="hu-HU" sz="2500" dirty="0" err="1">
                <a:solidFill>
                  <a:srgbClr val="2B55AA"/>
                </a:solidFill>
              </a:rPr>
              <a:t>for</a:t>
            </a:r>
            <a:r>
              <a:rPr lang="hu-HU" sz="2500" dirty="0">
                <a:solidFill>
                  <a:srgbClr val="2B55AA"/>
                </a:solidFill>
              </a:rPr>
              <a:t> </a:t>
            </a:r>
            <a:r>
              <a:rPr lang="hu-HU" sz="2500" dirty="0" err="1">
                <a:solidFill>
                  <a:srgbClr val="2B55AA"/>
                </a:solidFill>
              </a:rPr>
              <a:t>updates</a:t>
            </a:r>
            <a:endParaRPr lang="hu-HU" sz="2500" dirty="0">
              <a:solidFill>
                <a:srgbClr val="2B55AA"/>
              </a:solidFill>
            </a:endParaRPr>
          </a:p>
          <a:p>
            <a:endParaRPr lang="hu-HU" sz="2500" dirty="0">
              <a:solidFill>
                <a:srgbClr val="2B55AA"/>
              </a:solidFill>
            </a:endParaRPr>
          </a:p>
          <a:p>
            <a:pPr marL="285750" indent="-285750">
              <a:buFontTx/>
              <a:buChar char="-"/>
            </a:pPr>
            <a:endParaRPr lang="hu-HU" sz="2500" dirty="0">
              <a:solidFill>
                <a:srgbClr val="2B55AA"/>
              </a:solidFill>
            </a:endParaRPr>
          </a:p>
          <a:p>
            <a:pPr marL="285750" indent="-285750">
              <a:buFontTx/>
              <a:buChar char="-"/>
            </a:pPr>
            <a:endParaRPr lang="hu-HU" sz="2500" dirty="0">
              <a:solidFill>
                <a:srgbClr val="2B55AA"/>
              </a:solidFill>
            </a:endParaRPr>
          </a:p>
          <a:p>
            <a:r>
              <a:rPr lang="hu-HU" sz="2500" b="1" dirty="0" err="1">
                <a:solidFill>
                  <a:srgbClr val="2B55AA"/>
                </a:solidFill>
              </a:rPr>
              <a:t>Completions</a:t>
            </a:r>
            <a:r>
              <a:rPr lang="hu-HU" sz="2500" b="1" dirty="0">
                <a:solidFill>
                  <a:srgbClr val="2B55AA"/>
                </a:solidFill>
              </a:rPr>
              <a:t> </a:t>
            </a:r>
            <a:r>
              <a:rPr lang="hu-HU" sz="2500" b="1" dirty="0" err="1">
                <a:solidFill>
                  <a:srgbClr val="2B55AA"/>
                </a:solidFill>
              </a:rPr>
              <a:t>to</a:t>
            </a:r>
            <a:r>
              <a:rPr lang="hu-HU" sz="2500" b="1" dirty="0">
                <a:solidFill>
                  <a:srgbClr val="2B55AA"/>
                </a:solidFill>
              </a:rPr>
              <a:t> </a:t>
            </a:r>
            <a:r>
              <a:rPr lang="hu-HU" sz="2500" b="1" dirty="0" err="1">
                <a:solidFill>
                  <a:srgbClr val="2B55AA"/>
                </a:solidFill>
              </a:rPr>
              <a:t>PRs</a:t>
            </a:r>
            <a:endParaRPr lang="hu-HU" sz="2500" b="1" dirty="0">
              <a:solidFill>
                <a:srgbClr val="2B55AA"/>
              </a:solidFill>
            </a:endParaRPr>
          </a:p>
          <a:p>
            <a:endParaRPr lang="hu-HU" sz="2500" b="1" dirty="0">
              <a:solidFill>
                <a:srgbClr val="2B55AA"/>
              </a:solidFill>
            </a:endParaRPr>
          </a:p>
          <a:p>
            <a:r>
              <a:rPr lang="hu-HU" sz="2500" dirty="0">
                <a:solidFill>
                  <a:srgbClr val="2B55AA"/>
                </a:solidFill>
              </a:rPr>
              <a:t>- In </a:t>
            </a:r>
            <a:r>
              <a:rPr lang="hu-HU" sz="2500" dirty="0" err="1">
                <a:solidFill>
                  <a:srgbClr val="2B55AA"/>
                </a:solidFill>
              </a:rPr>
              <a:t>case</a:t>
            </a:r>
            <a:r>
              <a:rPr lang="hu-HU" sz="2500" dirty="0">
                <a:solidFill>
                  <a:srgbClr val="2B55AA"/>
                </a:solidFill>
              </a:rPr>
              <a:t> of </a:t>
            </a:r>
            <a:r>
              <a:rPr lang="hu-HU" sz="2500" dirty="0" err="1">
                <a:solidFill>
                  <a:srgbClr val="2B55AA"/>
                </a:solidFill>
              </a:rPr>
              <a:t>incomplete</a:t>
            </a:r>
            <a:r>
              <a:rPr lang="hu-HU" sz="2500" dirty="0">
                <a:solidFill>
                  <a:srgbClr val="2B55AA"/>
                </a:solidFill>
              </a:rPr>
              <a:t> </a:t>
            </a:r>
            <a:r>
              <a:rPr lang="hu-HU" sz="2500" dirty="0" err="1">
                <a:solidFill>
                  <a:srgbClr val="2B55AA"/>
                </a:solidFill>
              </a:rPr>
              <a:t>PRs</a:t>
            </a:r>
            <a:r>
              <a:rPr lang="hu-HU" sz="2500" dirty="0">
                <a:solidFill>
                  <a:srgbClr val="2B55AA"/>
                </a:solidFill>
              </a:rPr>
              <a:t> National </a:t>
            </a:r>
            <a:r>
              <a:rPr lang="hu-HU" sz="2500" dirty="0" err="1">
                <a:solidFill>
                  <a:srgbClr val="2B55AA"/>
                </a:solidFill>
              </a:rPr>
              <a:t>controls</a:t>
            </a:r>
            <a:r>
              <a:rPr lang="hu-HU" sz="2500" dirty="0">
                <a:solidFill>
                  <a:srgbClr val="2B55AA"/>
                </a:solidFill>
              </a:rPr>
              <a:t> </a:t>
            </a:r>
            <a:r>
              <a:rPr lang="hu-HU" sz="2500" dirty="0" err="1">
                <a:solidFill>
                  <a:srgbClr val="2B55AA"/>
                </a:solidFill>
              </a:rPr>
              <a:t>reopen</a:t>
            </a:r>
            <a:r>
              <a:rPr lang="hu-HU" sz="2500" dirty="0">
                <a:solidFill>
                  <a:srgbClr val="2B55AA"/>
                </a:solidFill>
              </a:rPr>
              <a:t> </a:t>
            </a:r>
            <a:r>
              <a:rPr lang="hu-HU" sz="2500" dirty="0" err="1">
                <a:solidFill>
                  <a:srgbClr val="2B55AA"/>
                </a:solidFill>
              </a:rPr>
              <a:t>PRs</a:t>
            </a:r>
            <a:r>
              <a:rPr lang="hu-HU" sz="2500" dirty="0">
                <a:solidFill>
                  <a:srgbClr val="2B55AA"/>
                </a:solidFill>
              </a:rPr>
              <a:t> </a:t>
            </a:r>
            <a:r>
              <a:rPr lang="hu-HU" sz="2500" dirty="0" err="1">
                <a:solidFill>
                  <a:srgbClr val="2B55AA"/>
                </a:solidFill>
              </a:rPr>
              <a:t>for</a:t>
            </a:r>
            <a:r>
              <a:rPr lang="hu-HU" sz="2500" dirty="0">
                <a:solidFill>
                  <a:srgbClr val="2B55AA"/>
                </a:solidFill>
              </a:rPr>
              <a:t> </a:t>
            </a:r>
            <a:r>
              <a:rPr lang="hu-HU" sz="2500" dirty="0" err="1">
                <a:solidFill>
                  <a:srgbClr val="2B55AA"/>
                </a:solidFill>
              </a:rPr>
              <a:t>updates</a:t>
            </a:r>
            <a:endParaRPr lang="hu-HU" sz="2500" dirty="0">
              <a:solidFill>
                <a:srgbClr val="2B55AA"/>
              </a:solidFill>
            </a:endParaRPr>
          </a:p>
        </p:txBody>
      </p:sp>
      <p:sp>
        <p:nvSpPr>
          <p:cNvPr id="2" name="TextBox 1">
            <a:extLst>
              <a:ext uri="{FF2B5EF4-FFF2-40B4-BE49-F238E27FC236}">
                <a16:creationId xmlns:a16="http://schemas.microsoft.com/office/drawing/2014/main" id="{838226DD-2A30-2865-52DF-B617B0172943}"/>
              </a:ext>
            </a:extLst>
          </p:cNvPr>
          <p:cNvSpPr txBox="1"/>
          <p:nvPr/>
        </p:nvSpPr>
        <p:spPr>
          <a:xfrm>
            <a:off x="13614938" y="7960917"/>
            <a:ext cx="2755700" cy="461665"/>
          </a:xfrm>
          <a:prstGeom prst="rect">
            <a:avLst/>
          </a:prstGeom>
          <a:noFill/>
        </p:spPr>
        <p:txBody>
          <a:bodyPr wrap="square" rtlCol="0">
            <a:spAutoFit/>
          </a:bodyPr>
          <a:lstStyle/>
          <a:p>
            <a:pPr marL="342900" indent="-342900">
              <a:buFont typeface="Wingdings" panose="05000000000000000000" pitchFamily="2" charset="2"/>
              <a:buChar char="Ø"/>
            </a:pPr>
            <a:r>
              <a:rPr lang="hu-HU" sz="2400" b="1" dirty="0" err="1">
                <a:solidFill>
                  <a:srgbClr val="2B55AA"/>
                </a:solidFill>
              </a:rPr>
              <a:t>Goto</a:t>
            </a:r>
            <a:r>
              <a:rPr lang="hu-HU" sz="2400" b="1" dirty="0">
                <a:solidFill>
                  <a:srgbClr val="2B55AA"/>
                </a:solidFill>
              </a:rPr>
              <a:t> </a:t>
            </a:r>
            <a:r>
              <a:rPr lang="hu-HU" sz="2400" b="1" dirty="0" err="1">
                <a:solidFill>
                  <a:srgbClr val="2B55AA"/>
                </a:solidFill>
              </a:rPr>
              <a:t>Jems</a:t>
            </a:r>
            <a:r>
              <a:rPr lang="hu-HU" sz="2400" b="1" dirty="0">
                <a:solidFill>
                  <a:srgbClr val="2B55AA"/>
                </a:solidFill>
              </a:rPr>
              <a:t> PR</a:t>
            </a:r>
          </a:p>
        </p:txBody>
      </p:sp>
    </p:spTree>
    <p:extLst>
      <p:ext uri="{BB962C8B-B14F-4D97-AF65-F5344CB8AC3E}">
        <p14:creationId xmlns:p14="http://schemas.microsoft.com/office/powerpoint/2010/main" val="2484391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2" name="TextBox 1">
            <a:extLst>
              <a:ext uri="{FF2B5EF4-FFF2-40B4-BE49-F238E27FC236}">
                <a16:creationId xmlns:a16="http://schemas.microsoft.com/office/drawing/2014/main" id="{4871DB08-0EEA-542F-E121-3F4DCF3EC9BD}"/>
              </a:ext>
            </a:extLst>
          </p:cNvPr>
          <p:cNvSpPr txBox="1"/>
          <p:nvPr/>
        </p:nvSpPr>
        <p:spPr>
          <a:xfrm>
            <a:off x="2796988" y="1305672"/>
            <a:ext cx="11470342" cy="3939540"/>
          </a:xfrm>
          <a:prstGeom prst="rect">
            <a:avLst/>
          </a:prstGeom>
          <a:noFill/>
        </p:spPr>
        <p:txBody>
          <a:bodyPr wrap="square" rtlCol="0">
            <a:spAutoFit/>
          </a:bodyPr>
          <a:lstStyle/>
          <a:p>
            <a:r>
              <a:rPr lang="hu-HU" sz="2500" b="1" dirty="0">
                <a:solidFill>
                  <a:srgbClr val="2B55AA"/>
                </a:solidFill>
              </a:rPr>
              <a:t>Project </a:t>
            </a:r>
            <a:r>
              <a:rPr lang="hu-HU" sz="2500" b="1" dirty="0" err="1">
                <a:solidFill>
                  <a:srgbClr val="2B55AA"/>
                </a:solidFill>
              </a:rPr>
              <a:t>Progress</a:t>
            </a:r>
            <a:r>
              <a:rPr lang="hu-HU" sz="2500" b="1" dirty="0">
                <a:solidFill>
                  <a:srgbClr val="2B55AA"/>
                </a:solidFill>
              </a:rPr>
              <a:t> </a:t>
            </a:r>
            <a:r>
              <a:rPr lang="hu-HU" sz="2500" b="1" dirty="0" err="1">
                <a:solidFill>
                  <a:srgbClr val="2B55AA"/>
                </a:solidFill>
              </a:rPr>
              <a:t>Reports</a:t>
            </a:r>
            <a:r>
              <a:rPr lang="hu-HU" sz="2500" b="1" dirty="0">
                <a:solidFill>
                  <a:srgbClr val="2B55AA"/>
                </a:solidFill>
              </a:rPr>
              <a:t> – </a:t>
            </a:r>
            <a:r>
              <a:rPr lang="hu-HU" sz="2500" b="1" dirty="0" err="1">
                <a:solidFill>
                  <a:srgbClr val="2B55AA"/>
                </a:solidFill>
              </a:rPr>
              <a:t>LPs</a:t>
            </a:r>
            <a:endParaRPr lang="hu-HU" sz="2500" b="1" dirty="0">
              <a:solidFill>
                <a:srgbClr val="2B55AA"/>
              </a:solidFill>
            </a:endParaRPr>
          </a:p>
          <a:p>
            <a:endParaRPr lang="hu-HU" sz="2500" dirty="0">
              <a:solidFill>
                <a:srgbClr val="2B55AA"/>
              </a:solidFill>
            </a:endParaRPr>
          </a:p>
          <a:p>
            <a:r>
              <a:rPr lang="hu-HU" sz="2500" dirty="0">
                <a:solidFill>
                  <a:srgbClr val="2B55AA"/>
                </a:solidFill>
              </a:rPr>
              <a:t>		- SMF Programme </a:t>
            </a:r>
            <a:r>
              <a:rPr lang="hu-HU" sz="2500" dirty="0" err="1">
                <a:solidFill>
                  <a:srgbClr val="2B55AA"/>
                </a:solidFill>
              </a:rPr>
              <a:t>Manual</a:t>
            </a:r>
            <a:endParaRPr lang="hu-HU" sz="2500" dirty="0">
              <a:solidFill>
                <a:srgbClr val="2B55AA"/>
              </a:solidFill>
            </a:endParaRPr>
          </a:p>
          <a:p>
            <a:r>
              <a:rPr lang="hu-HU" sz="2500" dirty="0">
                <a:solidFill>
                  <a:srgbClr val="2B55AA"/>
                </a:solidFill>
              </a:rPr>
              <a:t>		- SMF project </a:t>
            </a:r>
            <a:r>
              <a:rPr lang="hu-HU" sz="2500" dirty="0" err="1">
                <a:solidFill>
                  <a:srgbClr val="2B55AA"/>
                </a:solidFill>
              </a:rPr>
              <a:t>progress</a:t>
            </a:r>
            <a:r>
              <a:rPr lang="hu-HU" sz="2500" dirty="0">
                <a:solidFill>
                  <a:srgbClr val="2B55AA"/>
                </a:solidFill>
              </a:rPr>
              <a:t> </a:t>
            </a:r>
            <a:r>
              <a:rPr lang="hu-HU" sz="2500" dirty="0" err="1">
                <a:solidFill>
                  <a:srgbClr val="2B55AA"/>
                </a:solidFill>
              </a:rPr>
              <a:t>report</a:t>
            </a:r>
            <a:r>
              <a:rPr lang="hu-HU" sz="2500" dirty="0">
                <a:solidFill>
                  <a:srgbClr val="2B55AA"/>
                </a:solidFill>
              </a:rPr>
              <a:t> </a:t>
            </a:r>
            <a:r>
              <a:rPr lang="hu-HU" sz="2500" dirty="0" err="1">
                <a:solidFill>
                  <a:srgbClr val="2B55AA"/>
                </a:solidFill>
              </a:rPr>
              <a:t>guidelines</a:t>
            </a:r>
            <a:endParaRPr lang="hu-HU" sz="2500" dirty="0">
              <a:solidFill>
                <a:srgbClr val="2B55AA"/>
              </a:solidFill>
            </a:endParaRPr>
          </a:p>
          <a:p>
            <a:endParaRPr lang="hu-HU" sz="2500" dirty="0">
              <a:solidFill>
                <a:srgbClr val="2B55AA"/>
              </a:solidFill>
            </a:endParaRPr>
          </a:p>
          <a:p>
            <a:endParaRPr lang="hu-HU" sz="2500" dirty="0">
              <a:solidFill>
                <a:srgbClr val="2B55AA"/>
              </a:solidFill>
            </a:endParaRPr>
          </a:p>
          <a:p>
            <a:r>
              <a:rPr lang="hu-HU" sz="2500" dirty="0" err="1">
                <a:solidFill>
                  <a:srgbClr val="2B55AA"/>
                </a:solidFill>
              </a:rPr>
              <a:t>Only</a:t>
            </a:r>
            <a:r>
              <a:rPr lang="hu-HU" sz="2500" dirty="0">
                <a:solidFill>
                  <a:srgbClr val="2B55AA"/>
                </a:solidFill>
              </a:rPr>
              <a:t> </a:t>
            </a:r>
            <a:r>
              <a:rPr lang="hu-HU" sz="2500" dirty="0" err="1">
                <a:solidFill>
                  <a:srgbClr val="2B55AA"/>
                </a:solidFill>
              </a:rPr>
              <a:t>one</a:t>
            </a:r>
            <a:r>
              <a:rPr lang="hu-HU" sz="2500" dirty="0">
                <a:solidFill>
                  <a:srgbClr val="2B55AA"/>
                </a:solidFill>
              </a:rPr>
              <a:t> PPR </a:t>
            </a:r>
            <a:r>
              <a:rPr lang="hu-HU" sz="2500" dirty="0" err="1">
                <a:solidFill>
                  <a:srgbClr val="2B55AA"/>
                </a:solidFill>
              </a:rPr>
              <a:t>at</a:t>
            </a:r>
            <a:r>
              <a:rPr lang="hu-HU" sz="2500" dirty="0">
                <a:solidFill>
                  <a:srgbClr val="2B55AA"/>
                </a:solidFill>
              </a:rPr>
              <a:t> </a:t>
            </a:r>
            <a:r>
              <a:rPr lang="hu-HU" sz="2500" dirty="0" err="1">
                <a:solidFill>
                  <a:srgbClr val="2B55AA"/>
                </a:solidFill>
              </a:rPr>
              <a:t>the</a:t>
            </a:r>
            <a:r>
              <a:rPr lang="hu-HU" sz="2500" dirty="0">
                <a:solidFill>
                  <a:srgbClr val="2B55AA"/>
                </a:solidFill>
              </a:rPr>
              <a:t> end of </a:t>
            </a:r>
            <a:r>
              <a:rPr lang="hu-HU" sz="2500" dirty="0" err="1">
                <a:solidFill>
                  <a:srgbClr val="2B55AA"/>
                </a:solidFill>
              </a:rPr>
              <a:t>the</a:t>
            </a:r>
            <a:r>
              <a:rPr lang="hu-HU" sz="2500" dirty="0">
                <a:solidFill>
                  <a:srgbClr val="2B55AA"/>
                </a:solidFill>
              </a:rPr>
              <a:t> project!</a:t>
            </a:r>
          </a:p>
          <a:p>
            <a:endParaRPr lang="hu-HU" sz="2500" dirty="0">
              <a:solidFill>
                <a:srgbClr val="2B55AA"/>
              </a:solidFill>
            </a:endParaRPr>
          </a:p>
          <a:p>
            <a:endParaRPr lang="hu-HU" sz="2500" dirty="0">
              <a:solidFill>
                <a:srgbClr val="2B55AA"/>
              </a:solidFill>
            </a:endParaRPr>
          </a:p>
          <a:p>
            <a:r>
              <a:rPr lang="hu-HU" sz="2500" b="1" dirty="0">
                <a:solidFill>
                  <a:srgbClr val="2B55AA"/>
                </a:solidFill>
              </a:rPr>
              <a:t>1. Add Partner </a:t>
            </a:r>
            <a:r>
              <a:rPr lang="hu-HU" sz="2500" b="1" dirty="0" err="1">
                <a:solidFill>
                  <a:srgbClr val="2B55AA"/>
                </a:solidFill>
              </a:rPr>
              <a:t>certificates</a:t>
            </a:r>
            <a:r>
              <a:rPr lang="hu-HU" sz="2500" b="1" dirty="0">
                <a:solidFill>
                  <a:srgbClr val="2B55AA"/>
                </a:solidFill>
              </a:rPr>
              <a:t> </a:t>
            </a:r>
            <a:r>
              <a:rPr lang="hu-HU" sz="2500" b="1" dirty="0" err="1">
                <a:solidFill>
                  <a:srgbClr val="2B55AA"/>
                </a:solidFill>
              </a:rPr>
              <a:t>to</a:t>
            </a:r>
            <a:r>
              <a:rPr lang="hu-HU" sz="2500" b="1" dirty="0">
                <a:solidFill>
                  <a:srgbClr val="2B55AA"/>
                </a:solidFill>
              </a:rPr>
              <a:t> </a:t>
            </a:r>
            <a:r>
              <a:rPr lang="hu-HU" sz="2500" b="1" dirty="0" err="1">
                <a:solidFill>
                  <a:srgbClr val="2B55AA"/>
                </a:solidFill>
              </a:rPr>
              <a:t>the</a:t>
            </a:r>
            <a:r>
              <a:rPr lang="hu-HU" sz="2500" b="1" dirty="0">
                <a:solidFill>
                  <a:srgbClr val="2B55AA"/>
                </a:solidFill>
              </a:rPr>
              <a:t> PPR</a:t>
            </a:r>
          </a:p>
        </p:txBody>
      </p:sp>
      <p:pic>
        <p:nvPicPr>
          <p:cNvPr id="8" name="Picture 7">
            <a:extLst>
              <a:ext uri="{FF2B5EF4-FFF2-40B4-BE49-F238E27FC236}">
                <a16:creationId xmlns:a16="http://schemas.microsoft.com/office/drawing/2014/main" id="{3A661140-5994-8CB8-424E-472F00C31DA6}"/>
              </a:ext>
            </a:extLst>
          </p:cNvPr>
          <p:cNvPicPr>
            <a:picLocks noChangeAspect="1"/>
          </p:cNvPicPr>
          <p:nvPr/>
        </p:nvPicPr>
        <p:blipFill>
          <a:blip r:embed="rId3"/>
          <a:stretch>
            <a:fillRect/>
          </a:stretch>
        </p:blipFill>
        <p:spPr>
          <a:xfrm>
            <a:off x="2514600" y="5566597"/>
            <a:ext cx="13906500" cy="3257550"/>
          </a:xfrm>
          <a:prstGeom prst="rect">
            <a:avLst/>
          </a:prstGeom>
        </p:spPr>
      </p:pic>
      <p:pic>
        <p:nvPicPr>
          <p:cNvPr id="9" name="Picture 1">
            <a:extLst>
              <a:ext uri="{FF2B5EF4-FFF2-40B4-BE49-F238E27FC236}">
                <a16:creationId xmlns:a16="http://schemas.microsoft.com/office/drawing/2014/main" id="{DC60B410-E065-5038-A783-25832026FAC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457378">
            <a:off x="2859268" y="1847563"/>
            <a:ext cx="621656" cy="8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234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pic>
        <p:nvPicPr>
          <p:cNvPr id="7" name="Picture 6">
            <a:extLst>
              <a:ext uri="{FF2B5EF4-FFF2-40B4-BE49-F238E27FC236}">
                <a16:creationId xmlns:a16="http://schemas.microsoft.com/office/drawing/2014/main" id="{0FB4BD34-5502-47B9-6E9C-8549598E6EE4}"/>
              </a:ext>
            </a:extLst>
          </p:cNvPr>
          <p:cNvPicPr>
            <a:picLocks noChangeAspect="1"/>
          </p:cNvPicPr>
          <p:nvPr/>
        </p:nvPicPr>
        <p:blipFill>
          <a:blip r:embed="rId3"/>
          <a:stretch>
            <a:fillRect/>
          </a:stretch>
        </p:blipFill>
        <p:spPr>
          <a:xfrm>
            <a:off x="2709970" y="3428994"/>
            <a:ext cx="13801725" cy="3781425"/>
          </a:xfrm>
          <a:prstGeom prst="rect">
            <a:avLst/>
          </a:prstGeom>
        </p:spPr>
      </p:pic>
      <p:sp>
        <p:nvSpPr>
          <p:cNvPr id="5" name="TextBox 4">
            <a:extLst>
              <a:ext uri="{FF2B5EF4-FFF2-40B4-BE49-F238E27FC236}">
                <a16:creationId xmlns:a16="http://schemas.microsoft.com/office/drawing/2014/main" id="{D62B8109-07A0-0831-6124-743D29699EC5}"/>
              </a:ext>
            </a:extLst>
          </p:cNvPr>
          <p:cNvSpPr txBox="1"/>
          <p:nvPr/>
        </p:nvSpPr>
        <p:spPr>
          <a:xfrm>
            <a:off x="3038652" y="843671"/>
            <a:ext cx="7879976" cy="2677656"/>
          </a:xfrm>
          <a:prstGeom prst="rect">
            <a:avLst/>
          </a:prstGeom>
          <a:noFill/>
        </p:spPr>
        <p:txBody>
          <a:bodyPr wrap="square" rtlCol="0">
            <a:spAutoFit/>
          </a:bodyPr>
          <a:lstStyle/>
          <a:p>
            <a:r>
              <a:rPr lang="hu-HU" sz="2500" b="1" dirty="0">
                <a:solidFill>
                  <a:srgbClr val="2B55AA"/>
                </a:solidFill>
              </a:rPr>
              <a:t>2. </a:t>
            </a:r>
            <a:r>
              <a:rPr lang="hu-HU" sz="2500" b="1" dirty="0" err="1">
                <a:solidFill>
                  <a:srgbClr val="2B55AA"/>
                </a:solidFill>
              </a:rPr>
              <a:t>Create</a:t>
            </a:r>
            <a:r>
              <a:rPr lang="hu-HU" sz="2500" b="1" dirty="0">
                <a:solidFill>
                  <a:srgbClr val="2B55AA"/>
                </a:solidFill>
              </a:rPr>
              <a:t> </a:t>
            </a:r>
            <a:r>
              <a:rPr lang="hu-HU" sz="2500" b="1" dirty="0" err="1">
                <a:solidFill>
                  <a:srgbClr val="2B55AA"/>
                </a:solidFill>
              </a:rPr>
              <a:t>the</a:t>
            </a:r>
            <a:r>
              <a:rPr lang="hu-HU" sz="2500" b="1" dirty="0">
                <a:solidFill>
                  <a:srgbClr val="2B55AA"/>
                </a:solidFill>
              </a:rPr>
              <a:t> </a:t>
            </a:r>
            <a:r>
              <a:rPr lang="hu-HU" sz="2500" b="1" dirty="0" err="1">
                <a:solidFill>
                  <a:srgbClr val="2B55AA"/>
                </a:solidFill>
              </a:rPr>
              <a:t>Application</a:t>
            </a:r>
            <a:r>
              <a:rPr lang="hu-HU" sz="2500" b="1" dirty="0">
                <a:solidFill>
                  <a:srgbClr val="2B55AA"/>
                </a:solidFill>
              </a:rPr>
              <a:t> </a:t>
            </a:r>
            <a:r>
              <a:rPr lang="hu-HU" sz="2500" b="1" dirty="0" err="1">
                <a:solidFill>
                  <a:srgbClr val="2B55AA"/>
                </a:solidFill>
              </a:rPr>
              <a:t>for</a:t>
            </a:r>
            <a:r>
              <a:rPr lang="hu-HU" sz="2500" b="1" dirty="0">
                <a:solidFill>
                  <a:srgbClr val="2B55AA"/>
                </a:solidFill>
              </a:rPr>
              <a:t> </a:t>
            </a:r>
            <a:r>
              <a:rPr lang="hu-HU" sz="2500" b="1" dirty="0" err="1">
                <a:solidFill>
                  <a:srgbClr val="2B55AA"/>
                </a:solidFill>
              </a:rPr>
              <a:t>reimbursement</a:t>
            </a:r>
            <a:endParaRPr lang="hu-HU" sz="2500" b="1" dirty="0">
              <a:solidFill>
                <a:srgbClr val="2B55AA"/>
              </a:solidFill>
            </a:endParaRPr>
          </a:p>
          <a:p>
            <a:endParaRPr lang="hu-HU" sz="2500" dirty="0">
              <a:solidFill>
                <a:srgbClr val="2B55AA"/>
              </a:solidFill>
            </a:endParaRPr>
          </a:p>
          <a:p>
            <a:r>
              <a:rPr lang="hu-HU" sz="2500" dirty="0">
                <a:solidFill>
                  <a:srgbClr val="2B55AA"/>
                </a:solidFill>
              </a:rPr>
              <a:t>	The </a:t>
            </a:r>
            <a:r>
              <a:rPr lang="hu-HU" sz="2500" dirty="0" err="1">
                <a:solidFill>
                  <a:srgbClr val="2B55AA"/>
                </a:solidFill>
              </a:rPr>
              <a:t>Application</a:t>
            </a:r>
            <a:r>
              <a:rPr lang="hu-HU" sz="2500" dirty="0">
                <a:solidFill>
                  <a:srgbClr val="2B55AA"/>
                </a:solidFill>
              </a:rPr>
              <a:t> </a:t>
            </a:r>
            <a:r>
              <a:rPr lang="hu-HU" sz="2500" dirty="0" err="1">
                <a:solidFill>
                  <a:srgbClr val="2B55AA"/>
                </a:solidFill>
              </a:rPr>
              <a:t>for</a:t>
            </a:r>
            <a:r>
              <a:rPr lang="hu-HU" sz="2500" dirty="0">
                <a:solidFill>
                  <a:srgbClr val="2B55AA"/>
                </a:solidFill>
              </a:rPr>
              <a:t> </a:t>
            </a:r>
            <a:r>
              <a:rPr lang="hu-HU" sz="2500" dirty="0" err="1">
                <a:solidFill>
                  <a:srgbClr val="2B55AA"/>
                </a:solidFill>
              </a:rPr>
              <a:t>Reimbursement</a:t>
            </a:r>
            <a:r>
              <a:rPr lang="hu-HU" sz="2500" dirty="0">
                <a:solidFill>
                  <a:srgbClr val="2B55AA"/>
                </a:solidFill>
              </a:rPr>
              <a:t> (</a:t>
            </a:r>
            <a:r>
              <a:rPr lang="hu-HU" sz="2500" dirty="0" err="1">
                <a:solidFill>
                  <a:srgbClr val="2B55AA"/>
                </a:solidFill>
              </a:rPr>
              <a:t>AfR</a:t>
            </a:r>
            <a:r>
              <a:rPr lang="hu-HU" sz="2500" dirty="0">
                <a:solidFill>
                  <a:srgbClr val="2B55AA"/>
                </a:solidFill>
              </a:rPr>
              <a:t>) is part of </a:t>
            </a:r>
            <a:r>
              <a:rPr lang="hu-HU" sz="2500" dirty="0" err="1">
                <a:solidFill>
                  <a:srgbClr val="2B55AA"/>
                </a:solidFill>
              </a:rPr>
              <a:t>the</a:t>
            </a:r>
            <a:r>
              <a:rPr lang="hu-HU" sz="2500" dirty="0">
                <a:solidFill>
                  <a:srgbClr val="2B55AA"/>
                </a:solidFill>
              </a:rPr>
              <a:t> PPR</a:t>
            </a:r>
          </a:p>
          <a:p>
            <a:endParaRPr lang="hu-HU" sz="2500" dirty="0">
              <a:solidFill>
                <a:srgbClr val="2B55AA"/>
              </a:solidFill>
            </a:endParaRPr>
          </a:p>
          <a:p>
            <a:r>
              <a:rPr lang="hu-HU" sz="2500" dirty="0">
                <a:solidFill>
                  <a:srgbClr val="2B55AA"/>
                </a:solidFill>
              </a:rPr>
              <a:t>	</a:t>
            </a:r>
            <a:r>
              <a:rPr lang="hu-HU" sz="2500" dirty="0" err="1">
                <a:solidFill>
                  <a:srgbClr val="2B55AA"/>
                </a:solidFill>
              </a:rPr>
              <a:t>Create</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AfR</a:t>
            </a:r>
            <a:r>
              <a:rPr lang="hu-HU" sz="2500" dirty="0">
                <a:solidFill>
                  <a:srgbClr val="2B55AA"/>
                </a:solidFill>
              </a:rPr>
              <a:t> </a:t>
            </a:r>
            <a:r>
              <a:rPr lang="hu-HU" sz="2500" dirty="0" err="1">
                <a:solidFill>
                  <a:srgbClr val="2B55AA"/>
                </a:solidFill>
              </a:rPr>
              <a:t>with</a:t>
            </a:r>
            <a:r>
              <a:rPr lang="hu-HU" sz="2500" dirty="0">
                <a:solidFill>
                  <a:srgbClr val="2B55AA"/>
                </a:solidFill>
              </a:rPr>
              <a:t> </a:t>
            </a:r>
            <a:r>
              <a:rPr lang="hu-HU" sz="2500" dirty="0" err="1">
                <a:solidFill>
                  <a:srgbClr val="2B55AA"/>
                </a:solidFill>
              </a:rPr>
              <a:t>the</a:t>
            </a:r>
            <a:r>
              <a:rPr lang="hu-HU" sz="2500" dirty="0">
                <a:solidFill>
                  <a:srgbClr val="2B55AA"/>
                </a:solidFill>
              </a:rPr>
              <a:t> </a:t>
            </a:r>
            <a:r>
              <a:rPr lang="hu-HU" sz="2500" dirty="0" err="1">
                <a:solidFill>
                  <a:srgbClr val="2B55AA"/>
                </a:solidFill>
              </a:rPr>
              <a:t>plugin</a:t>
            </a:r>
            <a:r>
              <a:rPr lang="hu-HU" sz="2500" dirty="0">
                <a:solidFill>
                  <a:srgbClr val="2B55AA"/>
                </a:solidFill>
              </a:rPr>
              <a:t> in JEMS</a:t>
            </a:r>
            <a:endParaRPr lang="en-GB" sz="2500" dirty="0">
              <a:solidFill>
                <a:srgbClr val="2B55AA"/>
              </a:solidFill>
            </a:endParaRPr>
          </a:p>
          <a:p>
            <a:endParaRPr lang="en-GB" dirty="0"/>
          </a:p>
        </p:txBody>
      </p:sp>
      <p:sp>
        <p:nvSpPr>
          <p:cNvPr id="6" name="TextBox 5">
            <a:extLst>
              <a:ext uri="{FF2B5EF4-FFF2-40B4-BE49-F238E27FC236}">
                <a16:creationId xmlns:a16="http://schemas.microsoft.com/office/drawing/2014/main" id="{149F42F7-3C08-193D-C7B2-FDF0205FEB2A}"/>
              </a:ext>
            </a:extLst>
          </p:cNvPr>
          <p:cNvSpPr txBox="1"/>
          <p:nvPr/>
        </p:nvSpPr>
        <p:spPr>
          <a:xfrm>
            <a:off x="3738282" y="7490012"/>
            <a:ext cx="9601200" cy="477054"/>
          </a:xfrm>
          <a:prstGeom prst="rect">
            <a:avLst/>
          </a:prstGeom>
          <a:noFill/>
        </p:spPr>
        <p:txBody>
          <a:bodyPr wrap="square" rtlCol="0">
            <a:spAutoFit/>
          </a:bodyPr>
          <a:lstStyle/>
          <a:p>
            <a:r>
              <a:rPr lang="hu-HU" sz="2500" dirty="0">
                <a:solidFill>
                  <a:srgbClr val="003399"/>
                </a:solidFill>
              </a:rPr>
              <a:t>Print </a:t>
            </a:r>
            <a:r>
              <a:rPr lang="hu-HU" sz="2500" dirty="0" err="1">
                <a:solidFill>
                  <a:srgbClr val="003399"/>
                </a:solidFill>
              </a:rPr>
              <a:t>the</a:t>
            </a:r>
            <a:r>
              <a:rPr lang="hu-HU" sz="2500" dirty="0">
                <a:solidFill>
                  <a:srgbClr val="003399"/>
                </a:solidFill>
              </a:rPr>
              <a:t> </a:t>
            </a:r>
            <a:r>
              <a:rPr lang="hu-HU" sz="2500" dirty="0" err="1">
                <a:solidFill>
                  <a:srgbClr val="003399"/>
                </a:solidFill>
              </a:rPr>
              <a:t>AfR</a:t>
            </a:r>
            <a:r>
              <a:rPr lang="hu-HU" sz="2500" dirty="0">
                <a:solidFill>
                  <a:srgbClr val="003399"/>
                </a:solidFill>
              </a:rPr>
              <a:t>. </a:t>
            </a:r>
            <a:r>
              <a:rPr lang="hu-HU" sz="2500" b="1" dirty="0" err="1">
                <a:solidFill>
                  <a:srgbClr val="003399"/>
                </a:solidFill>
              </a:rPr>
              <a:t>Sign</a:t>
            </a:r>
            <a:r>
              <a:rPr lang="hu-HU" sz="2500" b="1" dirty="0">
                <a:solidFill>
                  <a:srgbClr val="003399"/>
                </a:solidFill>
              </a:rPr>
              <a:t> and </a:t>
            </a:r>
            <a:r>
              <a:rPr lang="hu-HU" sz="2500" b="1" dirty="0" err="1">
                <a:solidFill>
                  <a:srgbClr val="003399"/>
                </a:solidFill>
              </a:rPr>
              <a:t>stamp</a:t>
            </a:r>
            <a:r>
              <a:rPr lang="hu-HU" sz="2500" dirty="0">
                <a:solidFill>
                  <a:srgbClr val="003399"/>
                </a:solidFill>
              </a:rPr>
              <a:t>! </a:t>
            </a:r>
            <a:r>
              <a:rPr lang="hu-HU" sz="2500" dirty="0" err="1">
                <a:solidFill>
                  <a:srgbClr val="003399"/>
                </a:solidFill>
              </a:rPr>
              <a:t>Upload</a:t>
            </a:r>
            <a:r>
              <a:rPr lang="hu-HU" sz="2500" dirty="0">
                <a:solidFill>
                  <a:srgbClr val="003399"/>
                </a:solidFill>
              </a:rPr>
              <a:t>!</a:t>
            </a:r>
            <a:endParaRPr lang="en-GB" sz="2500" dirty="0">
              <a:solidFill>
                <a:srgbClr val="003399"/>
              </a:solidFill>
            </a:endParaRPr>
          </a:p>
        </p:txBody>
      </p:sp>
    </p:spTree>
    <p:extLst>
      <p:ext uri="{BB962C8B-B14F-4D97-AF65-F5344CB8AC3E}">
        <p14:creationId xmlns:p14="http://schemas.microsoft.com/office/powerpoint/2010/main" val="1291346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A7E4C35F-98A4-CF42-89FD-85158371AC4D}"/>
              </a:ext>
            </a:extLst>
          </p:cNvPr>
          <p:cNvSpPr txBox="1">
            <a:spLocks/>
          </p:cNvSpPr>
          <p:nvPr/>
        </p:nvSpPr>
        <p:spPr>
          <a:xfrm>
            <a:off x="2514600" y="2521547"/>
            <a:ext cx="14608209" cy="4834378"/>
          </a:xfrm>
          <a:prstGeom prst="rect">
            <a:avLst/>
          </a:prstGeom>
        </p:spPr>
        <p:txBody>
          <a:bodyPr>
            <a:normAutofit fontScale="47500" lnSpcReduction="2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ct val="120000"/>
              </a:lnSpc>
            </a:pPr>
            <a:r>
              <a:rPr lang="hu-HU" sz="5900" b="1" u="sng" dirty="0" err="1">
                <a:solidFill>
                  <a:srgbClr val="003399"/>
                </a:solidFill>
              </a:rPr>
              <a:t>Before</a:t>
            </a:r>
            <a:r>
              <a:rPr lang="hu-HU" sz="5900" b="1" u="sng" dirty="0">
                <a:solidFill>
                  <a:srgbClr val="003399"/>
                </a:solidFill>
              </a:rPr>
              <a:t> </a:t>
            </a:r>
            <a:r>
              <a:rPr lang="hu-HU" sz="5900" b="1" u="sng" dirty="0" err="1">
                <a:solidFill>
                  <a:srgbClr val="003399"/>
                </a:solidFill>
              </a:rPr>
              <a:t>generating</a:t>
            </a:r>
            <a:r>
              <a:rPr lang="hu-HU" sz="5900" b="1" u="sng" dirty="0">
                <a:solidFill>
                  <a:srgbClr val="003399"/>
                </a:solidFill>
              </a:rPr>
              <a:t> </a:t>
            </a:r>
            <a:r>
              <a:rPr lang="hu-HU" sz="5900" dirty="0" err="1">
                <a:solidFill>
                  <a:srgbClr val="003399"/>
                </a:solidFill>
              </a:rPr>
              <a:t>please</a:t>
            </a:r>
            <a:r>
              <a:rPr lang="hu-HU" sz="5900" dirty="0">
                <a:solidFill>
                  <a:srgbClr val="003399"/>
                </a:solidFill>
              </a:rPr>
              <a:t> </a:t>
            </a:r>
            <a:r>
              <a:rPr lang="hu-HU" sz="5900" dirty="0" err="1">
                <a:solidFill>
                  <a:srgbClr val="003399"/>
                </a:solidFill>
              </a:rPr>
              <a:t>check</a:t>
            </a:r>
            <a:r>
              <a:rPr lang="hu-HU" sz="5900" dirty="0">
                <a:solidFill>
                  <a:srgbClr val="003399"/>
                </a:solidFill>
              </a:rPr>
              <a:t> </a:t>
            </a:r>
            <a:r>
              <a:rPr lang="hu-HU" sz="5900" dirty="0" err="1">
                <a:solidFill>
                  <a:srgbClr val="003399"/>
                </a:solidFill>
              </a:rPr>
              <a:t>if</a:t>
            </a:r>
            <a:r>
              <a:rPr lang="hu-HU" sz="5900" dirty="0">
                <a:solidFill>
                  <a:srgbClr val="003399"/>
                </a:solidFill>
              </a:rPr>
              <a:t>:</a:t>
            </a:r>
          </a:p>
          <a:p>
            <a:pPr marL="457200" indent="-457200">
              <a:lnSpc>
                <a:spcPct val="120000"/>
              </a:lnSpc>
            </a:pPr>
            <a:r>
              <a:rPr lang="en-US" sz="5900" dirty="0">
                <a:solidFill>
                  <a:srgbClr val="003399"/>
                </a:solidFill>
              </a:rPr>
              <a:t>List of partner certificates</a:t>
            </a:r>
            <a:r>
              <a:rPr lang="hu-HU" sz="5900" dirty="0">
                <a:solidFill>
                  <a:srgbClr val="003399"/>
                </a:solidFill>
              </a:rPr>
              <a:t>-  </a:t>
            </a:r>
            <a:r>
              <a:rPr lang="hu-HU" sz="5900" dirty="0" err="1">
                <a:solidFill>
                  <a:srgbClr val="003399"/>
                </a:solidFill>
              </a:rPr>
              <a:t>all</a:t>
            </a:r>
            <a:r>
              <a:rPr lang="hu-HU" sz="5900" dirty="0">
                <a:solidFill>
                  <a:srgbClr val="003399"/>
                </a:solidFill>
              </a:rPr>
              <a:t> </a:t>
            </a:r>
            <a:r>
              <a:rPr lang="hu-HU" sz="5900" dirty="0" err="1">
                <a:solidFill>
                  <a:srgbClr val="2B55AA"/>
                </a:solidFill>
              </a:rPr>
              <a:t>Control</a:t>
            </a:r>
            <a:r>
              <a:rPr lang="hu-HU" sz="5900" dirty="0">
                <a:solidFill>
                  <a:srgbClr val="2B55AA"/>
                </a:solidFill>
              </a:rPr>
              <a:t> </a:t>
            </a:r>
            <a:r>
              <a:rPr lang="hu-HU" sz="5900" dirty="0" err="1">
                <a:solidFill>
                  <a:srgbClr val="2B55AA"/>
                </a:solidFill>
              </a:rPr>
              <a:t>certificates</a:t>
            </a:r>
            <a:r>
              <a:rPr lang="hu-HU" sz="5900" dirty="0">
                <a:solidFill>
                  <a:srgbClr val="2B55AA"/>
                </a:solidFill>
              </a:rPr>
              <a:t> </a:t>
            </a:r>
            <a:r>
              <a:rPr lang="hu-HU" sz="5900" dirty="0" err="1">
                <a:solidFill>
                  <a:srgbClr val="2B55AA"/>
                </a:solidFill>
              </a:rPr>
              <a:t>are</a:t>
            </a:r>
            <a:r>
              <a:rPr lang="hu-HU" sz="5900" dirty="0">
                <a:solidFill>
                  <a:srgbClr val="2B55AA"/>
                </a:solidFill>
              </a:rPr>
              <a:t> </a:t>
            </a:r>
            <a:r>
              <a:rPr lang="hu-HU" sz="5900" dirty="0" err="1">
                <a:solidFill>
                  <a:srgbClr val="2B55AA"/>
                </a:solidFill>
              </a:rPr>
              <a:t>included</a:t>
            </a:r>
            <a:endParaRPr lang="hu-HU" sz="5900" dirty="0">
              <a:solidFill>
                <a:srgbClr val="2B55AA"/>
              </a:solidFill>
            </a:endParaRPr>
          </a:p>
          <a:p>
            <a:pPr marL="457200" indent="-457200">
              <a:lnSpc>
                <a:spcPct val="120000"/>
              </a:lnSpc>
            </a:pPr>
            <a:r>
              <a:rPr lang="hu-HU" sz="5900" dirty="0">
                <a:solidFill>
                  <a:srgbClr val="2B55AA"/>
                </a:solidFill>
              </a:rPr>
              <a:t>JEMS C</a:t>
            </a:r>
            <a:r>
              <a:rPr lang="en-US" sz="5900" dirty="0" err="1">
                <a:solidFill>
                  <a:srgbClr val="2B55AA"/>
                </a:solidFill>
              </a:rPr>
              <a:t>ontracting</a:t>
            </a:r>
            <a:r>
              <a:rPr lang="en-US" sz="5900" dirty="0">
                <a:solidFill>
                  <a:srgbClr val="2B55AA"/>
                </a:solidFill>
              </a:rPr>
              <a:t>/</a:t>
            </a:r>
            <a:r>
              <a:rPr lang="hu-HU" sz="5900" dirty="0">
                <a:solidFill>
                  <a:srgbClr val="2B55AA"/>
                </a:solidFill>
              </a:rPr>
              <a:t> </a:t>
            </a:r>
            <a:r>
              <a:rPr lang="en-US" sz="5900" dirty="0">
                <a:solidFill>
                  <a:srgbClr val="2B55AA"/>
                </a:solidFill>
              </a:rPr>
              <a:t>partner details</a:t>
            </a:r>
            <a:r>
              <a:rPr lang="hu-HU" sz="5900" dirty="0">
                <a:solidFill>
                  <a:srgbClr val="2B55AA"/>
                </a:solidFill>
              </a:rPr>
              <a:t>- </a:t>
            </a:r>
            <a:r>
              <a:rPr lang="en-US" sz="5900" dirty="0">
                <a:solidFill>
                  <a:srgbClr val="2B55AA"/>
                </a:solidFill>
              </a:rPr>
              <a:t>Bank details of lead partner</a:t>
            </a:r>
            <a:r>
              <a:rPr lang="hu-HU" sz="5900" dirty="0">
                <a:solidFill>
                  <a:srgbClr val="2B55AA"/>
                </a:solidFill>
              </a:rPr>
              <a:t> </a:t>
            </a:r>
            <a:r>
              <a:rPr lang="hu-HU" sz="5900" dirty="0" err="1">
                <a:solidFill>
                  <a:srgbClr val="003399"/>
                </a:solidFill>
              </a:rPr>
              <a:t>are</a:t>
            </a:r>
            <a:r>
              <a:rPr lang="hu-HU" sz="5900" dirty="0">
                <a:solidFill>
                  <a:srgbClr val="003399"/>
                </a:solidFill>
              </a:rPr>
              <a:t> </a:t>
            </a:r>
            <a:r>
              <a:rPr lang="hu-HU" sz="5900" dirty="0" err="1">
                <a:solidFill>
                  <a:srgbClr val="003399"/>
                </a:solidFill>
              </a:rPr>
              <a:t>up-to-date</a:t>
            </a:r>
            <a:r>
              <a:rPr lang="hu-HU" sz="5900" dirty="0">
                <a:solidFill>
                  <a:srgbClr val="003399"/>
                </a:solidFill>
              </a:rPr>
              <a:t> (</a:t>
            </a:r>
            <a:r>
              <a:rPr lang="hu-HU" sz="5900" dirty="0" err="1">
                <a:solidFill>
                  <a:srgbClr val="003399"/>
                </a:solidFill>
              </a:rPr>
              <a:t>latest</a:t>
            </a:r>
            <a:r>
              <a:rPr lang="hu-HU" sz="5900" dirty="0">
                <a:solidFill>
                  <a:srgbClr val="003399"/>
                </a:solidFill>
              </a:rPr>
              <a:t> </a:t>
            </a:r>
            <a:r>
              <a:rPr lang="hu-HU" sz="5900" dirty="0" err="1">
                <a:solidFill>
                  <a:srgbClr val="003399"/>
                </a:solidFill>
              </a:rPr>
              <a:t>Annex</a:t>
            </a:r>
            <a:r>
              <a:rPr lang="hu-HU" sz="5900" dirty="0">
                <a:solidFill>
                  <a:srgbClr val="003399"/>
                </a:solidFill>
              </a:rPr>
              <a:t> 2 Bank account </a:t>
            </a:r>
            <a:r>
              <a:rPr lang="hu-HU" sz="5900" dirty="0" err="1">
                <a:solidFill>
                  <a:srgbClr val="003399"/>
                </a:solidFill>
              </a:rPr>
              <a:t>statement</a:t>
            </a:r>
            <a:r>
              <a:rPr lang="hu-HU" sz="5900" dirty="0">
                <a:solidFill>
                  <a:srgbClr val="003399"/>
                </a:solidFill>
              </a:rPr>
              <a:t> </a:t>
            </a:r>
            <a:r>
              <a:rPr lang="hu-HU" sz="5900" dirty="0" err="1">
                <a:solidFill>
                  <a:srgbClr val="003399"/>
                </a:solidFill>
              </a:rPr>
              <a:t>uploaded</a:t>
            </a:r>
            <a:r>
              <a:rPr lang="hu-HU" sz="5900" dirty="0">
                <a:solidFill>
                  <a:srgbClr val="003399"/>
                </a:solidFill>
              </a:rPr>
              <a:t>)</a:t>
            </a:r>
          </a:p>
          <a:p>
            <a:pPr marL="457200" indent="-457200">
              <a:lnSpc>
                <a:spcPct val="120000"/>
              </a:lnSpc>
            </a:pPr>
            <a:r>
              <a:rPr lang="hu-HU" sz="5900" dirty="0">
                <a:solidFill>
                  <a:srgbClr val="003399"/>
                </a:solidFill>
              </a:rPr>
              <a:t>JEMS AF/ B-Project </a:t>
            </a:r>
            <a:r>
              <a:rPr lang="hu-HU" sz="5900" dirty="0" err="1">
                <a:solidFill>
                  <a:srgbClr val="003399"/>
                </a:solidFill>
              </a:rPr>
              <a:t>partners</a:t>
            </a:r>
            <a:r>
              <a:rPr lang="hu-HU" sz="5900" dirty="0">
                <a:solidFill>
                  <a:srgbClr val="003399"/>
                </a:solidFill>
              </a:rPr>
              <a:t>/ </a:t>
            </a:r>
            <a:r>
              <a:rPr lang="hu-HU" sz="5900" dirty="0" err="1">
                <a:solidFill>
                  <a:srgbClr val="003399"/>
                </a:solidFill>
              </a:rPr>
              <a:t>Contact</a:t>
            </a:r>
            <a:r>
              <a:rPr lang="hu-HU" sz="5900" dirty="0">
                <a:solidFill>
                  <a:srgbClr val="003399"/>
                </a:solidFill>
              </a:rPr>
              <a:t>/ B.1.4 </a:t>
            </a:r>
            <a:r>
              <a:rPr lang="hu-HU" sz="5900" dirty="0" err="1">
                <a:solidFill>
                  <a:srgbClr val="003399"/>
                </a:solidFill>
              </a:rPr>
              <a:t>Legal</a:t>
            </a:r>
            <a:r>
              <a:rPr lang="hu-HU" sz="5900" dirty="0">
                <a:solidFill>
                  <a:srgbClr val="003399"/>
                </a:solidFill>
              </a:rPr>
              <a:t> </a:t>
            </a:r>
            <a:r>
              <a:rPr lang="hu-HU" sz="5900" dirty="0" err="1">
                <a:solidFill>
                  <a:srgbClr val="003399"/>
                </a:solidFill>
              </a:rPr>
              <a:t>representative</a:t>
            </a:r>
            <a:r>
              <a:rPr lang="hu-HU" sz="5900" dirty="0">
                <a:solidFill>
                  <a:srgbClr val="003399"/>
                </a:solidFill>
              </a:rPr>
              <a:t> </a:t>
            </a:r>
            <a:r>
              <a:rPr lang="hu-HU" sz="5900" dirty="0" err="1">
                <a:solidFill>
                  <a:srgbClr val="003399"/>
                </a:solidFill>
              </a:rPr>
              <a:t>data</a:t>
            </a:r>
            <a:r>
              <a:rPr lang="hu-HU" sz="5900" dirty="0">
                <a:solidFill>
                  <a:srgbClr val="003399"/>
                </a:solidFill>
              </a:rPr>
              <a:t> is </a:t>
            </a:r>
            <a:r>
              <a:rPr lang="hu-HU" sz="5900" dirty="0" err="1">
                <a:solidFill>
                  <a:srgbClr val="003399"/>
                </a:solidFill>
              </a:rPr>
              <a:t>up-to-date</a:t>
            </a:r>
            <a:endParaRPr lang="hu-HU" sz="5900" dirty="0">
              <a:solidFill>
                <a:srgbClr val="003399"/>
              </a:solidFill>
            </a:endParaRPr>
          </a:p>
          <a:p>
            <a:pPr marL="0" indent="0">
              <a:lnSpc>
                <a:spcPct val="120000"/>
              </a:lnSpc>
              <a:buNone/>
            </a:pPr>
            <a:endParaRPr lang="hu-HU" sz="5900" dirty="0">
              <a:solidFill>
                <a:srgbClr val="003399"/>
              </a:solidFill>
            </a:endParaRPr>
          </a:p>
          <a:p>
            <a:pPr>
              <a:lnSpc>
                <a:spcPct val="120000"/>
              </a:lnSpc>
            </a:pPr>
            <a:r>
              <a:rPr lang="en-US" sz="5900" b="1" u="sng" dirty="0">
                <a:solidFill>
                  <a:srgbClr val="003399"/>
                </a:solidFill>
              </a:rPr>
              <a:t>Project progress report annexes</a:t>
            </a:r>
          </a:p>
          <a:p>
            <a:pPr marL="457200" indent="-457200">
              <a:lnSpc>
                <a:spcPct val="120000"/>
              </a:lnSpc>
            </a:pPr>
            <a:r>
              <a:rPr lang="hu-HU" sz="5900" dirty="0" err="1">
                <a:solidFill>
                  <a:srgbClr val="003399"/>
                </a:solidFill>
              </a:rPr>
              <a:t>Upload</a:t>
            </a:r>
            <a:r>
              <a:rPr lang="hu-HU" sz="5900" dirty="0">
                <a:solidFill>
                  <a:srgbClr val="003399"/>
                </a:solidFill>
              </a:rPr>
              <a:t> printed,</a:t>
            </a:r>
            <a:r>
              <a:rPr lang="hu-HU" sz="5900" b="1" dirty="0">
                <a:solidFill>
                  <a:srgbClr val="003399"/>
                </a:solidFill>
              </a:rPr>
              <a:t> </a:t>
            </a:r>
            <a:r>
              <a:rPr lang="hu-HU" sz="5900" b="1" dirty="0" err="1">
                <a:solidFill>
                  <a:srgbClr val="003399"/>
                </a:solidFill>
              </a:rPr>
              <a:t>signed</a:t>
            </a:r>
            <a:r>
              <a:rPr lang="hu-HU" sz="5900" b="1" dirty="0">
                <a:solidFill>
                  <a:srgbClr val="003399"/>
                </a:solidFill>
              </a:rPr>
              <a:t> </a:t>
            </a:r>
            <a:r>
              <a:rPr lang="hu-HU" sz="5900" dirty="0">
                <a:solidFill>
                  <a:srgbClr val="003399"/>
                </a:solidFill>
              </a:rPr>
              <a:t>and </a:t>
            </a:r>
            <a:r>
              <a:rPr lang="hu-HU" sz="5900" dirty="0" err="1">
                <a:solidFill>
                  <a:srgbClr val="003399"/>
                </a:solidFill>
              </a:rPr>
              <a:t>scanned</a:t>
            </a:r>
            <a:r>
              <a:rPr lang="hu-HU" sz="5900" dirty="0">
                <a:solidFill>
                  <a:srgbClr val="003399"/>
                </a:solidFill>
              </a:rPr>
              <a:t> </a:t>
            </a:r>
            <a:r>
              <a:rPr lang="hu-HU" sz="5900" dirty="0" err="1">
                <a:solidFill>
                  <a:srgbClr val="003399"/>
                </a:solidFill>
              </a:rPr>
              <a:t>AfR</a:t>
            </a:r>
            <a:r>
              <a:rPr lang="hu-HU" sz="5900" dirty="0">
                <a:solidFill>
                  <a:srgbClr val="003399"/>
                </a:solidFill>
              </a:rPr>
              <a:t> </a:t>
            </a:r>
            <a:endParaRPr lang="en-US" dirty="0"/>
          </a:p>
        </p:txBody>
      </p:sp>
      <p:sp>
        <p:nvSpPr>
          <p:cNvPr id="5" name="Cím 1">
            <a:extLst>
              <a:ext uri="{FF2B5EF4-FFF2-40B4-BE49-F238E27FC236}">
                <a16:creationId xmlns:a16="http://schemas.microsoft.com/office/drawing/2014/main" id="{552CE601-2103-D957-44CF-0FE26DDAB66D}"/>
              </a:ext>
            </a:extLst>
          </p:cNvPr>
          <p:cNvSpPr>
            <a:spLocks noGrp="1"/>
          </p:cNvSpPr>
          <p:nvPr>
            <p:ph type="title"/>
          </p:nvPr>
        </p:nvSpPr>
        <p:spPr>
          <a:xfrm>
            <a:off x="2514600" y="1319406"/>
            <a:ext cx="12725400" cy="2404283"/>
          </a:xfrm>
        </p:spPr>
        <p:txBody>
          <a:bodyPr/>
          <a:lstStyle/>
          <a:p>
            <a:r>
              <a:rPr lang="en-US" sz="2600" dirty="0"/>
              <a:t>Application for Reimbursement (</a:t>
            </a:r>
            <a:r>
              <a:rPr lang="en-US" sz="2600" dirty="0" err="1"/>
              <a:t>AfR</a:t>
            </a:r>
            <a:r>
              <a:rPr lang="en-US" sz="2600" dirty="0"/>
              <a:t>)</a:t>
            </a:r>
            <a:endParaRPr lang="hu-HU" sz="2600" dirty="0"/>
          </a:p>
        </p:txBody>
      </p:sp>
      <p:pic>
        <p:nvPicPr>
          <p:cNvPr id="6"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2" name="TextBox 1">
            <a:extLst>
              <a:ext uri="{FF2B5EF4-FFF2-40B4-BE49-F238E27FC236}">
                <a16:creationId xmlns:a16="http://schemas.microsoft.com/office/drawing/2014/main" id="{1A1D945E-987B-0419-23AA-242A25D38AF7}"/>
              </a:ext>
            </a:extLst>
          </p:cNvPr>
          <p:cNvSpPr txBox="1"/>
          <p:nvPr/>
        </p:nvSpPr>
        <p:spPr>
          <a:xfrm>
            <a:off x="13614938" y="7960917"/>
            <a:ext cx="2755700" cy="461665"/>
          </a:xfrm>
          <a:prstGeom prst="rect">
            <a:avLst/>
          </a:prstGeom>
          <a:noFill/>
        </p:spPr>
        <p:txBody>
          <a:bodyPr wrap="square" rtlCol="0">
            <a:spAutoFit/>
          </a:bodyPr>
          <a:lstStyle/>
          <a:p>
            <a:pPr marL="342900" indent="-342900">
              <a:buFont typeface="Wingdings" panose="05000000000000000000" pitchFamily="2" charset="2"/>
              <a:buChar char="Ø"/>
            </a:pPr>
            <a:r>
              <a:rPr lang="hu-HU" sz="2400" b="1" dirty="0" err="1">
                <a:solidFill>
                  <a:srgbClr val="2B55AA"/>
                </a:solidFill>
              </a:rPr>
              <a:t>Goto</a:t>
            </a:r>
            <a:r>
              <a:rPr lang="hu-HU" sz="2400" b="1" dirty="0">
                <a:solidFill>
                  <a:srgbClr val="2B55AA"/>
                </a:solidFill>
              </a:rPr>
              <a:t> </a:t>
            </a:r>
            <a:r>
              <a:rPr lang="hu-HU" sz="2400" b="1" dirty="0" err="1">
                <a:solidFill>
                  <a:srgbClr val="2B55AA"/>
                </a:solidFill>
              </a:rPr>
              <a:t>Jems</a:t>
            </a:r>
            <a:r>
              <a:rPr lang="hu-HU" sz="2400" b="1" dirty="0">
                <a:solidFill>
                  <a:srgbClr val="2B55AA"/>
                </a:solidFill>
              </a:rPr>
              <a:t> </a:t>
            </a:r>
            <a:r>
              <a:rPr lang="hu-HU" sz="2400" b="1" dirty="0" err="1">
                <a:solidFill>
                  <a:srgbClr val="2B55AA"/>
                </a:solidFill>
              </a:rPr>
              <a:t>PPR</a:t>
            </a:r>
            <a:endParaRPr lang="hu-HU" sz="2400" b="1" dirty="0">
              <a:solidFill>
                <a:srgbClr val="2B55AA"/>
              </a:solidFill>
            </a:endParaRPr>
          </a:p>
        </p:txBody>
      </p:sp>
    </p:spTree>
    <p:extLst>
      <p:ext uri="{BB962C8B-B14F-4D97-AF65-F5344CB8AC3E}">
        <p14:creationId xmlns:p14="http://schemas.microsoft.com/office/powerpoint/2010/main" val="2726931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pic>
        <p:nvPicPr>
          <p:cNvPr id="8" name="Picture 7">
            <a:extLst>
              <a:ext uri="{FF2B5EF4-FFF2-40B4-BE49-F238E27FC236}">
                <a16:creationId xmlns:a16="http://schemas.microsoft.com/office/drawing/2014/main" id="{CF8373AF-EE67-14B3-D8B2-F378D53ED08E}"/>
              </a:ext>
            </a:extLst>
          </p:cNvPr>
          <p:cNvPicPr>
            <a:picLocks noChangeAspect="1"/>
          </p:cNvPicPr>
          <p:nvPr/>
        </p:nvPicPr>
        <p:blipFill>
          <a:blip r:embed="rId3"/>
          <a:stretch>
            <a:fillRect/>
          </a:stretch>
        </p:blipFill>
        <p:spPr>
          <a:xfrm>
            <a:off x="8204034" y="1081613"/>
            <a:ext cx="9661477" cy="8140107"/>
          </a:xfrm>
          <a:prstGeom prst="rect">
            <a:avLst/>
          </a:prstGeom>
        </p:spPr>
      </p:pic>
      <p:sp>
        <p:nvSpPr>
          <p:cNvPr id="11" name="Cím 1">
            <a:extLst>
              <a:ext uri="{FF2B5EF4-FFF2-40B4-BE49-F238E27FC236}">
                <a16:creationId xmlns:a16="http://schemas.microsoft.com/office/drawing/2014/main" id="{14B4E285-C13A-C071-CDDE-97E02C033257}"/>
              </a:ext>
            </a:extLst>
          </p:cNvPr>
          <p:cNvSpPr>
            <a:spLocks noGrp="1"/>
          </p:cNvSpPr>
          <p:nvPr>
            <p:ph type="title"/>
          </p:nvPr>
        </p:nvSpPr>
        <p:spPr>
          <a:xfrm>
            <a:off x="2044334" y="1136524"/>
            <a:ext cx="12725400" cy="3824888"/>
          </a:xfrm>
        </p:spPr>
        <p:txBody>
          <a:bodyPr/>
          <a:lstStyle/>
          <a:p>
            <a:r>
              <a:rPr lang="hu-HU" sz="2500" dirty="0"/>
              <a:t>MA/JS </a:t>
            </a:r>
            <a:r>
              <a:rPr lang="hu-HU" sz="2500" dirty="0" err="1"/>
              <a:t>Check</a:t>
            </a:r>
            <a:r>
              <a:rPr lang="hu-HU" sz="2500" dirty="0"/>
              <a:t> of </a:t>
            </a:r>
            <a:r>
              <a:rPr lang="hu-HU" sz="2500" dirty="0" err="1"/>
              <a:t>Activity</a:t>
            </a:r>
            <a:r>
              <a:rPr lang="hu-HU" sz="2500" dirty="0"/>
              <a:t> part</a:t>
            </a:r>
            <a:br>
              <a:rPr lang="hu-HU" sz="2400" dirty="0"/>
            </a:br>
            <a:br>
              <a:rPr lang="hu-HU" sz="2400" dirty="0"/>
            </a:br>
            <a:br>
              <a:rPr lang="hu-HU" sz="2400" dirty="0"/>
            </a:br>
            <a:br>
              <a:rPr lang="hu-HU" sz="2400" dirty="0"/>
            </a:br>
            <a:br>
              <a:rPr lang="hu-HU" sz="2400" dirty="0"/>
            </a:br>
            <a:r>
              <a:rPr lang="hu-HU" sz="2500" b="0" dirty="0" err="1"/>
              <a:t>Quality</a:t>
            </a:r>
            <a:r>
              <a:rPr lang="hu-HU" sz="2500" b="0" dirty="0"/>
              <a:t> </a:t>
            </a:r>
            <a:r>
              <a:rPr lang="hu-HU" sz="2500" b="0" dirty="0" err="1"/>
              <a:t>criteria</a:t>
            </a:r>
            <a:r>
              <a:rPr lang="hu-HU" sz="2500" b="0" dirty="0"/>
              <a:t> </a:t>
            </a:r>
            <a:r>
              <a:rPr lang="hu-HU" sz="2500" b="0" dirty="0" err="1"/>
              <a:t>for</a:t>
            </a:r>
            <a:r>
              <a:rPr lang="hu-HU" sz="2500" b="0" dirty="0"/>
              <a:t> </a:t>
            </a:r>
            <a:r>
              <a:rPr lang="hu-HU" sz="2500" b="0" dirty="0" err="1"/>
              <a:t>mandatory</a:t>
            </a:r>
            <a:r>
              <a:rPr lang="hu-HU" sz="2500" b="0" dirty="0"/>
              <a:t> </a:t>
            </a:r>
            <a:r>
              <a:rPr lang="hu-HU" sz="2500" b="0" dirty="0" err="1"/>
              <a:t>outputs</a:t>
            </a:r>
            <a:br>
              <a:rPr lang="hu-HU" sz="2400" b="0" dirty="0"/>
            </a:br>
            <a:br>
              <a:rPr lang="hu-HU" sz="2400" b="0" dirty="0"/>
            </a:br>
            <a:r>
              <a:rPr lang="hu-HU" sz="2500" b="0" dirty="0" err="1"/>
              <a:t>all</a:t>
            </a:r>
            <a:r>
              <a:rPr lang="hu-HU" sz="2500" b="0" dirty="0"/>
              <a:t> </a:t>
            </a:r>
            <a:r>
              <a:rPr lang="hu-HU" sz="2500" b="0" dirty="0" err="1"/>
              <a:t>criteria</a:t>
            </a:r>
            <a:r>
              <a:rPr lang="hu-HU" sz="2500" b="0" dirty="0"/>
              <a:t> must </a:t>
            </a:r>
            <a:r>
              <a:rPr lang="hu-HU" sz="2500" b="0" dirty="0" err="1"/>
              <a:t>reach</a:t>
            </a:r>
            <a:r>
              <a:rPr lang="hu-HU" sz="2500" b="0" dirty="0"/>
              <a:t> a </a:t>
            </a:r>
            <a:r>
              <a:rPr lang="hu-HU" sz="2500" b="0" dirty="0" err="1"/>
              <a:t>score</a:t>
            </a:r>
            <a:r>
              <a:rPr lang="hu-HU" sz="2500" b="0" dirty="0"/>
              <a:t> of min. 3</a:t>
            </a:r>
            <a:br>
              <a:rPr lang="hu-HU" sz="2500" b="0" dirty="0"/>
            </a:br>
            <a:br>
              <a:rPr lang="hu-HU" sz="2400" b="0" dirty="0"/>
            </a:br>
            <a:r>
              <a:rPr lang="hu-HU" sz="2500" b="0" dirty="0"/>
              <a:t>Max. 2 </a:t>
            </a:r>
            <a:r>
              <a:rPr lang="hu-HU" sz="2500" b="0" dirty="0" err="1"/>
              <a:t>rounds</a:t>
            </a:r>
            <a:r>
              <a:rPr lang="hu-HU" sz="2500" b="0" dirty="0"/>
              <a:t> of </a:t>
            </a:r>
            <a:r>
              <a:rPr lang="hu-HU" sz="2500" b="0" dirty="0" err="1"/>
              <a:t>completion</a:t>
            </a:r>
            <a:br>
              <a:rPr lang="hu-HU" sz="2400" b="0" dirty="0"/>
            </a:br>
            <a:br>
              <a:rPr lang="hu-HU" sz="2400" b="0" dirty="0"/>
            </a:br>
            <a:endParaRPr lang="hu-HU" sz="2400" b="0" dirty="0"/>
          </a:p>
        </p:txBody>
      </p:sp>
    </p:spTree>
    <p:extLst>
      <p:ext uri="{BB962C8B-B14F-4D97-AF65-F5344CB8AC3E}">
        <p14:creationId xmlns:p14="http://schemas.microsoft.com/office/powerpoint/2010/main" val="3694814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11" name="Cím 1">
            <a:extLst>
              <a:ext uri="{FF2B5EF4-FFF2-40B4-BE49-F238E27FC236}">
                <a16:creationId xmlns:a16="http://schemas.microsoft.com/office/drawing/2014/main" id="{14B4E285-C13A-C071-CDDE-97E02C033257}"/>
              </a:ext>
            </a:extLst>
          </p:cNvPr>
          <p:cNvSpPr>
            <a:spLocks noGrp="1"/>
          </p:cNvSpPr>
          <p:nvPr>
            <p:ph type="title"/>
          </p:nvPr>
        </p:nvSpPr>
        <p:spPr>
          <a:xfrm>
            <a:off x="2514600" y="1319405"/>
            <a:ext cx="12725400" cy="6505246"/>
          </a:xfrm>
        </p:spPr>
        <p:txBody>
          <a:bodyPr/>
          <a:lstStyle/>
          <a:p>
            <a:r>
              <a:rPr lang="hu-HU" sz="2800" dirty="0" err="1"/>
              <a:t>Completions</a:t>
            </a:r>
            <a:br>
              <a:rPr lang="hu-HU" sz="2400" dirty="0"/>
            </a:br>
            <a:br>
              <a:rPr lang="hu-HU" sz="2400" dirty="0"/>
            </a:br>
            <a:br>
              <a:rPr lang="hu-HU" sz="2400" dirty="0"/>
            </a:br>
            <a:br>
              <a:rPr lang="hu-HU" sz="2400" dirty="0"/>
            </a:br>
            <a:br>
              <a:rPr lang="hu-HU" sz="2400" dirty="0"/>
            </a:br>
            <a:r>
              <a:rPr lang="hu-HU" sz="2500" dirty="0" err="1"/>
              <a:t>Option</a:t>
            </a:r>
            <a:r>
              <a:rPr lang="hu-HU" sz="2500" dirty="0"/>
              <a:t> 1</a:t>
            </a:r>
            <a:r>
              <a:rPr lang="hu-HU" sz="2500" b="0" dirty="0"/>
              <a:t>: </a:t>
            </a:r>
            <a:r>
              <a:rPr lang="hu-HU" sz="2500" b="0" dirty="0" err="1"/>
              <a:t>pending</a:t>
            </a:r>
            <a:r>
              <a:rPr lang="hu-HU" sz="2500" b="0" dirty="0"/>
              <a:t> </a:t>
            </a:r>
            <a:r>
              <a:rPr lang="hu-HU" sz="2500" b="0" dirty="0" err="1"/>
              <a:t>questions</a:t>
            </a:r>
            <a:r>
              <a:rPr lang="hu-HU" sz="2500" b="0" dirty="0"/>
              <a:t> </a:t>
            </a:r>
            <a:r>
              <a:rPr lang="hu-HU" sz="2500" b="0" dirty="0" err="1"/>
              <a:t>content-wise</a:t>
            </a:r>
            <a:r>
              <a:rPr lang="hu-HU" sz="2500" b="0" dirty="0"/>
              <a:t> </a:t>
            </a:r>
            <a:r>
              <a:rPr lang="hu-HU" sz="2500" b="0" dirty="0" err="1"/>
              <a:t>or</a:t>
            </a:r>
            <a:r>
              <a:rPr lang="hu-HU" sz="2500" b="0" dirty="0"/>
              <a:t> </a:t>
            </a:r>
            <a:r>
              <a:rPr lang="hu-HU" sz="2500" b="0" dirty="0" err="1"/>
              <a:t>missing</a:t>
            </a:r>
            <a:r>
              <a:rPr lang="hu-HU" sz="2500" b="0" dirty="0"/>
              <a:t> </a:t>
            </a:r>
            <a:r>
              <a:rPr lang="hu-HU" sz="2500" b="0" dirty="0" err="1"/>
              <a:t>documents</a:t>
            </a:r>
            <a:r>
              <a:rPr lang="hu-HU" sz="2500" b="0" dirty="0"/>
              <a:t>, </a:t>
            </a:r>
            <a:r>
              <a:rPr lang="hu-HU" sz="2500" b="0" dirty="0" err="1"/>
              <a:t>control</a:t>
            </a:r>
            <a:r>
              <a:rPr lang="hu-HU" sz="2500" b="0" dirty="0"/>
              <a:t> </a:t>
            </a:r>
            <a:r>
              <a:rPr lang="hu-HU" sz="2500" b="0" dirty="0" err="1"/>
              <a:t>certificates</a:t>
            </a:r>
            <a:r>
              <a:rPr lang="hu-HU" sz="2500" b="0" dirty="0"/>
              <a:t> 	</a:t>
            </a:r>
            <a:r>
              <a:rPr lang="hu-HU" sz="2500" b="0" dirty="0" err="1"/>
              <a:t>are</a:t>
            </a:r>
            <a:r>
              <a:rPr lang="hu-HU" sz="2500" b="0" dirty="0"/>
              <a:t> </a:t>
            </a:r>
            <a:r>
              <a:rPr lang="hu-HU" sz="2500" b="0" dirty="0" err="1"/>
              <a:t>ready</a:t>
            </a:r>
            <a:r>
              <a:rPr lang="hu-HU" sz="2500" b="0" dirty="0"/>
              <a:t>:</a:t>
            </a:r>
            <a:br>
              <a:rPr lang="hu-HU" sz="2500" b="0" dirty="0"/>
            </a:br>
            <a:br>
              <a:rPr lang="hu-HU" sz="2500" b="0" dirty="0"/>
            </a:br>
            <a:r>
              <a:rPr lang="hu-HU" sz="2500" b="0" dirty="0"/>
              <a:t>	 </a:t>
            </a:r>
            <a:r>
              <a:rPr lang="hu-HU" sz="2500" b="0" dirty="0" err="1"/>
              <a:t>1st</a:t>
            </a:r>
            <a:r>
              <a:rPr lang="hu-HU" sz="2500" b="0" dirty="0"/>
              <a:t> </a:t>
            </a:r>
            <a:r>
              <a:rPr lang="hu-HU" sz="2500" b="0" dirty="0" err="1"/>
              <a:t>round</a:t>
            </a:r>
            <a:r>
              <a:rPr lang="hu-HU" sz="2500" b="0" dirty="0"/>
              <a:t>:	</a:t>
            </a:r>
            <a:r>
              <a:rPr lang="hu-HU" sz="2500" b="0" dirty="0" err="1"/>
              <a:t>max</a:t>
            </a:r>
            <a:r>
              <a:rPr lang="hu-HU" sz="2500" b="0" dirty="0"/>
              <a:t> 10 </a:t>
            </a:r>
            <a:r>
              <a:rPr lang="hu-HU" sz="2500" b="0" dirty="0" err="1"/>
              <a:t>days</a:t>
            </a:r>
            <a:r>
              <a:rPr lang="hu-HU" sz="2500" b="0" dirty="0"/>
              <a:t> </a:t>
            </a:r>
            <a:r>
              <a:rPr lang="hu-HU" sz="2500" b="0" dirty="0" err="1"/>
              <a:t>for</a:t>
            </a:r>
            <a:r>
              <a:rPr lang="hu-HU" sz="2500" b="0" dirty="0"/>
              <a:t> </a:t>
            </a:r>
            <a:r>
              <a:rPr lang="hu-HU" sz="2500" b="0" dirty="0" err="1"/>
              <a:t>completion</a:t>
            </a:r>
            <a:br>
              <a:rPr lang="hu-HU" sz="2500" b="0" dirty="0"/>
            </a:br>
            <a:r>
              <a:rPr lang="hu-HU" sz="2500" b="0" dirty="0"/>
              <a:t>	 </a:t>
            </a:r>
            <a:r>
              <a:rPr lang="hu-HU" sz="2500" b="0" dirty="0" err="1"/>
              <a:t>2nd</a:t>
            </a:r>
            <a:r>
              <a:rPr lang="hu-HU" sz="2500" b="0" dirty="0"/>
              <a:t> </a:t>
            </a:r>
            <a:r>
              <a:rPr lang="hu-HU" sz="2500" b="0" dirty="0" err="1"/>
              <a:t>round</a:t>
            </a:r>
            <a:r>
              <a:rPr lang="hu-HU" sz="2500" b="0" dirty="0"/>
              <a:t>:	</a:t>
            </a:r>
            <a:r>
              <a:rPr lang="hu-HU" sz="2500" b="0" dirty="0" err="1"/>
              <a:t>max</a:t>
            </a:r>
            <a:r>
              <a:rPr lang="hu-HU" sz="2500" b="0" dirty="0"/>
              <a:t> 5 </a:t>
            </a:r>
            <a:r>
              <a:rPr lang="hu-HU" sz="2500" b="0" dirty="0" err="1"/>
              <a:t>days</a:t>
            </a:r>
            <a:r>
              <a:rPr lang="hu-HU" sz="2500" b="0" dirty="0"/>
              <a:t> </a:t>
            </a:r>
            <a:r>
              <a:rPr lang="hu-HU" sz="2500" b="0" dirty="0" err="1"/>
              <a:t>for</a:t>
            </a:r>
            <a:r>
              <a:rPr lang="hu-HU" sz="2500" b="0" dirty="0"/>
              <a:t> </a:t>
            </a:r>
            <a:r>
              <a:rPr lang="hu-HU" sz="2500" b="0" dirty="0" err="1"/>
              <a:t>completion</a:t>
            </a:r>
            <a:br>
              <a:rPr lang="hu-HU" sz="2500" b="0" dirty="0"/>
            </a:br>
            <a:br>
              <a:rPr lang="hu-HU" sz="2500" b="0" dirty="0"/>
            </a:br>
            <a:br>
              <a:rPr lang="hu-HU" sz="2500" b="0" dirty="0"/>
            </a:br>
            <a:br>
              <a:rPr lang="hu-HU" sz="2500" b="0" dirty="0"/>
            </a:br>
            <a:r>
              <a:rPr lang="hu-HU" sz="2500" dirty="0" err="1"/>
              <a:t>Option</a:t>
            </a:r>
            <a:r>
              <a:rPr lang="hu-HU" sz="2500" dirty="0"/>
              <a:t> 2</a:t>
            </a:r>
            <a:r>
              <a:rPr lang="hu-HU" sz="2500" b="0" dirty="0"/>
              <a:t>: </a:t>
            </a:r>
            <a:r>
              <a:rPr lang="hu-HU" sz="2500" b="0" dirty="0" err="1"/>
              <a:t>PPR</a:t>
            </a:r>
            <a:r>
              <a:rPr lang="hu-HU" sz="2500" b="0" dirty="0"/>
              <a:t> and </a:t>
            </a:r>
            <a:r>
              <a:rPr lang="hu-HU" sz="2500" b="0" dirty="0" err="1"/>
              <a:t>AfR</a:t>
            </a:r>
            <a:r>
              <a:rPr lang="hu-HU" sz="2500" b="0" dirty="0"/>
              <a:t> </a:t>
            </a:r>
            <a:r>
              <a:rPr lang="hu-HU" sz="2500" b="0" dirty="0" err="1"/>
              <a:t>have</a:t>
            </a:r>
            <a:r>
              <a:rPr lang="hu-HU" sz="2500" b="0" dirty="0"/>
              <a:t> </a:t>
            </a:r>
            <a:r>
              <a:rPr lang="hu-HU" sz="2500" b="0" dirty="0" err="1"/>
              <a:t>to</a:t>
            </a:r>
            <a:r>
              <a:rPr lang="hu-HU" sz="2500" b="0" dirty="0"/>
              <a:t> be </a:t>
            </a:r>
            <a:r>
              <a:rPr lang="hu-HU" sz="2500" b="0" dirty="0" err="1"/>
              <a:t>corrected</a:t>
            </a:r>
            <a:r>
              <a:rPr lang="hu-HU" sz="2500" b="0" dirty="0"/>
              <a:t> </a:t>
            </a:r>
            <a:r>
              <a:rPr lang="hu-HU" sz="2500" b="0" dirty="0" err="1"/>
              <a:t>incl</a:t>
            </a:r>
            <a:r>
              <a:rPr lang="hu-HU" sz="2500" b="0" dirty="0"/>
              <a:t>. </a:t>
            </a:r>
            <a:r>
              <a:rPr lang="hu-HU" sz="2500" b="0" dirty="0" err="1"/>
              <a:t>Corrections</a:t>
            </a:r>
            <a:r>
              <a:rPr lang="hu-HU" sz="2500" b="0" dirty="0"/>
              <a:t> of </a:t>
            </a:r>
            <a:r>
              <a:rPr lang="hu-HU" sz="2500" b="0" dirty="0" err="1"/>
              <a:t>control</a:t>
            </a:r>
            <a:r>
              <a:rPr lang="hu-HU" sz="2500" b="0" dirty="0"/>
              <a:t> </a:t>
            </a:r>
            <a:r>
              <a:rPr lang="hu-HU" sz="2500" b="0" dirty="0" err="1"/>
              <a:t>certificates</a:t>
            </a:r>
            <a:br>
              <a:rPr lang="hu-HU" sz="2500" b="0" dirty="0"/>
            </a:br>
            <a:br>
              <a:rPr lang="hu-HU" sz="2500" b="0" dirty="0"/>
            </a:br>
            <a:r>
              <a:rPr lang="hu-HU" sz="2500" b="0" dirty="0"/>
              <a:t>			</a:t>
            </a:r>
            <a:r>
              <a:rPr lang="hu-HU" sz="2500" b="0" dirty="0" err="1"/>
              <a:t>max</a:t>
            </a:r>
            <a:r>
              <a:rPr lang="hu-HU" sz="2500" b="0" dirty="0"/>
              <a:t> 20 </a:t>
            </a:r>
            <a:r>
              <a:rPr lang="hu-HU" sz="2500" b="0" dirty="0" err="1"/>
              <a:t>days</a:t>
            </a:r>
            <a:r>
              <a:rPr lang="hu-HU" sz="2500" b="0" dirty="0"/>
              <a:t> </a:t>
            </a:r>
            <a:r>
              <a:rPr lang="hu-HU" sz="2500" b="0" dirty="0" err="1"/>
              <a:t>for</a:t>
            </a:r>
            <a:r>
              <a:rPr lang="hu-HU" sz="2500" b="0" dirty="0"/>
              <a:t> </a:t>
            </a:r>
            <a:r>
              <a:rPr lang="hu-HU" sz="2500" b="0" dirty="0" err="1"/>
              <a:t>completion</a:t>
            </a:r>
            <a:endParaRPr lang="hu-HU" sz="2500" b="0" dirty="0"/>
          </a:p>
        </p:txBody>
      </p:sp>
    </p:spTree>
    <p:extLst>
      <p:ext uri="{BB962C8B-B14F-4D97-AF65-F5344CB8AC3E}">
        <p14:creationId xmlns:p14="http://schemas.microsoft.com/office/powerpoint/2010/main" val="2790425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11" name="Cím 1">
            <a:extLst>
              <a:ext uri="{FF2B5EF4-FFF2-40B4-BE49-F238E27FC236}">
                <a16:creationId xmlns:a16="http://schemas.microsoft.com/office/drawing/2014/main" id="{14B4E285-C13A-C071-CDDE-97E02C033257}"/>
              </a:ext>
            </a:extLst>
          </p:cNvPr>
          <p:cNvSpPr>
            <a:spLocks noGrp="1"/>
          </p:cNvSpPr>
          <p:nvPr>
            <p:ph type="title"/>
          </p:nvPr>
        </p:nvSpPr>
        <p:spPr>
          <a:xfrm>
            <a:off x="2514600" y="1319405"/>
            <a:ext cx="12725400" cy="6505246"/>
          </a:xfrm>
        </p:spPr>
        <p:txBody>
          <a:bodyPr/>
          <a:lstStyle/>
          <a:p>
            <a:r>
              <a:rPr lang="hu-HU" sz="2500" dirty="0"/>
              <a:t>Financial </a:t>
            </a:r>
            <a:r>
              <a:rPr lang="hu-HU" sz="2500" dirty="0" err="1"/>
              <a:t>completions</a:t>
            </a:r>
            <a:r>
              <a:rPr lang="hu-HU" sz="2500" dirty="0"/>
              <a:t> </a:t>
            </a:r>
            <a:r>
              <a:rPr lang="hu-HU" sz="2500" dirty="0" err="1"/>
              <a:t>to</a:t>
            </a:r>
            <a:r>
              <a:rPr lang="hu-HU" sz="2500" dirty="0"/>
              <a:t> </a:t>
            </a:r>
            <a:r>
              <a:rPr lang="hu-HU" sz="2500" dirty="0" err="1"/>
              <a:t>the</a:t>
            </a:r>
            <a:r>
              <a:rPr lang="hu-HU" sz="2500" dirty="0"/>
              <a:t> PPR</a:t>
            </a:r>
            <a:br>
              <a:rPr lang="hu-HU" sz="2500" dirty="0"/>
            </a:br>
            <a:br>
              <a:rPr lang="hu-HU" sz="2500" dirty="0"/>
            </a:br>
            <a:r>
              <a:rPr lang="hu-HU" sz="2500" b="0" dirty="0" err="1"/>
              <a:t>Some</a:t>
            </a:r>
            <a:r>
              <a:rPr lang="hu-HU" sz="2500" b="0" dirty="0"/>
              <a:t> of </a:t>
            </a:r>
            <a:r>
              <a:rPr lang="hu-HU" sz="2500" b="0" dirty="0" err="1"/>
              <a:t>the</a:t>
            </a:r>
            <a:r>
              <a:rPr lang="hu-HU" sz="2500" b="0" dirty="0"/>
              <a:t> </a:t>
            </a:r>
            <a:r>
              <a:rPr lang="hu-HU" sz="2500" b="0" dirty="0" err="1"/>
              <a:t>reasons</a:t>
            </a:r>
            <a:br>
              <a:rPr lang="hu-HU" sz="2500" dirty="0"/>
            </a:br>
            <a:br>
              <a:rPr lang="hu-HU" sz="2500" dirty="0"/>
            </a:br>
            <a:r>
              <a:rPr lang="hu-HU" sz="2500" b="0" dirty="0"/>
              <a:t>- </a:t>
            </a:r>
            <a:r>
              <a:rPr lang="hu-HU" sz="2500" b="0" dirty="0" err="1"/>
              <a:t>the</a:t>
            </a:r>
            <a:r>
              <a:rPr lang="hu-HU" sz="2500" b="0" dirty="0"/>
              <a:t> </a:t>
            </a:r>
            <a:r>
              <a:rPr lang="hu-HU" sz="2500" b="0" dirty="0" err="1"/>
              <a:t>AfR</a:t>
            </a:r>
            <a:r>
              <a:rPr lang="hu-HU" sz="2500" b="0" dirty="0"/>
              <a:t> is </a:t>
            </a:r>
            <a:r>
              <a:rPr lang="hu-HU" sz="2500" b="0" dirty="0" err="1"/>
              <a:t>not</a:t>
            </a:r>
            <a:r>
              <a:rPr lang="hu-HU" sz="2500" b="0" dirty="0"/>
              <a:t> </a:t>
            </a:r>
            <a:r>
              <a:rPr lang="hu-HU" sz="2500" b="0" dirty="0" err="1"/>
              <a:t>generated</a:t>
            </a:r>
            <a:r>
              <a:rPr lang="hu-HU" sz="2500" b="0" dirty="0"/>
              <a:t> in JEMS</a:t>
            </a:r>
            <a:br>
              <a:rPr lang="hu-HU" sz="2500" b="0" dirty="0"/>
            </a:br>
            <a:r>
              <a:rPr lang="hu-HU" sz="2500" b="0" dirty="0"/>
              <a:t>- </a:t>
            </a:r>
            <a:r>
              <a:rPr lang="hu-HU" sz="2500" b="0" dirty="0" err="1"/>
              <a:t>the</a:t>
            </a:r>
            <a:r>
              <a:rPr lang="hu-HU" sz="2500" b="0" dirty="0"/>
              <a:t> </a:t>
            </a:r>
            <a:r>
              <a:rPr lang="hu-HU" sz="2500" b="0" dirty="0" err="1"/>
              <a:t>AfR</a:t>
            </a:r>
            <a:r>
              <a:rPr lang="hu-HU" sz="2500" b="0" dirty="0"/>
              <a:t> is </a:t>
            </a:r>
            <a:r>
              <a:rPr lang="hu-HU" sz="2500" b="0" dirty="0" err="1"/>
              <a:t>not</a:t>
            </a:r>
            <a:r>
              <a:rPr lang="hu-HU" sz="2500" b="0" dirty="0"/>
              <a:t> </a:t>
            </a:r>
            <a:r>
              <a:rPr lang="hu-HU" sz="2500" b="0" dirty="0" err="1"/>
              <a:t>signed</a:t>
            </a:r>
            <a:r>
              <a:rPr lang="hu-HU" sz="2500" b="0" dirty="0"/>
              <a:t> and </a:t>
            </a:r>
            <a:r>
              <a:rPr lang="hu-HU" sz="2500" b="0" dirty="0" err="1"/>
              <a:t>stamped</a:t>
            </a:r>
            <a:br>
              <a:rPr lang="hu-HU" sz="2500" b="0" dirty="0"/>
            </a:br>
            <a:r>
              <a:rPr lang="hu-HU" sz="2500" b="0" dirty="0"/>
              <a:t>- bank </a:t>
            </a:r>
            <a:r>
              <a:rPr lang="hu-HU" sz="2500" b="0" dirty="0" err="1"/>
              <a:t>details</a:t>
            </a:r>
            <a:r>
              <a:rPr lang="hu-HU" sz="2500" b="0" dirty="0"/>
              <a:t> of </a:t>
            </a:r>
            <a:r>
              <a:rPr lang="hu-HU" sz="2500" b="0" dirty="0" err="1"/>
              <a:t>the</a:t>
            </a:r>
            <a:r>
              <a:rPr lang="hu-HU" sz="2500" b="0" dirty="0"/>
              <a:t> LP </a:t>
            </a:r>
            <a:r>
              <a:rPr lang="hu-HU" sz="2500" b="0" dirty="0" err="1"/>
              <a:t>are</a:t>
            </a:r>
            <a:r>
              <a:rPr lang="hu-HU" sz="2500" b="0" dirty="0"/>
              <a:t> </a:t>
            </a:r>
            <a:r>
              <a:rPr lang="hu-HU" sz="2500" b="0" dirty="0" err="1"/>
              <a:t>missing</a:t>
            </a:r>
            <a:r>
              <a:rPr lang="hu-HU" sz="2500" b="0" dirty="0"/>
              <a:t> </a:t>
            </a:r>
            <a:r>
              <a:rPr lang="hu-HU" sz="2500" b="0" dirty="0" err="1"/>
              <a:t>or</a:t>
            </a:r>
            <a:r>
              <a:rPr lang="hu-HU" sz="2500" b="0" dirty="0"/>
              <a:t> </a:t>
            </a:r>
            <a:r>
              <a:rPr lang="hu-HU" sz="2500" b="0" dirty="0" err="1"/>
              <a:t>incomplete</a:t>
            </a:r>
            <a:r>
              <a:rPr lang="hu-HU" sz="2500" b="0" dirty="0"/>
              <a:t>, </a:t>
            </a:r>
            <a:r>
              <a:rPr lang="hu-HU" sz="2500" b="0" dirty="0" err="1"/>
              <a:t>the</a:t>
            </a:r>
            <a:r>
              <a:rPr lang="hu-HU" sz="2500" b="0" dirty="0"/>
              <a:t> </a:t>
            </a:r>
            <a:r>
              <a:rPr lang="hu-HU" sz="2500" b="0" dirty="0" err="1"/>
              <a:t>statement</a:t>
            </a:r>
            <a:r>
              <a:rPr lang="hu-HU" sz="2500" b="0" dirty="0"/>
              <a:t> </a:t>
            </a:r>
            <a:r>
              <a:rPr lang="hu-HU" sz="2500" b="0" dirty="0" err="1"/>
              <a:t>on</a:t>
            </a:r>
            <a:r>
              <a:rPr lang="hu-HU" sz="2500" b="0" dirty="0"/>
              <a:t> project bank account is </a:t>
            </a:r>
            <a:r>
              <a:rPr lang="hu-HU" sz="2500" b="0" dirty="0" err="1"/>
              <a:t>not</a:t>
            </a:r>
            <a:r>
              <a:rPr lang="hu-HU" sz="2500" b="0" dirty="0"/>
              <a:t> </a:t>
            </a:r>
            <a:r>
              <a:rPr lang="hu-HU" sz="2500" b="0" dirty="0" err="1"/>
              <a:t>uploaded</a:t>
            </a:r>
            <a:br>
              <a:rPr lang="hu-HU" sz="2500" b="0" dirty="0"/>
            </a:br>
            <a:r>
              <a:rPr lang="hu-HU" sz="2500" b="0" dirty="0"/>
              <a:t>- PR </a:t>
            </a:r>
            <a:r>
              <a:rPr lang="hu-HU" sz="2500" b="0" dirty="0" err="1"/>
              <a:t>certificates</a:t>
            </a:r>
            <a:r>
              <a:rPr lang="hu-HU" sz="2500" b="0" dirty="0"/>
              <a:t> </a:t>
            </a:r>
            <a:r>
              <a:rPr lang="hu-HU" sz="2500" b="0" dirty="0" err="1"/>
              <a:t>are</a:t>
            </a:r>
            <a:r>
              <a:rPr lang="hu-HU" sz="2500" b="0" dirty="0"/>
              <a:t> </a:t>
            </a:r>
            <a:r>
              <a:rPr lang="hu-HU" sz="2500" b="0" dirty="0" err="1"/>
              <a:t>not</a:t>
            </a:r>
            <a:r>
              <a:rPr lang="hu-HU" sz="2500" b="0" dirty="0"/>
              <a:t> </a:t>
            </a:r>
            <a:r>
              <a:rPr lang="hu-HU" sz="2500" b="0" dirty="0" err="1"/>
              <a:t>included</a:t>
            </a:r>
            <a:br>
              <a:rPr lang="hu-HU" sz="2500" b="0" dirty="0"/>
            </a:br>
            <a:r>
              <a:rPr lang="hu-HU" sz="2500" b="0" dirty="0"/>
              <a:t>- </a:t>
            </a:r>
            <a:r>
              <a:rPr lang="hu-HU" sz="2500" b="0" dirty="0" err="1"/>
              <a:t>payment</a:t>
            </a:r>
            <a:r>
              <a:rPr lang="hu-HU" sz="2500" b="0" dirty="0"/>
              <a:t> </a:t>
            </a:r>
            <a:r>
              <a:rPr lang="hu-HU" sz="2500" b="0" dirty="0" err="1"/>
              <a:t>dates</a:t>
            </a:r>
            <a:r>
              <a:rPr lang="hu-HU" sz="2500" b="0" dirty="0"/>
              <a:t> </a:t>
            </a:r>
            <a:r>
              <a:rPr lang="hu-HU" sz="2500" b="0" dirty="0" err="1"/>
              <a:t>for</a:t>
            </a:r>
            <a:r>
              <a:rPr lang="hu-HU" sz="2500" b="0" dirty="0"/>
              <a:t> </a:t>
            </a:r>
            <a:r>
              <a:rPr lang="hu-HU" sz="2500" b="0" dirty="0" err="1"/>
              <a:t>staff</a:t>
            </a:r>
            <a:r>
              <a:rPr lang="hu-HU" sz="2500" b="0" dirty="0"/>
              <a:t> </a:t>
            </a:r>
            <a:r>
              <a:rPr lang="hu-HU" sz="2500" b="0" dirty="0" err="1"/>
              <a:t>costs</a:t>
            </a:r>
            <a:r>
              <a:rPr lang="hu-HU" sz="2500" b="0" dirty="0"/>
              <a:t> in partner </a:t>
            </a:r>
            <a:r>
              <a:rPr lang="hu-HU" sz="2500" b="0" dirty="0" err="1"/>
              <a:t>reports</a:t>
            </a:r>
            <a:r>
              <a:rPr lang="hu-HU" sz="2500" b="0" dirty="0"/>
              <a:t> </a:t>
            </a:r>
            <a:r>
              <a:rPr lang="hu-HU" sz="2500" b="0" dirty="0" err="1"/>
              <a:t>are</a:t>
            </a:r>
            <a:r>
              <a:rPr lang="hu-HU" sz="2500" b="0" dirty="0"/>
              <a:t> </a:t>
            </a:r>
            <a:r>
              <a:rPr lang="hu-HU" sz="2500" b="0" dirty="0" err="1"/>
              <a:t>not</a:t>
            </a:r>
            <a:r>
              <a:rPr lang="hu-HU" sz="2500" b="0" dirty="0"/>
              <a:t> </a:t>
            </a:r>
            <a:r>
              <a:rPr lang="hu-HU" sz="2500" b="0" dirty="0" err="1"/>
              <a:t>reflected</a:t>
            </a:r>
            <a:br>
              <a:rPr lang="hu-HU" sz="2500" b="0" dirty="0"/>
            </a:br>
            <a:r>
              <a:rPr lang="hu-HU" sz="2500" b="0" dirty="0"/>
              <a:t>- </a:t>
            </a:r>
            <a:r>
              <a:rPr lang="hu-HU" sz="2500" b="0" dirty="0" err="1"/>
              <a:t>the</a:t>
            </a:r>
            <a:r>
              <a:rPr lang="hu-HU" sz="2500" b="0" dirty="0"/>
              <a:t> </a:t>
            </a:r>
            <a:r>
              <a:rPr lang="hu-HU" sz="2500" b="0" dirty="0" err="1"/>
              <a:t>work</a:t>
            </a:r>
            <a:r>
              <a:rPr lang="hu-HU" sz="2500" b="0" dirty="0"/>
              <a:t> of </a:t>
            </a:r>
            <a:r>
              <a:rPr lang="hu-HU" sz="2500" b="0" dirty="0" err="1"/>
              <a:t>the</a:t>
            </a:r>
            <a:r>
              <a:rPr lang="hu-HU" sz="2500" b="0" dirty="0"/>
              <a:t> </a:t>
            </a:r>
            <a:r>
              <a:rPr lang="hu-HU" sz="2500" b="0" dirty="0" err="1"/>
              <a:t>national</a:t>
            </a:r>
            <a:r>
              <a:rPr lang="hu-HU" sz="2500" b="0" dirty="0"/>
              <a:t> </a:t>
            </a:r>
            <a:r>
              <a:rPr lang="hu-HU" sz="2500" b="0" dirty="0" err="1"/>
              <a:t>control</a:t>
            </a:r>
            <a:r>
              <a:rPr lang="hu-HU" sz="2500" b="0" dirty="0"/>
              <a:t> is </a:t>
            </a:r>
            <a:r>
              <a:rPr lang="hu-HU" sz="2500" b="0" dirty="0" err="1"/>
              <a:t>incomplete</a:t>
            </a:r>
            <a:br>
              <a:rPr lang="hu-HU" sz="2500" b="0" dirty="0"/>
            </a:br>
            <a:br>
              <a:rPr lang="hu-HU" sz="2500" b="0" dirty="0"/>
            </a:br>
            <a:br>
              <a:rPr lang="hu-HU" sz="2500" b="0" dirty="0"/>
            </a:br>
            <a:r>
              <a:rPr lang="hu-HU" sz="2500" b="0" dirty="0" err="1"/>
              <a:t>PPRs</a:t>
            </a:r>
            <a:r>
              <a:rPr lang="hu-HU" sz="2500" b="0" dirty="0"/>
              <a:t> </a:t>
            </a:r>
            <a:r>
              <a:rPr lang="hu-HU" sz="2500" b="0" dirty="0" err="1"/>
              <a:t>are</a:t>
            </a:r>
            <a:r>
              <a:rPr lang="hu-HU" sz="2500" b="0" dirty="0"/>
              <a:t> </a:t>
            </a:r>
            <a:r>
              <a:rPr lang="hu-HU" sz="2500" b="0" dirty="0" err="1"/>
              <a:t>reopened</a:t>
            </a:r>
            <a:r>
              <a:rPr lang="hu-HU" sz="2500" b="0" dirty="0"/>
              <a:t> </a:t>
            </a:r>
            <a:r>
              <a:rPr lang="hu-HU" sz="2500" b="0" dirty="0" err="1"/>
              <a:t>for</a:t>
            </a:r>
            <a:r>
              <a:rPr lang="hu-HU" sz="2500" b="0" dirty="0"/>
              <a:t> </a:t>
            </a:r>
            <a:r>
              <a:rPr lang="hu-HU" sz="2500" b="0" dirty="0" err="1"/>
              <a:t>completions</a:t>
            </a:r>
            <a:br>
              <a:rPr lang="hu-HU" sz="2500" b="0" dirty="0"/>
            </a:br>
            <a:br>
              <a:rPr lang="hu-HU" sz="2500" b="0" dirty="0"/>
            </a:br>
            <a:br>
              <a:rPr lang="hu-HU" sz="2500" b="0" dirty="0"/>
            </a:br>
            <a:r>
              <a:rPr lang="hu-HU" sz="2500" b="0" dirty="0" err="1"/>
              <a:t>PPRs</a:t>
            </a:r>
            <a:r>
              <a:rPr lang="hu-HU" sz="2500" b="0" dirty="0"/>
              <a:t> </a:t>
            </a:r>
            <a:r>
              <a:rPr lang="hu-HU" sz="2500" b="0" dirty="0" err="1"/>
              <a:t>successfully</a:t>
            </a:r>
            <a:r>
              <a:rPr lang="hu-HU" sz="2500" b="0" dirty="0"/>
              <a:t> </a:t>
            </a:r>
            <a:r>
              <a:rPr lang="hu-HU" sz="2500" b="0" dirty="0" err="1"/>
              <a:t>updated</a:t>
            </a:r>
            <a:r>
              <a:rPr lang="hu-HU" sz="2500" b="0" dirty="0"/>
              <a:t> </a:t>
            </a:r>
            <a:r>
              <a:rPr lang="hu-HU" sz="2500" b="0" dirty="0" err="1"/>
              <a:t>needs</a:t>
            </a:r>
            <a:r>
              <a:rPr lang="hu-HU" sz="2500" b="0" dirty="0"/>
              <a:t> </a:t>
            </a:r>
            <a:r>
              <a:rPr lang="hu-HU" sz="2500" b="0" dirty="0" err="1"/>
              <a:t>to</a:t>
            </a:r>
            <a:r>
              <a:rPr lang="hu-HU" sz="2500" b="0" dirty="0"/>
              <a:t> be </a:t>
            </a:r>
            <a:r>
              <a:rPr lang="hu-HU" sz="2500" b="0" dirty="0" err="1"/>
              <a:t>resubmitted</a:t>
            </a:r>
            <a:br>
              <a:rPr lang="hu-HU" sz="2500" b="0" dirty="0"/>
            </a:br>
            <a:br>
              <a:rPr lang="hu-HU" sz="2500" b="0" dirty="0"/>
            </a:br>
            <a:br>
              <a:rPr lang="hu-HU" sz="2500" b="0" dirty="0"/>
            </a:br>
            <a:br>
              <a:rPr lang="hu-HU" sz="2500" dirty="0"/>
            </a:br>
            <a:br>
              <a:rPr lang="hu-HU" sz="2400" dirty="0"/>
            </a:br>
            <a:endParaRPr lang="hu-HU" sz="2400" b="0" dirty="0"/>
          </a:p>
        </p:txBody>
      </p:sp>
    </p:spTree>
    <p:extLst>
      <p:ext uri="{BB962C8B-B14F-4D97-AF65-F5344CB8AC3E}">
        <p14:creationId xmlns:p14="http://schemas.microsoft.com/office/powerpoint/2010/main" val="1722763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11" name="Cím 1">
            <a:extLst>
              <a:ext uri="{FF2B5EF4-FFF2-40B4-BE49-F238E27FC236}">
                <a16:creationId xmlns:a16="http://schemas.microsoft.com/office/drawing/2014/main" id="{14B4E285-C13A-C071-CDDE-97E02C033257}"/>
              </a:ext>
            </a:extLst>
          </p:cNvPr>
          <p:cNvSpPr>
            <a:spLocks noGrp="1"/>
          </p:cNvSpPr>
          <p:nvPr>
            <p:ph type="title"/>
          </p:nvPr>
        </p:nvSpPr>
        <p:spPr>
          <a:xfrm>
            <a:off x="2514600" y="1319405"/>
            <a:ext cx="12725400" cy="6505246"/>
          </a:xfrm>
        </p:spPr>
        <p:txBody>
          <a:bodyPr/>
          <a:lstStyle/>
          <a:p>
            <a:r>
              <a:rPr lang="hu-HU" sz="2500" dirty="0" err="1"/>
              <a:t>Payments</a:t>
            </a:r>
            <a:r>
              <a:rPr lang="hu-HU" sz="2500" dirty="0"/>
              <a:t> </a:t>
            </a:r>
            <a:r>
              <a:rPr lang="hu-HU" sz="2500" dirty="0" err="1"/>
              <a:t>to</a:t>
            </a:r>
            <a:r>
              <a:rPr lang="hu-HU" sz="2500" dirty="0"/>
              <a:t> </a:t>
            </a:r>
            <a:r>
              <a:rPr lang="hu-HU" sz="2500" dirty="0" err="1"/>
              <a:t>LPs</a:t>
            </a:r>
            <a:r>
              <a:rPr lang="hu-HU" sz="2500" dirty="0"/>
              <a:t> and </a:t>
            </a:r>
            <a:r>
              <a:rPr lang="hu-HU" sz="2500" dirty="0" err="1"/>
              <a:t>to</a:t>
            </a:r>
            <a:r>
              <a:rPr lang="hu-HU" sz="2500" dirty="0"/>
              <a:t> </a:t>
            </a:r>
            <a:r>
              <a:rPr lang="hu-HU" sz="2500" dirty="0" err="1"/>
              <a:t>PPs</a:t>
            </a:r>
            <a:br>
              <a:rPr lang="hu-HU" sz="2500" b="0" dirty="0"/>
            </a:br>
            <a:br>
              <a:rPr lang="hu-HU" sz="2500" b="0" dirty="0"/>
            </a:br>
            <a:r>
              <a:rPr lang="hu-HU" sz="2500" b="0" dirty="0"/>
              <a:t>- </a:t>
            </a:r>
            <a:r>
              <a:rPr lang="hu-HU" sz="2500" b="0" dirty="0" err="1"/>
              <a:t>payment</a:t>
            </a:r>
            <a:r>
              <a:rPr lang="hu-HU" sz="2500" b="0" dirty="0"/>
              <a:t> (</a:t>
            </a:r>
            <a:r>
              <a:rPr lang="hu-HU" sz="2500" b="0" dirty="0" err="1"/>
              <a:t>Interreg</a:t>
            </a:r>
            <a:r>
              <a:rPr lang="hu-HU" sz="2500" b="0" dirty="0"/>
              <a:t> </a:t>
            </a:r>
            <a:r>
              <a:rPr lang="hu-HU" sz="2500" b="0" dirty="0" err="1"/>
              <a:t>funds</a:t>
            </a:r>
            <a:r>
              <a:rPr lang="hu-HU" sz="2500" b="0" dirty="0"/>
              <a:t>)  </a:t>
            </a:r>
            <a:r>
              <a:rPr lang="hu-HU" sz="2500" b="0" dirty="0" err="1"/>
              <a:t>to</a:t>
            </a:r>
            <a:r>
              <a:rPr lang="hu-HU" sz="2500" b="0" dirty="0"/>
              <a:t> </a:t>
            </a:r>
            <a:r>
              <a:rPr lang="hu-HU" sz="2500" b="0" dirty="0" err="1"/>
              <a:t>LPs</a:t>
            </a:r>
            <a:r>
              <a:rPr lang="hu-HU" sz="2500" b="0" dirty="0"/>
              <a:t> in 10 </a:t>
            </a:r>
            <a:r>
              <a:rPr lang="hu-HU" sz="2500" b="0" dirty="0" err="1"/>
              <a:t>days</a:t>
            </a:r>
            <a:r>
              <a:rPr lang="hu-HU" sz="2500" b="0" dirty="0"/>
              <a:t> </a:t>
            </a:r>
            <a:r>
              <a:rPr lang="hu-HU" sz="2500" b="0" dirty="0" err="1"/>
              <a:t>after</a:t>
            </a:r>
            <a:r>
              <a:rPr lang="hu-HU" sz="2500" b="0" dirty="0"/>
              <a:t> </a:t>
            </a:r>
            <a:r>
              <a:rPr lang="hu-HU" sz="2500" b="0" dirty="0" err="1"/>
              <a:t>the</a:t>
            </a:r>
            <a:r>
              <a:rPr lang="hu-HU" sz="2500" b="0" dirty="0"/>
              <a:t> PPR is </a:t>
            </a:r>
            <a:r>
              <a:rPr lang="hu-HU" sz="2500" b="0" dirty="0" err="1"/>
              <a:t>accepted</a:t>
            </a:r>
            <a:r>
              <a:rPr lang="hu-HU" sz="2500" b="0" dirty="0"/>
              <a:t> (</a:t>
            </a:r>
            <a:r>
              <a:rPr lang="hu-HU" sz="2500" b="0" dirty="0" err="1"/>
              <a:t>certified</a:t>
            </a:r>
            <a:r>
              <a:rPr lang="hu-HU" sz="2500" b="0" dirty="0"/>
              <a:t>)</a:t>
            </a:r>
            <a:br>
              <a:rPr lang="hu-HU" sz="2500" b="0" dirty="0"/>
            </a:br>
            <a:br>
              <a:rPr lang="hu-HU" sz="2500" b="0" dirty="0"/>
            </a:br>
            <a:r>
              <a:rPr lang="hu-HU" sz="2500" b="0" dirty="0"/>
              <a:t>- </a:t>
            </a:r>
            <a:r>
              <a:rPr lang="hu-HU" sz="2500" b="0" dirty="0" err="1"/>
              <a:t>LPs</a:t>
            </a:r>
            <a:r>
              <a:rPr lang="hu-HU" sz="2500" b="0" dirty="0"/>
              <a:t> </a:t>
            </a:r>
            <a:r>
              <a:rPr lang="hu-HU" sz="2500" b="0" dirty="0" err="1"/>
              <a:t>to</a:t>
            </a:r>
            <a:r>
              <a:rPr lang="hu-HU" sz="2500" b="0" dirty="0"/>
              <a:t> </a:t>
            </a:r>
            <a:r>
              <a:rPr lang="hu-HU" sz="2500" b="0" dirty="0" err="1"/>
              <a:t>forward</a:t>
            </a:r>
            <a:r>
              <a:rPr lang="hu-HU" sz="2500" b="0" dirty="0"/>
              <a:t> </a:t>
            </a:r>
            <a:r>
              <a:rPr lang="hu-HU" sz="2500" b="0" dirty="0" err="1"/>
              <a:t>to</a:t>
            </a:r>
            <a:r>
              <a:rPr lang="hu-HU" sz="2500" b="0" dirty="0"/>
              <a:t> </a:t>
            </a:r>
            <a:r>
              <a:rPr lang="hu-HU" sz="2500" b="0" dirty="0" err="1"/>
              <a:t>PPs</a:t>
            </a:r>
            <a:r>
              <a:rPr lang="hu-HU" sz="2500" b="0" dirty="0"/>
              <a:t> </a:t>
            </a:r>
            <a:r>
              <a:rPr lang="hu-HU" sz="2500" b="0" dirty="0" err="1"/>
              <a:t>their</a:t>
            </a:r>
            <a:r>
              <a:rPr lang="hu-HU" sz="2500" b="0" dirty="0"/>
              <a:t> </a:t>
            </a:r>
            <a:r>
              <a:rPr lang="hu-HU" sz="2500" b="0" dirty="0" err="1"/>
              <a:t>share</a:t>
            </a:r>
            <a:r>
              <a:rPr lang="hu-HU" sz="2500" b="0" dirty="0"/>
              <a:t> </a:t>
            </a:r>
            <a:r>
              <a:rPr lang="hu-HU" sz="2500" b="0" dirty="0" err="1"/>
              <a:t>as</a:t>
            </a:r>
            <a:r>
              <a:rPr lang="hu-HU" sz="2500" b="0" dirty="0"/>
              <a:t> per Art 6.L of </a:t>
            </a:r>
            <a:r>
              <a:rPr lang="hu-HU" sz="2500" b="0" dirty="0" err="1"/>
              <a:t>the</a:t>
            </a:r>
            <a:r>
              <a:rPr lang="hu-HU" sz="2500" b="0" dirty="0"/>
              <a:t> </a:t>
            </a:r>
            <a:r>
              <a:rPr lang="hu-HU" sz="2500" b="0" dirty="0" err="1"/>
              <a:t>Partnership</a:t>
            </a:r>
            <a:r>
              <a:rPr lang="hu-HU" sz="2500" b="0" dirty="0"/>
              <a:t> </a:t>
            </a:r>
            <a:r>
              <a:rPr lang="hu-HU" sz="2500" b="0" dirty="0" err="1"/>
              <a:t>agreement</a:t>
            </a:r>
            <a:br>
              <a:rPr lang="hu-HU" sz="2500" b="0" dirty="0"/>
            </a:br>
            <a:br>
              <a:rPr lang="hu-HU" sz="2500" b="0" dirty="0"/>
            </a:br>
            <a:r>
              <a:rPr lang="hu-HU" sz="2500" b="0" dirty="0"/>
              <a:t>- </a:t>
            </a:r>
            <a:r>
              <a:rPr lang="hu-HU" sz="2500" b="0" dirty="0" err="1"/>
              <a:t>LPs</a:t>
            </a:r>
            <a:r>
              <a:rPr lang="hu-HU" sz="2500" b="0" dirty="0"/>
              <a:t> </a:t>
            </a:r>
            <a:r>
              <a:rPr lang="hu-HU" sz="2500" b="0" dirty="0" err="1"/>
              <a:t>to</a:t>
            </a:r>
            <a:r>
              <a:rPr lang="hu-HU" sz="2500" b="0" dirty="0"/>
              <a:t> </a:t>
            </a:r>
            <a:r>
              <a:rPr lang="hu-HU" sz="2500" b="0" dirty="0" err="1"/>
              <a:t>message</a:t>
            </a:r>
            <a:r>
              <a:rPr lang="hu-HU" sz="2500" b="0" dirty="0"/>
              <a:t> </a:t>
            </a:r>
            <a:r>
              <a:rPr lang="hu-HU" sz="2500" b="0" dirty="0" err="1"/>
              <a:t>to</a:t>
            </a:r>
            <a:r>
              <a:rPr lang="hu-HU" sz="2500" b="0" dirty="0"/>
              <a:t> MA/JS </a:t>
            </a:r>
            <a:r>
              <a:rPr lang="hu-HU" sz="2500" b="0" dirty="0" err="1"/>
              <a:t>proof</a:t>
            </a:r>
            <a:r>
              <a:rPr lang="hu-HU" sz="2500" b="0" dirty="0"/>
              <a:t> (bank </a:t>
            </a:r>
            <a:r>
              <a:rPr lang="hu-HU" sz="2500" b="0" dirty="0" err="1"/>
              <a:t>statements</a:t>
            </a:r>
            <a:r>
              <a:rPr lang="hu-HU" sz="2500" b="0" dirty="0"/>
              <a:t>) of </a:t>
            </a:r>
            <a:r>
              <a:rPr lang="hu-HU" sz="2500" b="0" dirty="0" err="1"/>
              <a:t>the</a:t>
            </a:r>
            <a:r>
              <a:rPr lang="hu-HU" sz="2500" b="0" dirty="0"/>
              <a:t> </a:t>
            </a:r>
            <a:r>
              <a:rPr lang="hu-HU" sz="2500" b="0" dirty="0" err="1"/>
              <a:t>Interreg</a:t>
            </a:r>
            <a:r>
              <a:rPr lang="hu-HU" sz="2500" b="0" dirty="0"/>
              <a:t> </a:t>
            </a:r>
            <a:r>
              <a:rPr lang="hu-HU" sz="2500" b="0" dirty="0" err="1"/>
              <a:t>funds</a:t>
            </a:r>
            <a:r>
              <a:rPr lang="hu-HU" sz="2500" b="0" dirty="0"/>
              <a:t> </a:t>
            </a:r>
            <a:r>
              <a:rPr lang="hu-HU" sz="2500" b="0" dirty="0" err="1"/>
              <a:t>transfer</a:t>
            </a:r>
            <a:r>
              <a:rPr lang="hu-HU" sz="2500" b="0" dirty="0"/>
              <a:t> </a:t>
            </a:r>
            <a:r>
              <a:rPr lang="hu-HU" sz="2500" b="0" dirty="0" err="1"/>
              <a:t>to</a:t>
            </a:r>
            <a:r>
              <a:rPr lang="hu-HU" sz="2500" b="0" dirty="0"/>
              <a:t> </a:t>
            </a:r>
            <a:r>
              <a:rPr lang="hu-HU" sz="2500" b="0" dirty="0" err="1"/>
              <a:t>PPs</a:t>
            </a:r>
            <a:r>
              <a:rPr lang="hu-HU" sz="2500" b="0" dirty="0"/>
              <a:t> </a:t>
            </a:r>
            <a:br>
              <a:rPr lang="hu-HU" sz="2500" b="0" dirty="0"/>
            </a:br>
            <a:br>
              <a:rPr lang="hu-HU" sz="2500" b="0" dirty="0"/>
            </a:br>
            <a:br>
              <a:rPr lang="hu-HU" sz="2500" b="0" dirty="0"/>
            </a:br>
            <a:r>
              <a:rPr lang="hu-HU" sz="2500" dirty="0" err="1"/>
              <a:t>Retention</a:t>
            </a:r>
            <a:r>
              <a:rPr lang="hu-HU" sz="2500" dirty="0"/>
              <a:t> </a:t>
            </a:r>
            <a:r>
              <a:rPr lang="hu-HU" sz="2500" dirty="0" err="1"/>
              <a:t>period</a:t>
            </a:r>
            <a:br>
              <a:rPr lang="hu-HU" sz="2500" b="0" dirty="0"/>
            </a:br>
            <a:br>
              <a:rPr lang="hu-HU" sz="2500" b="0" dirty="0"/>
            </a:br>
            <a:br>
              <a:rPr lang="hu-HU" sz="2500" dirty="0"/>
            </a:br>
            <a:r>
              <a:rPr lang="hu-HU" sz="2500" b="0" dirty="0"/>
              <a:t>- 5 </a:t>
            </a:r>
            <a:r>
              <a:rPr lang="hu-HU" sz="2500" b="0" dirty="0" err="1"/>
              <a:t>years</a:t>
            </a:r>
            <a:r>
              <a:rPr lang="hu-HU" sz="2500" b="0" dirty="0"/>
              <a:t> </a:t>
            </a:r>
            <a:r>
              <a:rPr lang="hu-HU" sz="2500" b="0" dirty="0" err="1"/>
              <a:t>from</a:t>
            </a:r>
            <a:r>
              <a:rPr lang="hu-HU" sz="2500" b="0" dirty="0"/>
              <a:t> EOY of </a:t>
            </a:r>
            <a:r>
              <a:rPr lang="hu-HU" sz="2500" b="0" dirty="0" err="1"/>
              <a:t>the</a:t>
            </a:r>
            <a:r>
              <a:rPr lang="hu-HU" sz="2500" b="0" dirty="0"/>
              <a:t> </a:t>
            </a:r>
            <a:r>
              <a:rPr lang="hu-HU" sz="2500" b="0" dirty="0" err="1"/>
              <a:t>date</a:t>
            </a:r>
            <a:r>
              <a:rPr lang="hu-HU" sz="2500" b="0" dirty="0"/>
              <a:t> of </a:t>
            </a:r>
            <a:r>
              <a:rPr lang="hu-HU" sz="2500" b="0" dirty="0" err="1"/>
              <a:t>the</a:t>
            </a:r>
            <a:r>
              <a:rPr lang="hu-HU" sz="2500" b="0" dirty="0"/>
              <a:t> </a:t>
            </a:r>
            <a:r>
              <a:rPr lang="hu-HU" sz="2500" b="0" dirty="0" err="1"/>
              <a:t>Interreg</a:t>
            </a:r>
            <a:r>
              <a:rPr lang="hu-HU" sz="2500" b="0" dirty="0"/>
              <a:t> </a:t>
            </a:r>
            <a:r>
              <a:rPr lang="hu-HU" sz="2500" b="0" dirty="0" err="1"/>
              <a:t>fund</a:t>
            </a:r>
            <a:r>
              <a:rPr lang="hu-HU" sz="2500" b="0" dirty="0"/>
              <a:t> </a:t>
            </a:r>
            <a:r>
              <a:rPr lang="hu-HU" sz="2500" b="0" dirty="0" err="1"/>
              <a:t>payment</a:t>
            </a:r>
            <a:r>
              <a:rPr lang="hu-HU" sz="2500" b="0" dirty="0"/>
              <a:t> </a:t>
            </a:r>
            <a:r>
              <a:rPr lang="hu-HU" sz="2500" b="0" dirty="0" err="1"/>
              <a:t>to</a:t>
            </a:r>
            <a:r>
              <a:rPr lang="hu-HU" sz="2500" b="0" dirty="0"/>
              <a:t> </a:t>
            </a:r>
            <a:r>
              <a:rPr lang="hu-HU" sz="2500" b="0" dirty="0" err="1"/>
              <a:t>the</a:t>
            </a:r>
            <a:r>
              <a:rPr lang="hu-HU" sz="2500" b="0" dirty="0"/>
              <a:t> project (last </a:t>
            </a:r>
            <a:r>
              <a:rPr lang="hu-HU" sz="2500" b="0" dirty="0" err="1"/>
              <a:t>payment</a:t>
            </a:r>
            <a:r>
              <a:rPr lang="hu-HU" sz="2500" b="0" dirty="0"/>
              <a:t>)</a:t>
            </a:r>
            <a:br>
              <a:rPr lang="hu-HU" sz="2500" dirty="0"/>
            </a:br>
            <a:endParaRPr lang="hu-HU" sz="2500" b="0" dirty="0"/>
          </a:p>
        </p:txBody>
      </p:sp>
    </p:spTree>
    <p:extLst>
      <p:ext uri="{BB962C8B-B14F-4D97-AF65-F5344CB8AC3E}">
        <p14:creationId xmlns:p14="http://schemas.microsoft.com/office/powerpoint/2010/main" val="1832016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11" name="Cím 1">
            <a:extLst>
              <a:ext uri="{FF2B5EF4-FFF2-40B4-BE49-F238E27FC236}">
                <a16:creationId xmlns:a16="http://schemas.microsoft.com/office/drawing/2014/main" id="{14B4E285-C13A-C071-CDDE-97E02C033257}"/>
              </a:ext>
            </a:extLst>
          </p:cNvPr>
          <p:cNvSpPr>
            <a:spLocks noGrp="1"/>
          </p:cNvSpPr>
          <p:nvPr>
            <p:ph type="title"/>
          </p:nvPr>
        </p:nvSpPr>
        <p:spPr>
          <a:xfrm>
            <a:off x="2971800" y="496445"/>
            <a:ext cx="12725400" cy="6505246"/>
          </a:xfrm>
        </p:spPr>
        <p:txBody>
          <a:bodyPr/>
          <a:lstStyle/>
          <a:p>
            <a:r>
              <a:rPr lang="hu-HU" sz="2500" dirty="0" err="1"/>
              <a:t>Rejections</a:t>
            </a:r>
            <a:br>
              <a:rPr lang="hu-HU" sz="2400" dirty="0"/>
            </a:br>
            <a:br>
              <a:rPr lang="hu-HU" sz="2400" dirty="0"/>
            </a:br>
            <a:br>
              <a:rPr lang="hu-HU" sz="2400" dirty="0"/>
            </a:br>
            <a:r>
              <a:rPr lang="hu-HU" sz="2500" b="0" dirty="0" err="1"/>
              <a:t>After</a:t>
            </a:r>
            <a:r>
              <a:rPr lang="hu-HU" sz="2500" b="0" dirty="0"/>
              <a:t> </a:t>
            </a:r>
            <a:r>
              <a:rPr lang="hu-HU" sz="2500" b="0" dirty="0" err="1"/>
              <a:t>completion</a:t>
            </a:r>
            <a:r>
              <a:rPr lang="hu-HU" sz="2500" b="0" dirty="0"/>
              <a:t> </a:t>
            </a:r>
            <a:r>
              <a:rPr lang="hu-HU" sz="2500" b="0" dirty="0" err="1"/>
              <a:t>still</a:t>
            </a:r>
            <a:r>
              <a:rPr lang="hu-HU" sz="2500" b="0" dirty="0"/>
              <a:t> no </a:t>
            </a:r>
            <a:r>
              <a:rPr lang="en-GB" sz="2500" b="0" dirty="0"/>
              <a:t>appropriate information on the following:</a:t>
            </a:r>
            <a:br>
              <a:rPr lang="hu-HU" sz="2500" b="0" dirty="0"/>
            </a:br>
            <a:br>
              <a:rPr lang="hu-HU" sz="2500" b="0" dirty="0"/>
            </a:br>
            <a:r>
              <a:rPr lang="en-GB" sz="2500" b="0" dirty="0"/>
              <a:t>➢ </a:t>
            </a:r>
            <a:r>
              <a:rPr lang="hu-HU" sz="2500" b="0" dirty="0"/>
              <a:t>	</a:t>
            </a:r>
            <a:r>
              <a:rPr lang="en-GB" sz="2500" b="0" dirty="0"/>
              <a:t>the activities carried out by the project partnership during the seed money </a:t>
            </a:r>
            <a:r>
              <a:rPr lang="hu-HU" sz="2500" b="0" dirty="0"/>
              <a:t>	</a:t>
            </a:r>
            <a:r>
              <a:rPr lang="en-GB" sz="2500" b="0" dirty="0"/>
              <a:t>project implementation;</a:t>
            </a:r>
            <a:br>
              <a:rPr lang="hu-HU" sz="2500" b="0" dirty="0"/>
            </a:br>
            <a:br>
              <a:rPr lang="hu-HU" sz="2500" b="0" dirty="0"/>
            </a:br>
            <a:r>
              <a:rPr lang="en-GB" sz="2500" b="0" dirty="0"/>
              <a:t>➢</a:t>
            </a:r>
            <a:r>
              <a:rPr lang="hu-HU" sz="2500" b="0" dirty="0"/>
              <a:t>	</a:t>
            </a:r>
            <a:r>
              <a:rPr lang="en-GB" sz="2500" b="0" dirty="0"/>
              <a:t>quality of the mandatory outputs is not reaching the minimum level;</a:t>
            </a:r>
            <a:br>
              <a:rPr lang="hu-HU" sz="2500" b="0" dirty="0"/>
            </a:br>
            <a:br>
              <a:rPr lang="hu-HU" sz="2500" b="0" dirty="0"/>
            </a:br>
            <a:r>
              <a:rPr lang="en-GB" sz="2500" b="0" dirty="0"/>
              <a:t>➢</a:t>
            </a:r>
            <a:r>
              <a:rPr lang="hu-HU" sz="2500" b="0" dirty="0"/>
              <a:t>	</a:t>
            </a:r>
            <a:r>
              <a:rPr lang="en-GB" sz="2500" b="0" dirty="0"/>
              <a:t>clear and justifiable relation of the reported activities to the verified and</a:t>
            </a:r>
            <a:r>
              <a:rPr lang="hu-HU" sz="2500" b="0" dirty="0"/>
              <a:t> 	</a:t>
            </a:r>
            <a:r>
              <a:rPr lang="en-GB" sz="2500" b="0" dirty="0"/>
              <a:t>reported expenditure of the </a:t>
            </a:r>
            <a:r>
              <a:rPr lang="en-GB" sz="2500" b="0" dirty="0" err="1"/>
              <a:t>PPs</a:t>
            </a:r>
            <a:r>
              <a:rPr lang="en-GB" sz="2500" b="0" dirty="0"/>
              <a:t>, etc.</a:t>
            </a:r>
            <a:br>
              <a:rPr lang="hu-HU" sz="2500" b="0" dirty="0"/>
            </a:br>
            <a:br>
              <a:rPr lang="hu-HU" sz="2500" b="0" dirty="0"/>
            </a:br>
            <a:r>
              <a:rPr lang="hu-HU" sz="2500" b="0" dirty="0"/>
              <a:t>T</a:t>
            </a:r>
            <a:r>
              <a:rPr lang="en-GB" sz="2500" b="0" dirty="0"/>
              <a:t>he </a:t>
            </a:r>
            <a:r>
              <a:rPr lang="hu-HU" sz="2500" b="0" dirty="0" err="1"/>
              <a:t>requested</a:t>
            </a:r>
            <a:r>
              <a:rPr lang="hu-HU" sz="2500" b="0" dirty="0"/>
              <a:t> </a:t>
            </a:r>
            <a:r>
              <a:rPr lang="en-GB" sz="2500" b="0" dirty="0"/>
              <a:t>amount</a:t>
            </a:r>
            <a:r>
              <a:rPr lang="hu-HU" sz="2500" b="0" dirty="0"/>
              <a:t> </a:t>
            </a:r>
            <a:r>
              <a:rPr lang="hu-HU" sz="2500" b="0" dirty="0" err="1"/>
              <a:t>for</a:t>
            </a:r>
            <a:r>
              <a:rPr lang="hu-HU" sz="2500" b="0" dirty="0"/>
              <a:t> </a:t>
            </a:r>
            <a:r>
              <a:rPr lang="hu-HU" sz="2500" b="0" dirty="0" err="1"/>
              <a:t>the</a:t>
            </a:r>
            <a:r>
              <a:rPr lang="hu-HU" sz="2500" b="0" dirty="0"/>
              <a:t> </a:t>
            </a:r>
            <a:r>
              <a:rPr lang="hu-HU" sz="2500" b="0" dirty="0" err="1"/>
              <a:t>respective</a:t>
            </a:r>
            <a:r>
              <a:rPr lang="hu-HU" sz="2500" b="0" dirty="0"/>
              <a:t> part</a:t>
            </a:r>
            <a:r>
              <a:rPr lang="en-GB" sz="2500" b="0" dirty="0"/>
              <a:t> in the related </a:t>
            </a:r>
            <a:r>
              <a:rPr lang="en-GB" sz="2500" b="0" dirty="0" err="1"/>
              <a:t>AfR</a:t>
            </a:r>
            <a:r>
              <a:rPr lang="en-GB" sz="2500" b="0" dirty="0"/>
              <a:t> will not be paid to the LP</a:t>
            </a:r>
            <a:r>
              <a:rPr lang="hu-HU" sz="2500" b="0" dirty="0"/>
              <a:t>.</a:t>
            </a:r>
            <a:br>
              <a:rPr lang="hu-HU" sz="2500" b="0" dirty="0"/>
            </a:br>
            <a:br>
              <a:rPr lang="hu-HU" sz="2400" b="0" dirty="0"/>
            </a:br>
            <a:endParaRPr lang="hu-HU" sz="2400" b="0" dirty="0"/>
          </a:p>
        </p:txBody>
      </p:sp>
      <p:sp>
        <p:nvSpPr>
          <p:cNvPr id="3" name="TextBox 2">
            <a:extLst>
              <a:ext uri="{FF2B5EF4-FFF2-40B4-BE49-F238E27FC236}">
                <a16:creationId xmlns:a16="http://schemas.microsoft.com/office/drawing/2014/main" id="{811395FB-86F5-5A91-4B16-9E3718B221F5}"/>
              </a:ext>
            </a:extLst>
          </p:cNvPr>
          <p:cNvSpPr txBox="1"/>
          <p:nvPr/>
        </p:nvSpPr>
        <p:spPr>
          <a:xfrm>
            <a:off x="2971800" y="6101080"/>
            <a:ext cx="12725400" cy="2369880"/>
          </a:xfrm>
          <a:prstGeom prst="rect">
            <a:avLst/>
          </a:prstGeom>
          <a:noFill/>
        </p:spPr>
        <p:txBody>
          <a:bodyPr wrap="square">
            <a:spAutoFit/>
          </a:bodyPr>
          <a:lstStyle/>
          <a:p>
            <a:r>
              <a:rPr lang="hu-HU" sz="2500" b="1" dirty="0" err="1">
                <a:solidFill>
                  <a:srgbClr val="003399"/>
                </a:solidFill>
                <a:latin typeface="+mj-lt"/>
                <a:ea typeface="+mj-ea"/>
                <a:cs typeface="+mj-cs"/>
              </a:rPr>
              <a:t>Consequences</a:t>
            </a:r>
            <a:endParaRPr lang="hu-HU" sz="2500" b="1" dirty="0">
              <a:solidFill>
                <a:srgbClr val="003399"/>
              </a:solidFill>
              <a:latin typeface="+mj-lt"/>
              <a:ea typeface="+mj-ea"/>
              <a:cs typeface="+mj-cs"/>
            </a:endParaRPr>
          </a:p>
          <a:p>
            <a:endParaRPr lang="hu-HU" sz="2400" b="1" dirty="0">
              <a:solidFill>
                <a:srgbClr val="003399"/>
              </a:solidFill>
              <a:latin typeface="+mj-lt"/>
              <a:ea typeface="+mj-ea"/>
              <a:cs typeface="+mj-cs"/>
            </a:endParaRPr>
          </a:p>
          <a:p>
            <a:pPr marL="342900" indent="-342900">
              <a:buFont typeface="Arial" panose="020B0604020202020204" pitchFamily="34" charset="0"/>
              <a:buChar char="•"/>
            </a:pPr>
            <a:r>
              <a:rPr lang="hu-HU" sz="2500" dirty="0">
                <a:solidFill>
                  <a:srgbClr val="003399"/>
                </a:solidFill>
                <a:latin typeface="+mj-lt"/>
                <a:ea typeface="+mj-ea"/>
                <a:cs typeface="+mj-cs"/>
              </a:rPr>
              <a:t>T</a:t>
            </a:r>
            <a:r>
              <a:rPr lang="en-GB" sz="2500" dirty="0">
                <a:solidFill>
                  <a:srgbClr val="003399"/>
                </a:solidFill>
                <a:latin typeface="+mj-lt"/>
                <a:ea typeface="+mj-ea"/>
                <a:cs typeface="+mj-cs"/>
              </a:rPr>
              <a:t>he LP was not able to appropriately fulfil its reporting obligations deriving from the subsidy contract</a:t>
            </a:r>
            <a:r>
              <a:rPr lang="hu-HU" sz="2500" dirty="0">
                <a:solidFill>
                  <a:srgbClr val="003399"/>
                </a:solidFill>
                <a:latin typeface="+mj-lt"/>
                <a:ea typeface="+mj-ea"/>
                <a:cs typeface="+mj-cs"/>
              </a:rPr>
              <a:t>.</a:t>
            </a:r>
          </a:p>
          <a:p>
            <a:pPr marL="342900" indent="-342900">
              <a:buFont typeface="Arial" panose="020B0604020202020204" pitchFamily="34" charset="0"/>
              <a:buChar char="•"/>
            </a:pPr>
            <a:r>
              <a:rPr lang="hu-HU" sz="2500" dirty="0">
                <a:solidFill>
                  <a:srgbClr val="003399"/>
                </a:solidFill>
                <a:latin typeface="+mj-lt"/>
                <a:ea typeface="+mj-ea"/>
                <a:cs typeface="+mj-cs"/>
              </a:rPr>
              <a:t>T</a:t>
            </a:r>
            <a:r>
              <a:rPr lang="en-GB" sz="2500" dirty="0">
                <a:solidFill>
                  <a:srgbClr val="003399"/>
                </a:solidFill>
                <a:latin typeface="+mj-lt"/>
                <a:ea typeface="+mj-ea"/>
                <a:cs typeface="+mj-cs"/>
              </a:rPr>
              <a:t>he MA/JS is entitled to withdraw from the subsidy contract based on the prior decision of the Monitoring Committee.</a:t>
            </a:r>
            <a:r>
              <a:rPr lang="hu-HU" sz="2500" dirty="0">
                <a:solidFill>
                  <a:srgbClr val="003399"/>
                </a:solidFill>
                <a:latin typeface="+mj-lt"/>
                <a:ea typeface="+mj-ea"/>
                <a:cs typeface="+mj-cs"/>
              </a:rPr>
              <a:t> </a:t>
            </a:r>
            <a:r>
              <a:rPr lang="en-GB" sz="2500" dirty="0">
                <a:solidFill>
                  <a:srgbClr val="003399"/>
                </a:solidFill>
                <a:latin typeface="+mj-lt"/>
                <a:ea typeface="+mj-ea"/>
                <a:cs typeface="+mj-cs"/>
              </a:rPr>
              <a:t>(Art. 14(2)m</a:t>
            </a:r>
            <a:r>
              <a:rPr lang="hu-HU" sz="2500" dirty="0">
                <a:solidFill>
                  <a:srgbClr val="003399"/>
                </a:solidFill>
                <a:latin typeface="+mj-lt"/>
                <a:ea typeface="+mj-ea"/>
                <a:cs typeface="+mj-cs"/>
              </a:rPr>
              <a:t>)</a:t>
            </a:r>
            <a:endParaRPr lang="en-GB" sz="2500" dirty="0">
              <a:solidFill>
                <a:srgbClr val="003399"/>
              </a:solidFill>
              <a:latin typeface="+mj-lt"/>
              <a:ea typeface="+mj-ea"/>
              <a:cs typeface="+mj-cs"/>
            </a:endParaRPr>
          </a:p>
        </p:txBody>
      </p:sp>
    </p:spTree>
    <p:extLst>
      <p:ext uri="{BB962C8B-B14F-4D97-AF65-F5344CB8AC3E}">
        <p14:creationId xmlns:p14="http://schemas.microsoft.com/office/powerpoint/2010/main" val="300076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336007-9278-CEFE-1DF1-559D3C31A0E1}"/>
              </a:ext>
            </a:extLst>
          </p:cNvPr>
          <p:cNvSpPr>
            <a:spLocks noGrp="1"/>
          </p:cNvSpPr>
          <p:nvPr>
            <p:ph type="title"/>
          </p:nvPr>
        </p:nvSpPr>
        <p:spPr/>
        <p:txBody>
          <a:bodyPr/>
          <a:lstStyle/>
          <a:p>
            <a:r>
              <a:rPr lang="sk-SK" dirty="0"/>
              <a:t>Communication </a:t>
            </a:r>
            <a:endParaRPr lang="en-GB" dirty="0"/>
          </a:p>
        </p:txBody>
      </p:sp>
      <p:sp>
        <p:nvSpPr>
          <p:cNvPr id="3" name="Szöveg helye 2">
            <a:extLst>
              <a:ext uri="{FF2B5EF4-FFF2-40B4-BE49-F238E27FC236}">
                <a16:creationId xmlns:a16="http://schemas.microsoft.com/office/drawing/2014/main" id="{BBC98780-3FE4-B967-75AB-2B7F58823B48}"/>
              </a:ext>
            </a:extLst>
          </p:cNvPr>
          <p:cNvSpPr>
            <a:spLocks noGrp="1"/>
          </p:cNvSpPr>
          <p:nvPr>
            <p:ph type="body" sz="quarter" idx="13"/>
          </p:nvPr>
        </p:nvSpPr>
        <p:spPr/>
        <p:txBody>
          <a:bodyPr/>
          <a:lstStyle/>
          <a:p>
            <a:r>
              <a:rPr lang="sk-SK" dirty="0"/>
              <a:t>Seed Money Facility call webinar </a:t>
            </a:r>
            <a:endParaRPr lang="en-GB" dirty="0"/>
          </a:p>
        </p:txBody>
      </p:sp>
      <p:sp>
        <p:nvSpPr>
          <p:cNvPr id="4" name="Szöveg helye 3">
            <a:extLst>
              <a:ext uri="{FF2B5EF4-FFF2-40B4-BE49-F238E27FC236}">
                <a16:creationId xmlns:a16="http://schemas.microsoft.com/office/drawing/2014/main" id="{C2FFB456-3600-890C-55B7-35061CD66084}"/>
              </a:ext>
            </a:extLst>
          </p:cNvPr>
          <p:cNvSpPr>
            <a:spLocks noGrp="1"/>
          </p:cNvSpPr>
          <p:nvPr>
            <p:ph type="body" sz="quarter" idx="14"/>
          </p:nvPr>
        </p:nvSpPr>
        <p:spPr/>
        <p:txBody>
          <a:bodyPr>
            <a:normAutofit/>
          </a:bodyPr>
          <a:lstStyle/>
          <a:p>
            <a:r>
              <a:rPr lang="sk-SK" dirty="0"/>
              <a:t>Online, November 6, 2024</a:t>
            </a:r>
            <a:endParaRPr lang="en-GB" dirty="0"/>
          </a:p>
        </p:txBody>
      </p:sp>
      <p:sp>
        <p:nvSpPr>
          <p:cNvPr id="5" name="Szöveg helye 4">
            <a:extLst>
              <a:ext uri="{FF2B5EF4-FFF2-40B4-BE49-F238E27FC236}">
                <a16:creationId xmlns:a16="http://schemas.microsoft.com/office/drawing/2014/main" id="{2EA807DF-1DAD-53F9-1A81-B2207E69C877}"/>
              </a:ext>
            </a:extLst>
          </p:cNvPr>
          <p:cNvSpPr>
            <a:spLocks noGrp="1"/>
          </p:cNvSpPr>
          <p:nvPr>
            <p:ph type="body" sz="quarter" idx="15"/>
          </p:nvPr>
        </p:nvSpPr>
        <p:spPr/>
        <p:txBody>
          <a:bodyPr/>
          <a:lstStyle/>
          <a:p>
            <a:endParaRPr lang="en-GB"/>
          </a:p>
        </p:txBody>
      </p:sp>
      <p:sp>
        <p:nvSpPr>
          <p:cNvPr id="6" name="Szöveg helye 5">
            <a:extLst>
              <a:ext uri="{FF2B5EF4-FFF2-40B4-BE49-F238E27FC236}">
                <a16:creationId xmlns:a16="http://schemas.microsoft.com/office/drawing/2014/main" id="{303C1836-1656-CA6C-B068-DC7CC340D1DC}"/>
              </a:ext>
            </a:extLst>
          </p:cNvPr>
          <p:cNvSpPr>
            <a:spLocks noGrp="1"/>
          </p:cNvSpPr>
          <p:nvPr>
            <p:ph type="body" sz="quarter" idx="16"/>
          </p:nvPr>
        </p:nvSpPr>
        <p:spPr/>
        <p:txBody>
          <a:bodyPr/>
          <a:lstStyle/>
          <a:p>
            <a:r>
              <a:rPr lang="sk-SK" dirty="0"/>
              <a:t>Michal Pavlík</a:t>
            </a:r>
            <a:endParaRPr lang="en-GB" dirty="0"/>
          </a:p>
        </p:txBody>
      </p:sp>
      <p:sp>
        <p:nvSpPr>
          <p:cNvPr id="7" name="Szöveg helye 6">
            <a:extLst>
              <a:ext uri="{FF2B5EF4-FFF2-40B4-BE49-F238E27FC236}">
                <a16:creationId xmlns:a16="http://schemas.microsoft.com/office/drawing/2014/main" id="{F074AD85-4911-6FC3-84A2-E45B45AB6089}"/>
              </a:ext>
            </a:extLst>
          </p:cNvPr>
          <p:cNvSpPr>
            <a:spLocks noGrp="1"/>
          </p:cNvSpPr>
          <p:nvPr>
            <p:ph type="body" sz="quarter" idx="17"/>
          </p:nvPr>
        </p:nvSpPr>
        <p:spPr/>
        <p:txBody>
          <a:bodyPr/>
          <a:lstStyle/>
          <a:p>
            <a:endParaRPr lang="en-GB"/>
          </a:p>
        </p:txBody>
      </p:sp>
      <p:pic>
        <p:nvPicPr>
          <p:cNvPr id="10" name="Kép 9">
            <a:extLst>
              <a:ext uri="{FF2B5EF4-FFF2-40B4-BE49-F238E27FC236}">
                <a16:creationId xmlns:a16="http://schemas.microsoft.com/office/drawing/2014/main" id="{9B381A6C-8786-9BC0-1879-C76296E318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55559" y="820392"/>
            <a:ext cx="7831020" cy="1530386"/>
          </a:xfrm>
          <a:prstGeom prst="rect">
            <a:avLst/>
          </a:prstGeom>
        </p:spPr>
      </p:pic>
    </p:spTree>
    <p:extLst>
      <p:ext uri="{BB962C8B-B14F-4D97-AF65-F5344CB8AC3E}">
        <p14:creationId xmlns:p14="http://schemas.microsoft.com/office/powerpoint/2010/main" val="3169629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336007-9278-CEFE-1DF1-559D3C31A0E1}"/>
              </a:ext>
            </a:extLst>
          </p:cNvPr>
          <p:cNvSpPr>
            <a:spLocks noGrp="1"/>
          </p:cNvSpPr>
          <p:nvPr>
            <p:ph type="title"/>
          </p:nvPr>
        </p:nvSpPr>
        <p:spPr/>
        <p:txBody>
          <a:bodyPr/>
          <a:lstStyle/>
          <a:p>
            <a:r>
              <a:rPr lang="hu-HU" dirty="0" err="1"/>
              <a:t>SMF</a:t>
            </a:r>
            <a:r>
              <a:rPr lang="en-GB" dirty="0"/>
              <a:t> </a:t>
            </a:r>
            <a:r>
              <a:rPr lang="hu-HU" dirty="0"/>
              <a:t>c</a:t>
            </a:r>
            <a:r>
              <a:rPr lang="en-GB" dirty="0"/>
              <a:t>all LP seminar</a:t>
            </a:r>
          </a:p>
        </p:txBody>
      </p:sp>
      <p:sp>
        <p:nvSpPr>
          <p:cNvPr id="3" name="Szöveg helye 2">
            <a:extLst>
              <a:ext uri="{FF2B5EF4-FFF2-40B4-BE49-F238E27FC236}">
                <a16:creationId xmlns:a16="http://schemas.microsoft.com/office/drawing/2014/main" id="{BBC98780-3FE4-B967-75AB-2B7F58823B48}"/>
              </a:ext>
            </a:extLst>
          </p:cNvPr>
          <p:cNvSpPr>
            <a:spLocks noGrp="1"/>
          </p:cNvSpPr>
          <p:nvPr>
            <p:ph type="body" sz="quarter" idx="13"/>
          </p:nvPr>
        </p:nvSpPr>
        <p:spPr>
          <a:xfrm>
            <a:off x="4686300" y="5913724"/>
            <a:ext cx="12725400" cy="1071562"/>
          </a:xfrm>
        </p:spPr>
        <p:txBody>
          <a:bodyPr/>
          <a:lstStyle/>
          <a:p>
            <a:r>
              <a:rPr lang="en-GB" dirty="0"/>
              <a:t>Project changes</a:t>
            </a:r>
          </a:p>
        </p:txBody>
      </p:sp>
      <p:sp>
        <p:nvSpPr>
          <p:cNvPr id="4" name="Szöveg helye 3">
            <a:extLst>
              <a:ext uri="{FF2B5EF4-FFF2-40B4-BE49-F238E27FC236}">
                <a16:creationId xmlns:a16="http://schemas.microsoft.com/office/drawing/2014/main" id="{C2FFB456-3600-890C-55B7-35061CD66084}"/>
              </a:ext>
            </a:extLst>
          </p:cNvPr>
          <p:cNvSpPr>
            <a:spLocks noGrp="1"/>
          </p:cNvSpPr>
          <p:nvPr>
            <p:ph type="body" sz="quarter" idx="14"/>
          </p:nvPr>
        </p:nvSpPr>
        <p:spPr/>
        <p:txBody>
          <a:bodyPr>
            <a:normAutofit/>
          </a:bodyPr>
          <a:lstStyle/>
          <a:p>
            <a:r>
              <a:rPr lang="hu-HU" dirty="0"/>
              <a:t>On-line</a:t>
            </a:r>
            <a:r>
              <a:rPr lang="en-GB" dirty="0"/>
              <a:t> – </a:t>
            </a:r>
            <a:r>
              <a:rPr lang="hu-HU" dirty="0"/>
              <a:t>6</a:t>
            </a:r>
            <a:r>
              <a:rPr lang="en-GB" dirty="0"/>
              <a:t> </a:t>
            </a:r>
            <a:r>
              <a:rPr lang="hu-HU" dirty="0"/>
              <a:t>November</a:t>
            </a:r>
            <a:r>
              <a:rPr lang="en-GB" dirty="0"/>
              <a:t>, 2024</a:t>
            </a:r>
          </a:p>
        </p:txBody>
      </p:sp>
      <p:sp>
        <p:nvSpPr>
          <p:cNvPr id="5" name="Szöveg helye 4">
            <a:extLst>
              <a:ext uri="{FF2B5EF4-FFF2-40B4-BE49-F238E27FC236}">
                <a16:creationId xmlns:a16="http://schemas.microsoft.com/office/drawing/2014/main" id="{2EA807DF-1DAD-53F9-1A81-B2207E69C877}"/>
              </a:ext>
            </a:extLst>
          </p:cNvPr>
          <p:cNvSpPr>
            <a:spLocks noGrp="1"/>
          </p:cNvSpPr>
          <p:nvPr>
            <p:ph type="body" sz="quarter" idx="15"/>
          </p:nvPr>
        </p:nvSpPr>
        <p:spPr/>
        <p:txBody>
          <a:bodyPr/>
          <a:lstStyle/>
          <a:p>
            <a:endParaRPr lang="en-GB" dirty="0"/>
          </a:p>
        </p:txBody>
      </p:sp>
      <p:sp>
        <p:nvSpPr>
          <p:cNvPr id="6" name="Szöveg helye 5">
            <a:extLst>
              <a:ext uri="{FF2B5EF4-FFF2-40B4-BE49-F238E27FC236}">
                <a16:creationId xmlns:a16="http://schemas.microsoft.com/office/drawing/2014/main" id="{303C1836-1656-CA6C-B068-DC7CC340D1DC}"/>
              </a:ext>
            </a:extLst>
          </p:cNvPr>
          <p:cNvSpPr>
            <a:spLocks noGrp="1"/>
          </p:cNvSpPr>
          <p:nvPr>
            <p:ph type="body" sz="quarter" idx="16"/>
          </p:nvPr>
        </p:nvSpPr>
        <p:spPr>
          <a:xfrm>
            <a:off x="8597899" y="9111319"/>
            <a:ext cx="3992685" cy="920285"/>
          </a:xfrm>
        </p:spPr>
        <p:txBody>
          <a:bodyPr>
            <a:normAutofit/>
          </a:bodyPr>
          <a:lstStyle/>
          <a:p>
            <a:pPr>
              <a:spcBef>
                <a:spcPts val="0"/>
              </a:spcBef>
            </a:pPr>
            <a:r>
              <a:rPr lang="hu-HU" dirty="0"/>
              <a:t>Simona Ene</a:t>
            </a:r>
            <a:endParaRPr lang="en-GB" dirty="0"/>
          </a:p>
        </p:txBody>
      </p:sp>
      <p:sp>
        <p:nvSpPr>
          <p:cNvPr id="7" name="Szöveg helye 6">
            <a:extLst>
              <a:ext uri="{FF2B5EF4-FFF2-40B4-BE49-F238E27FC236}">
                <a16:creationId xmlns:a16="http://schemas.microsoft.com/office/drawing/2014/main" id="{F074AD85-4911-6FC3-84A2-E45B45AB6089}"/>
              </a:ext>
            </a:extLst>
          </p:cNvPr>
          <p:cNvSpPr>
            <a:spLocks noGrp="1"/>
          </p:cNvSpPr>
          <p:nvPr>
            <p:ph type="body" sz="quarter" idx="17"/>
          </p:nvPr>
        </p:nvSpPr>
        <p:spPr/>
        <p:txBody>
          <a:bodyPr/>
          <a:lstStyle/>
          <a:p>
            <a:endParaRPr lang="en-GB"/>
          </a:p>
        </p:txBody>
      </p:sp>
      <p:pic>
        <p:nvPicPr>
          <p:cNvPr id="10" name="Kép 9">
            <a:extLst>
              <a:ext uri="{FF2B5EF4-FFF2-40B4-BE49-F238E27FC236}">
                <a16:creationId xmlns:a16="http://schemas.microsoft.com/office/drawing/2014/main" id="{9B381A6C-8786-9BC0-1879-C76296E318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014" y="321542"/>
            <a:ext cx="9334202" cy="1826572"/>
          </a:xfrm>
          <a:prstGeom prst="rect">
            <a:avLst/>
          </a:prstGeom>
        </p:spPr>
      </p:pic>
    </p:spTree>
    <p:extLst>
      <p:ext uri="{BB962C8B-B14F-4D97-AF65-F5344CB8AC3E}">
        <p14:creationId xmlns:p14="http://schemas.microsoft.com/office/powerpoint/2010/main" val="2445783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
            <a:extLst>
              <a:ext uri="{FF2B5EF4-FFF2-40B4-BE49-F238E27FC236}">
                <a16:creationId xmlns:a16="http://schemas.microsoft.com/office/drawing/2014/main" id="{1B77AD7A-181C-5550-EAA9-9AE1525BD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4" name="TextBox 3">
            <a:extLst>
              <a:ext uri="{FF2B5EF4-FFF2-40B4-BE49-F238E27FC236}">
                <a16:creationId xmlns:a16="http://schemas.microsoft.com/office/drawing/2014/main" id="{CA6B0B66-BF01-B8B6-C531-582F803DECF4}"/>
              </a:ext>
            </a:extLst>
          </p:cNvPr>
          <p:cNvSpPr txBox="1"/>
          <p:nvPr/>
        </p:nvSpPr>
        <p:spPr>
          <a:xfrm>
            <a:off x="4046882" y="1210235"/>
            <a:ext cx="10945906" cy="2400657"/>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3200" b="0" i="0" u="none" strike="noStrike" kern="1200" cap="none" spc="0" normalizeH="0" baseline="0" noProof="0" dirty="0">
                <a:ln>
                  <a:noFill/>
                </a:ln>
                <a:solidFill>
                  <a:srgbClr val="2B55AA"/>
                </a:solidFill>
                <a:effectLst/>
                <a:uLnTx/>
                <a:uFillTx/>
                <a:latin typeface="Open Sans"/>
                <a:ea typeface="+mn-ea"/>
                <a:cs typeface="+mn-cs"/>
              </a:rPr>
              <a:t>Only minor changes allowed</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3200" b="0" i="0" u="none" strike="noStrike" kern="1200" cap="none" spc="0" normalizeH="0" baseline="0" noProof="0" dirty="0">
                <a:ln>
                  <a:noFill/>
                </a:ln>
                <a:solidFill>
                  <a:srgbClr val="2B55AA"/>
                </a:solidFill>
                <a:effectLst/>
                <a:uLnTx/>
                <a:uFillTx/>
                <a:latin typeface="Open Sans"/>
                <a:ea typeface="+mn-ea"/>
                <a:cs typeface="+mn-cs"/>
              </a:rPr>
              <a:t>Only MA/ JS PO confirmation is needed (no subsidy contract modification necessary)</a:t>
            </a:r>
            <a:endParaRPr kumimoji="0" lang="hu-HU" sz="3200" b="0" i="0" u="none" strike="noStrike" kern="1200" cap="none" spc="0" normalizeH="0" baseline="0" noProof="0" dirty="0">
              <a:ln>
                <a:noFill/>
              </a:ln>
              <a:solidFill>
                <a:srgbClr val="2B55AA"/>
              </a:solidFill>
              <a:effectLst/>
              <a:uLnTx/>
              <a:uFillTx/>
              <a:latin typeface="Open Sans"/>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hu-HU" sz="1800" b="0" i="0" u="none" strike="noStrike" kern="1200" cap="none" spc="0" normalizeH="0" baseline="0" noProof="0" dirty="0">
              <a:ln>
                <a:noFill/>
              </a:ln>
              <a:solidFill>
                <a:srgbClr val="2B55AA"/>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2B55AA"/>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a:ea typeface="+mn-ea"/>
              <a:cs typeface="+mn-cs"/>
            </a:endParaRPr>
          </a:p>
        </p:txBody>
      </p:sp>
      <p:graphicFrame>
        <p:nvGraphicFramePr>
          <p:cNvPr id="5" name="Diagram 4">
            <a:extLst>
              <a:ext uri="{FF2B5EF4-FFF2-40B4-BE49-F238E27FC236}">
                <a16:creationId xmlns:a16="http://schemas.microsoft.com/office/drawing/2014/main" id="{B9C6538C-E4B1-2507-75BD-AA7730371A87}"/>
              </a:ext>
            </a:extLst>
          </p:cNvPr>
          <p:cNvGraphicFramePr/>
          <p:nvPr/>
        </p:nvGraphicFramePr>
        <p:xfrm>
          <a:off x="3185160" y="1613694"/>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2323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id="{552CE601-2103-D957-44CF-0FE26DDAB66D}"/>
              </a:ext>
            </a:extLst>
          </p:cNvPr>
          <p:cNvSpPr>
            <a:spLocks noGrp="1"/>
          </p:cNvSpPr>
          <p:nvPr>
            <p:ph type="title"/>
          </p:nvPr>
        </p:nvSpPr>
        <p:spPr>
          <a:xfrm>
            <a:off x="3430952" y="275198"/>
            <a:ext cx="12725400" cy="2404283"/>
          </a:xfrm>
        </p:spPr>
        <p:txBody>
          <a:bodyPr/>
          <a:lstStyle/>
          <a:p>
            <a:pPr algn="ctr"/>
            <a:r>
              <a:rPr lang="en-GB" sz="3600" dirty="0"/>
              <a:t>Administrative changes</a:t>
            </a:r>
            <a:br>
              <a:rPr lang="en-US" sz="4000" dirty="0"/>
            </a:br>
            <a:endParaRPr lang="hu-HU" sz="4000" dirty="0"/>
          </a:p>
        </p:txBody>
      </p:sp>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graphicFrame>
        <p:nvGraphicFramePr>
          <p:cNvPr id="2" name="Table 1">
            <a:extLst>
              <a:ext uri="{FF2B5EF4-FFF2-40B4-BE49-F238E27FC236}">
                <a16:creationId xmlns:a16="http://schemas.microsoft.com/office/drawing/2014/main" id="{DEC68F7B-42EF-F52C-960D-212918A5E95C}"/>
              </a:ext>
            </a:extLst>
          </p:cNvPr>
          <p:cNvGraphicFramePr>
            <a:graphicFrameLocks noGrp="1"/>
          </p:cNvGraphicFramePr>
          <p:nvPr>
            <p:extLst>
              <p:ext uri="{D42A27DB-BD31-4B8C-83A1-F6EECF244321}">
                <p14:modId xmlns:p14="http://schemas.microsoft.com/office/powerpoint/2010/main" val="1416352820"/>
              </p:ext>
            </p:extLst>
          </p:nvPr>
        </p:nvGraphicFramePr>
        <p:xfrm>
          <a:off x="3124200" y="767022"/>
          <a:ext cx="14767560" cy="7391400"/>
        </p:xfrm>
        <a:graphic>
          <a:graphicData uri="http://schemas.openxmlformats.org/drawingml/2006/table">
            <a:tbl>
              <a:tblPr firstRow="1" bandRow="1">
                <a:tableStyleId>{00A15C55-8517-42AA-B614-E9B94910E393}</a:tableStyleId>
              </a:tblPr>
              <a:tblGrid>
                <a:gridCol w="5239144">
                  <a:extLst>
                    <a:ext uri="{9D8B030D-6E8A-4147-A177-3AD203B41FA5}">
                      <a16:colId xmlns:a16="http://schemas.microsoft.com/office/drawing/2014/main" val="2869181942"/>
                    </a:ext>
                  </a:extLst>
                </a:gridCol>
                <a:gridCol w="9528416">
                  <a:extLst>
                    <a:ext uri="{9D8B030D-6E8A-4147-A177-3AD203B41FA5}">
                      <a16:colId xmlns:a16="http://schemas.microsoft.com/office/drawing/2014/main" val="51894712"/>
                    </a:ext>
                  </a:extLst>
                </a:gridCol>
              </a:tblGrid>
              <a:tr h="875957">
                <a:tc>
                  <a:txBody>
                    <a:bodyPr/>
                    <a:lstStyle/>
                    <a:p>
                      <a:pPr algn="ctr"/>
                      <a:r>
                        <a:rPr lang="en-US" sz="2800" b="0" i="0" u="none" strike="noStrike" baseline="0" dirty="0">
                          <a:solidFill>
                            <a:srgbClr val="000000"/>
                          </a:solidFill>
                          <a:latin typeface="Open Sans" pitchFamily="2" charset="0"/>
                        </a:rPr>
                        <a:t>Type of modification 		</a:t>
                      </a:r>
                    </a:p>
                  </a:txBody>
                  <a:tcPr/>
                </a:tc>
                <a:tc>
                  <a:txBody>
                    <a:bodyPr/>
                    <a:lstStyle/>
                    <a:p>
                      <a:pPr algn="ctr"/>
                      <a:r>
                        <a:rPr lang="en-US" sz="2800" b="0" i="0" u="none" strike="noStrike" baseline="0" dirty="0">
                          <a:solidFill>
                            <a:srgbClr val="000000"/>
                          </a:solidFill>
                          <a:latin typeface="Open Sans" pitchFamily="2" charset="0"/>
                        </a:rPr>
                        <a:t>	Action to be taken by LP 	</a:t>
                      </a:r>
                    </a:p>
                  </a:txBody>
                  <a:tcPr/>
                </a:tc>
                <a:extLst>
                  <a:ext uri="{0D108BD9-81ED-4DB2-BD59-A6C34878D82A}">
                    <a16:rowId xmlns:a16="http://schemas.microsoft.com/office/drawing/2014/main" val="923594427"/>
                  </a:ext>
                </a:extLst>
              </a:tr>
              <a:tr h="1261377">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700" b="0" i="0" u="none" strike="noStrike" kern="1200" baseline="0" dirty="0">
                          <a:solidFill>
                            <a:srgbClr val="003399"/>
                          </a:solidFill>
                          <a:latin typeface="+mn-lt"/>
                          <a:ea typeface="+mn-ea"/>
                          <a:cs typeface="+mn-cs"/>
                        </a:rPr>
                        <a:t>Change of the project management team 	</a:t>
                      </a:r>
                    </a:p>
                    <a:p>
                      <a:endParaRPr lang="hu-HU" dirty="0">
                        <a:solidFill>
                          <a:srgbClr val="003399"/>
                        </a:solidFill>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700" b="0" i="0" u="none" strike="noStrike" kern="1200" baseline="0" dirty="0">
                          <a:solidFill>
                            <a:srgbClr val="003399"/>
                          </a:solidFill>
                          <a:latin typeface="+mn-lt"/>
                          <a:ea typeface="+mn-ea"/>
                          <a:cs typeface="+mn-cs"/>
                        </a:rPr>
                        <a:t>Informs the MA/JS PO about the change via email and updates the data in </a:t>
                      </a:r>
                      <a:r>
                        <a:rPr lang="en-US" sz="2700" b="0" i="0" u="none" strike="noStrike" kern="1200" baseline="0" dirty="0" err="1">
                          <a:solidFill>
                            <a:srgbClr val="003399"/>
                          </a:solidFill>
                          <a:latin typeface="+mn-lt"/>
                          <a:ea typeface="+mn-ea"/>
                          <a:cs typeface="+mn-cs"/>
                        </a:rPr>
                        <a:t>Jems</a:t>
                      </a:r>
                      <a:r>
                        <a:rPr lang="en-US" sz="2700" b="0" i="0" u="none" strike="noStrike" kern="1200" baseline="0" dirty="0">
                          <a:solidFill>
                            <a:srgbClr val="003399"/>
                          </a:solidFill>
                          <a:latin typeface="+mn-lt"/>
                          <a:ea typeface="+mn-ea"/>
                          <a:cs typeface="+mn-cs"/>
                        </a:rPr>
                        <a:t> 	</a:t>
                      </a:r>
                    </a:p>
                    <a:p>
                      <a:endParaRPr lang="hu-HU" dirty="0">
                        <a:solidFill>
                          <a:srgbClr val="003399"/>
                        </a:solidFill>
                      </a:endParaRPr>
                    </a:p>
                  </a:txBody>
                  <a:tcPr/>
                </a:tc>
                <a:extLst>
                  <a:ext uri="{0D108BD9-81ED-4DB2-BD59-A6C34878D82A}">
                    <a16:rowId xmlns:a16="http://schemas.microsoft.com/office/drawing/2014/main" val="3143477206"/>
                  </a:ext>
                </a:extLst>
              </a:tr>
              <a:tr h="96263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700" b="0" i="0" u="none" strike="noStrike" kern="1200" baseline="0" dirty="0">
                          <a:solidFill>
                            <a:srgbClr val="003399"/>
                          </a:solidFill>
                          <a:latin typeface="+mn-lt"/>
                          <a:ea typeface="+mn-ea"/>
                          <a:cs typeface="+mn-cs"/>
                        </a:rPr>
                        <a:t>Change of the contact details of the LP/ PP 	</a:t>
                      </a:r>
                    </a:p>
                    <a:p>
                      <a:endParaRPr lang="hu-HU" dirty="0">
                        <a:solidFill>
                          <a:srgbClr val="003399"/>
                        </a:solidFill>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700" b="0" i="0" u="none" strike="noStrike" kern="1200" baseline="0" dirty="0">
                          <a:solidFill>
                            <a:srgbClr val="003399"/>
                          </a:solidFill>
                          <a:latin typeface="+mn-lt"/>
                          <a:ea typeface="+mn-ea"/>
                          <a:cs typeface="+mn-cs"/>
                        </a:rPr>
                        <a:t>Informs the MA/JS PO about the change via email 	</a:t>
                      </a:r>
                    </a:p>
                    <a:p>
                      <a:endParaRPr lang="hu-HU" dirty="0">
                        <a:solidFill>
                          <a:srgbClr val="003399"/>
                        </a:solidFill>
                      </a:endParaRPr>
                    </a:p>
                  </a:txBody>
                  <a:tcPr/>
                </a:tc>
                <a:extLst>
                  <a:ext uri="{0D108BD9-81ED-4DB2-BD59-A6C34878D82A}">
                    <a16:rowId xmlns:a16="http://schemas.microsoft.com/office/drawing/2014/main" val="1377258909"/>
                  </a:ext>
                </a:extLst>
              </a:tr>
              <a:tr h="3651356">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700" b="0" i="0" u="none" strike="noStrike" kern="1200" baseline="0" dirty="0">
                          <a:solidFill>
                            <a:srgbClr val="003399"/>
                          </a:solidFill>
                          <a:latin typeface="+mn-lt"/>
                          <a:ea typeface="+mn-ea"/>
                          <a:cs typeface="+mn-cs"/>
                        </a:rPr>
                        <a:t>Change of PP/ LP legal representative 	</a:t>
                      </a:r>
                    </a:p>
                    <a:p>
                      <a:endParaRPr lang="hu-HU" dirty="0">
                        <a:solidFill>
                          <a:srgbClr val="003399"/>
                        </a:solidFill>
                      </a:endParaRPr>
                    </a:p>
                  </a:txBody>
                  <a:tcPr/>
                </a:tc>
                <a:tc>
                  <a:txBody>
                    <a:bodyPr/>
                    <a:lstStyle/>
                    <a:p>
                      <a:endParaRPr lang="hu-HU" sz="2700" b="0" i="0" u="none" strike="noStrike" kern="1200" baseline="0" dirty="0">
                        <a:solidFill>
                          <a:srgbClr val="003399"/>
                        </a:solidFill>
                        <a:latin typeface="+mn-lt"/>
                        <a:ea typeface="+mn-ea"/>
                        <a:cs typeface="+mn-cs"/>
                      </a:endParaRPr>
                    </a:p>
                    <a:p>
                      <a:r>
                        <a:rPr lang="en-US" sz="2700" b="0" i="0" u="none" strike="noStrike" kern="1200" baseline="0" dirty="0">
                          <a:solidFill>
                            <a:srgbClr val="003399"/>
                          </a:solidFill>
                          <a:latin typeface="+mn-lt"/>
                          <a:ea typeface="+mn-ea"/>
                          <a:cs typeface="+mn-cs"/>
                        </a:rPr>
                        <a:t>- Informs the MA/JS PO about the change via email </a:t>
                      </a:r>
                    </a:p>
                    <a:p>
                      <a:r>
                        <a:rPr lang="en-US" sz="2700" b="0" i="0" u="none" strike="noStrike" kern="1200" baseline="0" dirty="0">
                          <a:solidFill>
                            <a:srgbClr val="003399"/>
                          </a:solidFill>
                          <a:latin typeface="+mn-lt"/>
                          <a:ea typeface="+mn-ea"/>
                          <a:cs typeface="+mn-cs"/>
                        </a:rPr>
                        <a:t>- Provides Annex A2_Proof of signature in case of LP legal representative change (electronic + original) </a:t>
                      </a:r>
                    </a:p>
                    <a:p>
                      <a:r>
                        <a:rPr lang="en-US" sz="2700" b="0" i="0" u="none" strike="noStrike" kern="1200" baseline="0" dirty="0">
                          <a:solidFill>
                            <a:srgbClr val="003399"/>
                          </a:solidFill>
                          <a:latin typeface="+mn-lt"/>
                          <a:ea typeface="+mn-ea"/>
                          <a:cs typeface="+mn-cs"/>
                        </a:rPr>
                        <a:t>- Uploads the scanned Proof of Signature in </a:t>
                      </a:r>
                      <a:r>
                        <a:rPr lang="en-US" sz="2700" b="0" i="0" u="none" strike="noStrike" kern="1200" baseline="0" dirty="0" err="1">
                          <a:solidFill>
                            <a:srgbClr val="003399"/>
                          </a:solidFill>
                          <a:latin typeface="+mn-lt"/>
                          <a:ea typeface="+mn-ea"/>
                          <a:cs typeface="+mn-cs"/>
                        </a:rPr>
                        <a:t>Jems</a:t>
                      </a:r>
                      <a:r>
                        <a:rPr lang="en-US" sz="2700" b="0" i="0" u="none" strike="noStrike" kern="1200" baseline="0" dirty="0">
                          <a:solidFill>
                            <a:srgbClr val="003399"/>
                          </a:solidFill>
                          <a:latin typeface="+mn-lt"/>
                          <a:ea typeface="+mn-ea"/>
                          <a:cs typeface="+mn-cs"/>
                        </a:rPr>
                        <a:t> which will be clearly earmarked as being a new proof of signature! </a:t>
                      </a:r>
                    </a:p>
                    <a:p>
                      <a:r>
                        <a:rPr lang="hu-HU" sz="2700" b="0" i="0" u="none" strike="noStrike" kern="1200" baseline="0" dirty="0">
                          <a:solidFill>
                            <a:srgbClr val="003399"/>
                          </a:solidFill>
                          <a:latin typeface="+mn-lt"/>
                          <a:ea typeface="+mn-ea"/>
                          <a:cs typeface="+mn-cs"/>
                        </a:rPr>
                        <a:t>	</a:t>
                      </a:r>
                    </a:p>
                    <a:p>
                      <a:endParaRPr lang="hu-HU" dirty="0">
                        <a:solidFill>
                          <a:srgbClr val="003399"/>
                        </a:solidFill>
                      </a:endParaRPr>
                    </a:p>
                  </a:txBody>
                  <a:tcPr/>
                </a:tc>
                <a:extLst>
                  <a:ext uri="{0D108BD9-81ED-4DB2-BD59-A6C34878D82A}">
                    <a16:rowId xmlns:a16="http://schemas.microsoft.com/office/drawing/2014/main" val="3183529412"/>
                  </a:ext>
                </a:extLst>
              </a:tr>
            </a:tbl>
          </a:graphicData>
        </a:graphic>
      </p:graphicFrame>
    </p:spTree>
    <p:extLst>
      <p:ext uri="{BB962C8B-B14F-4D97-AF65-F5344CB8AC3E}">
        <p14:creationId xmlns:p14="http://schemas.microsoft.com/office/powerpoint/2010/main" val="2459407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id="{552CE601-2103-D957-44CF-0FE26DDAB66D}"/>
              </a:ext>
            </a:extLst>
          </p:cNvPr>
          <p:cNvSpPr>
            <a:spLocks noGrp="1"/>
          </p:cNvSpPr>
          <p:nvPr>
            <p:ph type="title"/>
          </p:nvPr>
        </p:nvSpPr>
        <p:spPr>
          <a:xfrm>
            <a:off x="3430952" y="275198"/>
            <a:ext cx="12725400" cy="2404283"/>
          </a:xfrm>
        </p:spPr>
        <p:txBody>
          <a:bodyPr/>
          <a:lstStyle/>
          <a:p>
            <a:pPr algn="ctr"/>
            <a:r>
              <a:rPr lang="en-GB" sz="3600" dirty="0"/>
              <a:t>Administrative changes</a:t>
            </a:r>
            <a:br>
              <a:rPr lang="en-US" sz="4000" dirty="0"/>
            </a:br>
            <a:endParaRPr lang="hu-HU" sz="4000" dirty="0"/>
          </a:p>
        </p:txBody>
      </p:sp>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graphicFrame>
        <p:nvGraphicFramePr>
          <p:cNvPr id="2" name="Table 1">
            <a:extLst>
              <a:ext uri="{FF2B5EF4-FFF2-40B4-BE49-F238E27FC236}">
                <a16:creationId xmlns:a16="http://schemas.microsoft.com/office/drawing/2014/main" id="{DEC68F7B-42EF-F52C-960D-212918A5E95C}"/>
              </a:ext>
            </a:extLst>
          </p:cNvPr>
          <p:cNvGraphicFramePr>
            <a:graphicFrameLocks noGrp="1"/>
          </p:cNvGraphicFramePr>
          <p:nvPr>
            <p:extLst>
              <p:ext uri="{D42A27DB-BD31-4B8C-83A1-F6EECF244321}">
                <p14:modId xmlns:p14="http://schemas.microsoft.com/office/powerpoint/2010/main" val="1502381137"/>
              </p:ext>
            </p:extLst>
          </p:nvPr>
        </p:nvGraphicFramePr>
        <p:xfrm>
          <a:off x="2514600" y="767022"/>
          <a:ext cx="14950440" cy="8947648"/>
        </p:xfrm>
        <a:graphic>
          <a:graphicData uri="http://schemas.openxmlformats.org/drawingml/2006/table">
            <a:tbl>
              <a:tblPr firstRow="1" bandRow="1">
                <a:tableStyleId>{00A15C55-8517-42AA-B614-E9B94910E393}</a:tableStyleId>
              </a:tblPr>
              <a:tblGrid>
                <a:gridCol w="5508056">
                  <a:extLst>
                    <a:ext uri="{9D8B030D-6E8A-4147-A177-3AD203B41FA5}">
                      <a16:colId xmlns:a16="http://schemas.microsoft.com/office/drawing/2014/main" val="2869181942"/>
                    </a:ext>
                  </a:extLst>
                </a:gridCol>
                <a:gridCol w="9442384">
                  <a:extLst>
                    <a:ext uri="{9D8B030D-6E8A-4147-A177-3AD203B41FA5}">
                      <a16:colId xmlns:a16="http://schemas.microsoft.com/office/drawing/2014/main" val="51894712"/>
                    </a:ext>
                  </a:extLst>
                </a:gridCol>
              </a:tblGrid>
              <a:tr h="751775">
                <a:tc>
                  <a:txBody>
                    <a:bodyPr/>
                    <a:lstStyle/>
                    <a:p>
                      <a:pPr algn="ctr"/>
                      <a:r>
                        <a:rPr lang="en-US" sz="2800" b="0" i="0" u="none" strike="noStrike" baseline="0" dirty="0">
                          <a:solidFill>
                            <a:srgbClr val="000000"/>
                          </a:solidFill>
                          <a:latin typeface="Open Sans" pitchFamily="2" charset="0"/>
                        </a:rPr>
                        <a:t>Type of modification 		</a:t>
                      </a:r>
                    </a:p>
                  </a:txBody>
                  <a:tcPr/>
                </a:tc>
                <a:tc>
                  <a:txBody>
                    <a:bodyPr/>
                    <a:lstStyle/>
                    <a:p>
                      <a:pPr algn="ctr"/>
                      <a:r>
                        <a:rPr lang="en-US" sz="2800" b="0" i="0" u="none" strike="noStrike" baseline="0" dirty="0">
                          <a:solidFill>
                            <a:srgbClr val="000000"/>
                          </a:solidFill>
                          <a:latin typeface="Open Sans" pitchFamily="2" charset="0"/>
                        </a:rPr>
                        <a:t>	Action to be taken by LP 	</a:t>
                      </a:r>
                    </a:p>
                  </a:txBody>
                  <a:tcPr/>
                </a:tc>
                <a:extLst>
                  <a:ext uri="{0D108BD9-81ED-4DB2-BD59-A6C34878D82A}">
                    <a16:rowId xmlns:a16="http://schemas.microsoft.com/office/drawing/2014/main" val="923594427"/>
                  </a:ext>
                </a:extLst>
              </a:tr>
              <a:tr h="2691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rgbClr val="003399"/>
                          </a:solidFill>
                          <a:latin typeface="+mn-lt"/>
                          <a:ea typeface="+mn-ea"/>
                          <a:cs typeface="+mn-cs"/>
                        </a:rPr>
                        <a:t>Change of LP bank account 	</a:t>
                      </a:r>
                    </a:p>
                    <a:p>
                      <a:endParaRPr lang="hu-HU" sz="2400" dirty="0">
                        <a:solidFill>
                          <a:srgbClr val="003399"/>
                        </a:solidFill>
                      </a:endParaRPr>
                    </a:p>
                  </a:txBody>
                  <a:tcPr/>
                </a:tc>
                <a:tc>
                  <a:txBody>
                    <a:bodyPr/>
                    <a:lstStyle/>
                    <a:p>
                      <a:endParaRPr lang="hu-HU" sz="2400" b="0" i="0" u="none" strike="noStrike" kern="1200" baseline="0" dirty="0">
                        <a:solidFill>
                          <a:srgbClr val="003399"/>
                        </a:solidFill>
                        <a:latin typeface="+mn-lt"/>
                        <a:ea typeface="+mn-ea"/>
                        <a:cs typeface="+mn-cs"/>
                      </a:endParaRPr>
                    </a:p>
                    <a:p>
                      <a:r>
                        <a:rPr lang="en-US" sz="2400" b="0" i="0" u="none" strike="noStrike" kern="1200" baseline="0" dirty="0">
                          <a:solidFill>
                            <a:srgbClr val="003399"/>
                          </a:solidFill>
                          <a:latin typeface="+mn-lt"/>
                          <a:ea typeface="+mn-ea"/>
                          <a:cs typeface="+mn-cs"/>
                        </a:rPr>
                        <a:t>- Informs the MA/JS PO about the change via email </a:t>
                      </a:r>
                    </a:p>
                    <a:p>
                      <a:r>
                        <a:rPr lang="en-US" sz="2400" b="0" i="0" u="none" strike="noStrike" kern="1200" baseline="0" dirty="0">
                          <a:solidFill>
                            <a:srgbClr val="003399"/>
                          </a:solidFill>
                          <a:latin typeface="+mn-lt"/>
                          <a:ea typeface="+mn-ea"/>
                          <a:cs typeface="+mn-cs"/>
                        </a:rPr>
                        <a:t>- Provides Annex A1.1 or A1.2_Bank account statement (electronic + original) </a:t>
                      </a:r>
                    </a:p>
                    <a:p>
                      <a:r>
                        <a:rPr lang="en-US" sz="2400" b="0" i="0" u="none" strike="noStrike" kern="1200" baseline="0" dirty="0">
                          <a:solidFill>
                            <a:srgbClr val="003399"/>
                          </a:solidFill>
                          <a:latin typeface="+mn-lt"/>
                          <a:ea typeface="+mn-ea"/>
                          <a:cs typeface="+mn-cs"/>
                        </a:rPr>
                        <a:t>- Updates the data in </a:t>
                      </a:r>
                      <a:r>
                        <a:rPr lang="en-US" sz="2400" b="0" i="0" u="none" strike="noStrike" kern="1200" baseline="0" dirty="0" err="1">
                          <a:solidFill>
                            <a:srgbClr val="003399"/>
                          </a:solidFill>
                          <a:latin typeface="+mn-lt"/>
                          <a:ea typeface="+mn-ea"/>
                          <a:cs typeface="+mn-cs"/>
                        </a:rPr>
                        <a:t>Jems</a:t>
                      </a:r>
                      <a:r>
                        <a:rPr lang="en-US" sz="2400" b="0" i="0" u="none" strike="noStrike" kern="1200" baseline="0" dirty="0">
                          <a:solidFill>
                            <a:srgbClr val="003399"/>
                          </a:solidFill>
                          <a:latin typeface="+mn-lt"/>
                          <a:ea typeface="+mn-ea"/>
                          <a:cs typeface="+mn-cs"/>
                        </a:rPr>
                        <a:t> and uploads the Bank account statement </a:t>
                      </a:r>
                      <a:endParaRPr lang="hu-HU" sz="2400" b="0" i="0" u="none" strike="noStrike" kern="1200" baseline="0" dirty="0">
                        <a:solidFill>
                          <a:srgbClr val="003399"/>
                        </a:solidFill>
                        <a:latin typeface="+mn-lt"/>
                        <a:ea typeface="+mn-ea"/>
                        <a:cs typeface="+mn-cs"/>
                      </a:endParaRPr>
                    </a:p>
                  </a:txBody>
                  <a:tcPr/>
                </a:tc>
                <a:extLst>
                  <a:ext uri="{0D108BD9-81ED-4DB2-BD59-A6C34878D82A}">
                    <a16:rowId xmlns:a16="http://schemas.microsoft.com/office/drawing/2014/main" val="3143477206"/>
                  </a:ext>
                </a:extLst>
              </a:tr>
              <a:tr h="5310928">
                <a:tc>
                  <a:txBody>
                    <a:bodyPr/>
                    <a:lstStyle/>
                    <a:p>
                      <a:r>
                        <a:rPr lang="hu-HU" sz="2400" b="0" i="0" u="none" strike="noStrike" kern="1200" baseline="0" dirty="0" err="1">
                          <a:solidFill>
                            <a:srgbClr val="003399"/>
                          </a:solidFill>
                          <a:latin typeface="+mn-lt"/>
                          <a:ea typeface="+mn-ea"/>
                          <a:cs typeface="+mn-cs"/>
                        </a:rPr>
                        <a:t>Legal</a:t>
                      </a:r>
                      <a:r>
                        <a:rPr lang="hu-HU" sz="2400" b="0" i="0" u="none" strike="noStrike" kern="1200" baseline="0" dirty="0">
                          <a:solidFill>
                            <a:srgbClr val="003399"/>
                          </a:solidFill>
                          <a:latin typeface="+mn-lt"/>
                          <a:ea typeface="+mn-ea"/>
                          <a:cs typeface="+mn-cs"/>
                        </a:rPr>
                        <a:t> </a:t>
                      </a:r>
                      <a:r>
                        <a:rPr lang="hu-HU" sz="2400" b="0" i="0" u="none" strike="noStrike" kern="1200" baseline="0" dirty="0" err="1">
                          <a:solidFill>
                            <a:srgbClr val="003399"/>
                          </a:solidFill>
                          <a:latin typeface="+mn-lt"/>
                          <a:ea typeface="+mn-ea"/>
                          <a:cs typeface="+mn-cs"/>
                        </a:rPr>
                        <a:t>succession</a:t>
                      </a:r>
                      <a:r>
                        <a:rPr lang="hu-HU" sz="2400" b="0" i="0" u="none" strike="noStrike" kern="1200" baseline="0" dirty="0">
                          <a:solidFill>
                            <a:srgbClr val="003399"/>
                          </a:solidFill>
                          <a:latin typeface="+mn-lt"/>
                          <a:ea typeface="+mn-ea"/>
                          <a:cs typeface="+mn-cs"/>
                        </a:rPr>
                        <a:t> </a:t>
                      </a:r>
                    </a:p>
                    <a:p>
                      <a:r>
                        <a:rPr lang="en-US" sz="2400" b="0" i="0" u="none" strike="noStrike" kern="1200" baseline="0" dirty="0">
                          <a:solidFill>
                            <a:srgbClr val="003399"/>
                          </a:solidFill>
                          <a:latin typeface="+mn-lt"/>
                          <a:ea typeface="+mn-ea"/>
                          <a:cs typeface="+mn-cs"/>
                        </a:rPr>
                        <a:t>The legal succession of the LP (Article 11 of the SC) or PP is considered an administrative change and not a partner change if, based on the relevant legal act, it is proved that the new legal entity is the legal successor taking fully the duties and obligations of the predecessor, as well as it fulfils the partner eligibility criteria of the DRP. 	</a:t>
                      </a:r>
                    </a:p>
                    <a:p>
                      <a:endParaRPr lang="hu-HU" sz="2400" dirty="0">
                        <a:solidFill>
                          <a:srgbClr val="003399"/>
                        </a:solidFill>
                      </a:endParaRPr>
                    </a:p>
                  </a:txBody>
                  <a:tcPr/>
                </a:tc>
                <a:tc>
                  <a:txBody>
                    <a:bodyPr/>
                    <a:lstStyle/>
                    <a:p>
                      <a:r>
                        <a:rPr lang="en-US" sz="2400" b="0" i="0" u="none" strike="noStrike" kern="1200" baseline="0" dirty="0">
                          <a:solidFill>
                            <a:srgbClr val="003399"/>
                          </a:solidFill>
                          <a:latin typeface="+mn-lt"/>
                          <a:ea typeface="+mn-ea"/>
                          <a:cs typeface="+mn-cs"/>
                        </a:rPr>
                        <a:t>- Informs the MA/JS PO about the change via email within 10 days from the date the legal act stating the legal succession enters into force and provides the legal act (in original language – to be checked by the relevant NCP) proving that the new legal entity is the legal successor of the previous one, taking over fully the duties and obligations of its predecessor </a:t>
                      </a:r>
                    </a:p>
                    <a:p>
                      <a:r>
                        <a:rPr lang="en-US" sz="2400" b="0" i="0" u="none" strike="noStrike" kern="1200" baseline="0" dirty="0">
                          <a:solidFill>
                            <a:srgbClr val="003399"/>
                          </a:solidFill>
                          <a:latin typeface="+mn-lt"/>
                          <a:ea typeface="+mn-ea"/>
                          <a:cs typeface="+mn-cs"/>
                        </a:rPr>
                        <a:t>* In case the legal representative or the LP bank account changes as well, documents and procedure described above will additionally need to be submitted / followed. </a:t>
                      </a:r>
                    </a:p>
                    <a:p>
                      <a:r>
                        <a:rPr lang="en-US" sz="2400" b="0" i="0" u="none" strike="noStrike" kern="1200" baseline="0" dirty="0">
                          <a:solidFill>
                            <a:srgbClr val="003399"/>
                          </a:solidFill>
                          <a:latin typeface="+mn-lt"/>
                          <a:ea typeface="+mn-ea"/>
                          <a:cs typeface="+mn-cs"/>
                        </a:rPr>
                        <a:t>* In case the legal succession is not confirmed by the relevant NCP, a partner change procedure will be followed. </a:t>
                      </a:r>
                    </a:p>
                    <a:p>
                      <a:r>
                        <a:rPr lang="en-US" sz="2400" b="0" i="0" u="none" strike="noStrike" kern="1200" baseline="0" dirty="0">
                          <a:solidFill>
                            <a:srgbClr val="003399"/>
                          </a:solidFill>
                          <a:latin typeface="+mn-lt"/>
                          <a:ea typeface="+mn-ea"/>
                          <a:cs typeface="+mn-cs"/>
                        </a:rPr>
                        <a:t>Documents for legal succession will be uploaded in </a:t>
                      </a:r>
                      <a:r>
                        <a:rPr lang="en-US" sz="2400" b="0" i="0" u="none" strike="noStrike" kern="1200" baseline="0" dirty="0" err="1">
                          <a:solidFill>
                            <a:srgbClr val="003399"/>
                          </a:solidFill>
                          <a:latin typeface="+mn-lt"/>
                          <a:ea typeface="+mn-ea"/>
                          <a:cs typeface="+mn-cs"/>
                        </a:rPr>
                        <a:t>Jems</a:t>
                      </a:r>
                      <a:r>
                        <a:rPr lang="en-US" sz="2400" b="0" i="0" u="none" strike="noStrike" kern="1200" baseline="0" dirty="0">
                          <a:solidFill>
                            <a:srgbClr val="003399"/>
                          </a:solidFill>
                          <a:latin typeface="+mn-lt"/>
                          <a:ea typeface="+mn-ea"/>
                          <a:cs typeface="+mn-cs"/>
                        </a:rPr>
                        <a:t>! 	</a:t>
                      </a:r>
                    </a:p>
                    <a:p>
                      <a:endParaRPr lang="hu-HU" sz="2400" dirty="0">
                        <a:solidFill>
                          <a:srgbClr val="003399"/>
                        </a:solidFill>
                      </a:endParaRPr>
                    </a:p>
                  </a:txBody>
                  <a:tcPr/>
                </a:tc>
                <a:extLst>
                  <a:ext uri="{0D108BD9-81ED-4DB2-BD59-A6C34878D82A}">
                    <a16:rowId xmlns:a16="http://schemas.microsoft.com/office/drawing/2014/main" val="1377258909"/>
                  </a:ext>
                </a:extLst>
              </a:tr>
            </a:tbl>
          </a:graphicData>
        </a:graphic>
      </p:graphicFrame>
    </p:spTree>
    <p:extLst>
      <p:ext uri="{BB962C8B-B14F-4D97-AF65-F5344CB8AC3E}">
        <p14:creationId xmlns:p14="http://schemas.microsoft.com/office/powerpoint/2010/main" val="444927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a:extLst>
              <a:ext uri="{FF2B5EF4-FFF2-40B4-BE49-F238E27FC236}">
                <a16:creationId xmlns:a16="http://schemas.microsoft.com/office/drawing/2014/main" id="{552CE601-2103-D957-44CF-0FE26DDAB66D}"/>
              </a:ext>
            </a:extLst>
          </p:cNvPr>
          <p:cNvSpPr>
            <a:spLocks noGrp="1"/>
          </p:cNvSpPr>
          <p:nvPr>
            <p:ph type="title"/>
          </p:nvPr>
        </p:nvSpPr>
        <p:spPr>
          <a:xfrm>
            <a:off x="3430952" y="275198"/>
            <a:ext cx="12725400" cy="2404283"/>
          </a:xfrm>
        </p:spPr>
        <p:txBody>
          <a:bodyPr/>
          <a:lstStyle/>
          <a:p>
            <a:pPr algn="ctr"/>
            <a:r>
              <a:rPr lang="en-GB" sz="3600" dirty="0"/>
              <a:t>Minor content changes</a:t>
            </a:r>
            <a:br>
              <a:rPr lang="en-US" sz="4000" dirty="0"/>
            </a:br>
            <a:endParaRPr lang="hu-HU" sz="4000" dirty="0"/>
          </a:p>
        </p:txBody>
      </p:sp>
      <p:pic>
        <p:nvPicPr>
          <p:cNvPr id="7"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8921874"/>
            <a:ext cx="3064565" cy="599692"/>
          </a:xfrm>
          <a:prstGeom prst="rect">
            <a:avLst/>
          </a:prstGeom>
        </p:spPr>
      </p:pic>
      <p:sp>
        <p:nvSpPr>
          <p:cNvPr id="5" name="TextBox 4">
            <a:extLst>
              <a:ext uri="{FF2B5EF4-FFF2-40B4-BE49-F238E27FC236}">
                <a16:creationId xmlns:a16="http://schemas.microsoft.com/office/drawing/2014/main" id="{F3D51789-4A52-7D90-442B-21B57F50C282}"/>
              </a:ext>
            </a:extLst>
          </p:cNvPr>
          <p:cNvSpPr txBox="1"/>
          <p:nvPr/>
        </p:nvSpPr>
        <p:spPr>
          <a:xfrm>
            <a:off x="2383473" y="1155987"/>
            <a:ext cx="14645640" cy="20621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2B55AA"/>
                </a:solidFill>
                <a:latin typeface="Open Sans"/>
              </a:rPr>
              <a:t>Refer  to</a:t>
            </a:r>
            <a:r>
              <a:rPr lang="en-US" sz="3200" dirty="0">
                <a:solidFill>
                  <a:srgbClr val="2B55AA"/>
                </a:solidFill>
                <a:latin typeface="Open Sans"/>
              </a:rPr>
              <a:t>: </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200" dirty="0">
                <a:solidFill>
                  <a:srgbClr val="2B55AA"/>
                </a:solidFill>
                <a:latin typeface="Open Sans"/>
              </a:rPr>
              <a:t>timing, duration, location or format of activities. </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200" dirty="0">
                <a:solidFill>
                  <a:srgbClr val="2B55AA"/>
                </a:solidFill>
                <a:latin typeface="Open Sans"/>
              </a:rPr>
              <a:t>timing, number (only increase or merging is allowed) or format </a:t>
            </a:r>
            <a:r>
              <a:rPr lang="en-US" sz="3200">
                <a:solidFill>
                  <a:srgbClr val="2B55AA"/>
                </a:solidFill>
                <a:latin typeface="Open Sans"/>
              </a:rPr>
              <a:t>of deliverables</a:t>
            </a:r>
            <a:endParaRPr lang="en-US" sz="3200" dirty="0">
              <a:solidFill>
                <a:srgbClr val="2B55AA"/>
              </a:solidFill>
              <a:latin typeface="Open Sans"/>
            </a:endParaRPr>
          </a:p>
        </p:txBody>
      </p:sp>
      <p:graphicFrame>
        <p:nvGraphicFramePr>
          <p:cNvPr id="6" name="Table 5">
            <a:extLst>
              <a:ext uri="{FF2B5EF4-FFF2-40B4-BE49-F238E27FC236}">
                <a16:creationId xmlns:a16="http://schemas.microsoft.com/office/drawing/2014/main" id="{F0BC089F-9336-3990-A28F-BD190EC2D8DD}"/>
              </a:ext>
            </a:extLst>
          </p:cNvPr>
          <p:cNvGraphicFramePr>
            <a:graphicFrameLocks noGrp="1"/>
          </p:cNvGraphicFramePr>
          <p:nvPr>
            <p:extLst>
              <p:ext uri="{D42A27DB-BD31-4B8C-83A1-F6EECF244321}">
                <p14:modId xmlns:p14="http://schemas.microsoft.com/office/powerpoint/2010/main" val="1276083048"/>
              </p:ext>
            </p:extLst>
          </p:nvPr>
        </p:nvGraphicFramePr>
        <p:xfrm>
          <a:off x="2261553" y="4925695"/>
          <a:ext cx="14767560" cy="2682240"/>
        </p:xfrm>
        <a:graphic>
          <a:graphicData uri="http://schemas.openxmlformats.org/drawingml/2006/table">
            <a:tbl>
              <a:tblPr firstRow="1" bandRow="1">
                <a:tableStyleId>{00A15C55-8517-42AA-B614-E9B94910E393}</a:tableStyleId>
              </a:tblPr>
              <a:tblGrid>
                <a:gridCol w="5239144">
                  <a:extLst>
                    <a:ext uri="{9D8B030D-6E8A-4147-A177-3AD203B41FA5}">
                      <a16:colId xmlns:a16="http://schemas.microsoft.com/office/drawing/2014/main" val="3615142318"/>
                    </a:ext>
                  </a:extLst>
                </a:gridCol>
                <a:gridCol w="9528416">
                  <a:extLst>
                    <a:ext uri="{9D8B030D-6E8A-4147-A177-3AD203B41FA5}">
                      <a16:colId xmlns:a16="http://schemas.microsoft.com/office/drawing/2014/main" val="1720806880"/>
                    </a:ext>
                  </a:extLst>
                </a:gridCol>
              </a:tblGrid>
              <a:tr h="875957">
                <a:tc>
                  <a:txBody>
                    <a:bodyPr/>
                    <a:lstStyle/>
                    <a:p>
                      <a:pPr algn="ctr"/>
                      <a:r>
                        <a:rPr lang="en-US" sz="2800" b="0" i="0" u="none" strike="noStrike" baseline="0" dirty="0">
                          <a:solidFill>
                            <a:srgbClr val="003399"/>
                          </a:solidFill>
                          <a:latin typeface="Open Sans" pitchFamily="2" charset="0"/>
                        </a:rPr>
                        <a:t>Type of modification 		</a:t>
                      </a:r>
                    </a:p>
                  </a:txBody>
                  <a:tcPr/>
                </a:tc>
                <a:tc>
                  <a:txBody>
                    <a:bodyPr/>
                    <a:lstStyle/>
                    <a:p>
                      <a:pPr algn="ctr"/>
                      <a:r>
                        <a:rPr lang="en-US" sz="2800" b="0" i="0" u="none" strike="noStrike" baseline="0" dirty="0">
                          <a:solidFill>
                            <a:srgbClr val="003399"/>
                          </a:solidFill>
                          <a:latin typeface="Open Sans" pitchFamily="2" charset="0"/>
                        </a:rPr>
                        <a:t>	Action to be taken by LP 	</a:t>
                      </a:r>
                    </a:p>
                  </a:txBody>
                  <a:tcPr/>
                </a:tc>
                <a:extLst>
                  <a:ext uri="{0D108BD9-81ED-4DB2-BD59-A6C34878D82A}">
                    <a16:rowId xmlns:a16="http://schemas.microsoft.com/office/drawing/2014/main" val="4135993557"/>
                  </a:ext>
                </a:extLst>
              </a:tr>
              <a:tr h="1261377">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700" b="0" i="0" u="none" strike="noStrike" kern="1200" baseline="0" dirty="0">
                          <a:solidFill>
                            <a:srgbClr val="003399"/>
                          </a:solidFill>
                          <a:latin typeface="+mn-lt"/>
                          <a:ea typeface="+mn-ea"/>
                          <a:cs typeface="+mn-cs"/>
                        </a:rPr>
                        <a:t>Minor adjustments of the project content 	</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sz="2700" b="0" i="0" u="none" strike="noStrike" kern="1200" baseline="0" dirty="0">
                          <a:solidFill>
                            <a:srgbClr val="003399"/>
                          </a:solidFill>
                          <a:latin typeface="+mn-lt"/>
                          <a:ea typeface="+mn-ea"/>
                          <a:cs typeface="+mn-cs"/>
                        </a:rPr>
                        <a:t>	</a:t>
                      </a:r>
                    </a:p>
                    <a:p>
                      <a:endParaRPr lang="hu-HU" dirty="0">
                        <a:solidFill>
                          <a:srgbClr val="003399"/>
                        </a:solidFill>
                      </a:endParaRPr>
                    </a:p>
                  </a:txBody>
                  <a:tcPr/>
                </a:tc>
                <a:tc>
                  <a:txBody>
                    <a:bodyPr/>
                    <a:lstStyle/>
                    <a:p>
                      <a:r>
                        <a:rPr lang="en-US" sz="2700" b="0" i="0" u="none" strike="noStrike" kern="1200" baseline="0" dirty="0">
                          <a:solidFill>
                            <a:srgbClr val="003399"/>
                          </a:solidFill>
                          <a:latin typeface="+mn-lt"/>
                          <a:ea typeface="+mn-ea"/>
                          <a:cs typeface="+mn-cs"/>
                        </a:rPr>
                        <a:t>Submits via email to MA/JS PO Annex B1_ Change Log File providing justification for the changes 	</a:t>
                      </a:r>
                    </a:p>
                    <a:p>
                      <a:endParaRPr lang="hu-HU" dirty="0">
                        <a:solidFill>
                          <a:srgbClr val="003399"/>
                        </a:solidFill>
                      </a:endParaRPr>
                    </a:p>
                  </a:txBody>
                  <a:tcPr/>
                </a:tc>
                <a:extLst>
                  <a:ext uri="{0D108BD9-81ED-4DB2-BD59-A6C34878D82A}">
                    <a16:rowId xmlns:a16="http://schemas.microsoft.com/office/drawing/2014/main" val="1635011718"/>
                  </a:ext>
                </a:extLst>
              </a:tr>
            </a:tbl>
          </a:graphicData>
        </a:graphic>
      </p:graphicFrame>
    </p:spTree>
    <p:extLst>
      <p:ext uri="{BB962C8B-B14F-4D97-AF65-F5344CB8AC3E}">
        <p14:creationId xmlns:p14="http://schemas.microsoft.com/office/powerpoint/2010/main" val="4202265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BA2671C6-EC02-A055-CFA0-BC5F177D7C32}"/>
              </a:ext>
            </a:extLst>
          </p:cNvPr>
          <p:cNvSpPr>
            <a:spLocks noGrp="1"/>
          </p:cNvSpPr>
          <p:nvPr>
            <p:ph type="body" sz="quarter" idx="11"/>
          </p:nvPr>
        </p:nvSpPr>
        <p:spPr/>
        <p:txBody>
          <a:bodyPr/>
          <a:lstStyle/>
          <a:p>
            <a:r>
              <a:rPr lang="hu-HU" dirty="0"/>
              <a:t>Danube </a:t>
            </a:r>
            <a:r>
              <a:rPr lang="hu-HU" dirty="0" err="1"/>
              <a:t>Region</a:t>
            </a:r>
            <a:r>
              <a:rPr lang="hu-HU" dirty="0"/>
              <a:t> Programme </a:t>
            </a:r>
          </a:p>
          <a:p>
            <a:r>
              <a:rPr lang="hu-HU" dirty="0" err="1"/>
              <a:t>Managing</a:t>
            </a:r>
            <a:r>
              <a:rPr lang="hu-HU" dirty="0"/>
              <a:t> </a:t>
            </a:r>
            <a:r>
              <a:rPr lang="hu-HU" dirty="0" err="1"/>
              <a:t>Authority</a:t>
            </a:r>
            <a:r>
              <a:rPr lang="hu-HU" dirty="0"/>
              <a:t>/ </a:t>
            </a:r>
            <a:r>
              <a:rPr lang="hu-HU" dirty="0" err="1"/>
              <a:t>Joint</a:t>
            </a:r>
            <a:r>
              <a:rPr lang="hu-HU" dirty="0"/>
              <a:t> </a:t>
            </a:r>
            <a:r>
              <a:rPr lang="hu-HU" dirty="0" err="1"/>
              <a:t>Secretariat</a:t>
            </a:r>
            <a:endParaRPr lang="en-GB" dirty="0"/>
          </a:p>
        </p:txBody>
      </p:sp>
      <p:sp>
        <p:nvSpPr>
          <p:cNvPr id="5" name="Szöveg helye 4">
            <a:extLst>
              <a:ext uri="{FF2B5EF4-FFF2-40B4-BE49-F238E27FC236}">
                <a16:creationId xmlns:a16="http://schemas.microsoft.com/office/drawing/2014/main" id="{7DD42D5A-584E-51B4-9269-5F37D66586F9}"/>
              </a:ext>
            </a:extLst>
          </p:cNvPr>
          <p:cNvSpPr>
            <a:spLocks noGrp="1"/>
          </p:cNvSpPr>
          <p:nvPr>
            <p:ph type="body" sz="quarter" idx="14"/>
          </p:nvPr>
        </p:nvSpPr>
        <p:spPr/>
        <p:txBody>
          <a:bodyPr/>
          <a:lstStyle/>
          <a:p>
            <a:r>
              <a:rPr lang="en-GB" dirty="0">
                <a:hlinkClick r:id="rId3"/>
              </a:rPr>
              <a:t>https://www.linkedin.com/in/interregdanube/</a:t>
            </a:r>
            <a:endParaRPr lang="hu-HU" dirty="0"/>
          </a:p>
          <a:p>
            <a:r>
              <a:rPr lang="en-GB" dirty="0">
                <a:hlinkClick r:id="rId4"/>
              </a:rPr>
              <a:t>https://www.facebook.com/InterregDanube/</a:t>
            </a:r>
            <a:endParaRPr lang="hu-HU" dirty="0"/>
          </a:p>
          <a:p>
            <a:endParaRPr lang="en-GB" dirty="0"/>
          </a:p>
        </p:txBody>
      </p:sp>
      <p:pic>
        <p:nvPicPr>
          <p:cNvPr id="10" name="Kép 9">
            <a:extLst>
              <a:ext uri="{FF2B5EF4-FFF2-40B4-BE49-F238E27FC236}">
                <a16:creationId xmlns:a16="http://schemas.microsoft.com/office/drawing/2014/main" id="{B41AAD67-A53C-7E0C-CC06-D8DF0D2FB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5400" y="8206542"/>
            <a:ext cx="6510859" cy="1274084"/>
          </a:xfrm>
          <a:prstGeom prst="rect">
            <a:avLst/>
          </a:prstGeom>
        </p:spPr>
      </p:pic>
      <p:sp>
        <p:nvSpPr>
          <p:cNvPr id="14" name="Szöveg helye 3">
            <a:extLst>
              <a:ext uri="{FF2B5EF4-FFF2-40B4-BE49-F238E27FC236}">
                <a16:creationId xmlns:a16="http://schemas.microsoft.com/office/drawing/2014/main" id="{9505CBB5-21FF-37F2-9EBE-5AA676C56704}"/>
              </a:ext>
            </a:extLst>
          </p:cNvPr>
          <p:cNvSpPr>
            <a:spLocks noGrp="1"/>
          </p:cNvSpPr>
          <p:nvPr>
            <p:ph type="body" sz="quarter" idx="13"/>
          </p:nvPr>
        </p:nvSpPr>
        <p:spPr>
          <a:xfrm>
            <a:off x="7804298" y="3048000"/>
            <a:ext cx="5022702" cy="1524000"/>
          </a:xfrm>
        </p:spPr>
        <p:txBody>
          <a:bodyPr>
            <a:noAutofit/>
          </a:bodyPr>
          <a:lstStyle/>
          <a:p>
            <a:r>
              <a:rPr lang="hu-HU" sz="4400" b="1" dirty="0" err="1"/>
              <a:t>Thank</a:t>
            </a:r>
            <a:r>
              <a:rPr lang="hu-HU" sz="4400" b="1" dirty="0"/>
              <a:t> </a:t>
            </a:r>
            <a:r>
              <a:rPr lang="hu-HU" sz="4400" b="1" dirty="0" err="1"/>
              <a:t>you</a:t>
            </a:r>
            <a:r>
              <a:rPr lang="hu-HU" sz="4400" b="1" dirty="0"/>
              <a:t> </a:t>
            </a:r>
            <a:r>
              <a:rPr lang="hu-HU" sz="4400" b="1" dirty="0" err="1"/>
              <a:t>for</a:t>
            </a:r>
            <a:r>
              <a:rPr lang="hu-HU" sz="4400" b="1" dirty="0"/>
              <a:t> </a:t>
            </a:r>
            <a:r>
              <a:rPr lang="hu-HU" sz="4400" b="1" dirty="0" err="1"/>
              <a:t>your</a:t>
            </a:r>
            <a:r>
              <a:rPr lang="hu-HU" sz="4400" b="1" dirty="0"/>
              <a:t> </a:t>
            </a:r>
            <a:r>
              <a:rPr lang="hu-HU" sz="4400" b="1" dirty="0" err="1"/>
              <a:t>attention</a:t>
            </a:r>
            <a:r>
              <a:rPr lang="hu-HU" sz="4400" b="1" dirty="0"/>
              <a:t>!</a:t>
            </a:r>
            <a:endParaRPr lang="en-GB" sz="4400" b="1" dirty="0"/>
          </a:p>
        </p:txBody>
      </p:sp>
    </p:spTree>
    <p:extLst>
      <p:ext uri="{BB962C8B-B14F-4D97-AF65-F5344CB8AC3E}">
        <p14:creationId xmlns:p14="http://schemas.microsoft.com/office/powerpoint/2010/main" val="361559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3633C5-EACC-CB95-0694-B19D6E29340D}"/>
              </a:ext>
            </a:extLst>
          </p:cNvPr>
          <p:cNvSpPr>
            <a:spLocks noGrp="1"/>
          </p:cNvSpPr>
          <p:nvPr>
            <p:ph type="title"/>
          </p:nvPr>
        </p:nvSpPr>
        <p:spPr/>
        <p:txBody>
          <a:bodyPr/>
          <a:lstStyle/>
          <a:p>
            <a:endParaRPr lang="en-GB" dirty="0"/>
          </a:p>
        </p:txBody>
      </p:sp>
      <p:sp>
        <p:nvSpPr>
          <p:cNvPr id="3" name="Tartalom helye 2">
            <a:extLst>
              <a:ext uri="{FF2B5EF4-FFF2-40B4-BE49-F238E27FC236}">
                <a16:creationId xmlns:a16="http://schemas.microsoft.com/office/drawing/2014/main" id="{B1F20DC2-5092-E8F1-09F1-4D4BB2E5728E}"/>
              </a:ext>
            </a:extLst>
          </p:cNvPr>
          <p:cNvSpPr>
            <a:spLocks noGrp="1"/>
          </p:cNvSpPr>
          <p:nvPr>
            <p:ph idx="1"/>
          </p:nvPr>
        </p:nvSpPr>
        <p:spPr/>
        <p:txBody>
          <a:bodyPr/>
          <a:lstStyle/>
          <a:p>
            <a:r>
              <a:rPr lang="sk-SK" dirty="0"/>
              <a:t>Checklist</a:t>
            </a:r>
            <a:endParaRPr lang="en-GB" dirty="0"/>
          </a:p>
          <a:p>
            <a:r>
              <a:rPr lang="sk-SK" dirty="0"/>
              <a:t>Project logo</a:t>
            </a:r>
          </a:p>
          <a:p>
            <a:r>
              <a:rPr lang="sk-SK" dirty="0"/>
              <a:t>Project poster</a:t>
            </a:r>
          </a:p>
          <a:p>
            <a:r>
              <a:rPr lang="sk-SK" dirty="0"/>
              <a:t>Social media</a:t>
            </a:r>
          </a:p>
          <a:p>
            <a:r>
              <a:rPr lang="sk-SK" dirty="0"/>
              <a:t>Copyright and licences  </a:t>
            </a:r>
          </a:p>
          <a:p>
            <a:pPr marL="0" indent="0">
              <a:buNone/>
            </a:pPr>
            <a:endParaRPr lang="sk-SK" dirty="0"/>
          </a:p>
          <a:p>
            <a:endParaRPr lang="en-GB" dirty="0"/>
          </a:p>
        </p:txBody>
      </p:sp>
      <p:pic>
        <p:nvPicPr>
          <p:cNvPr id="4" name="Kép 3">
            <a:extLst>
              <a:ext uri="{FF2B5EF4-FFF2-40B4-BE49-F238E27FC236}">
                <a16:creationId xmlns:a16="http://schemas.microsoft.com/office/drawing/2014/main" id="{1B77AD7A-181C-5550-EAA9-9AE1525BD2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4600" y="8922272"/>
            <a:ext cx="3064565" cy="598896"/>
          </a:xfrm>
          <a:prstGeom prst="rect">
            <a:avLst/>
          </a:prstGeom>
        </p:spPr>
      </p:pic>
    </p:spTree>
    <p:extLst>
      <p:ext uri="{BB962C8B-B14F-4D97-AF65-F5344CB8AC3E}">
        <p14:creationId xmlns:p14="http://schemas.microsoft.com/office/powerpoint/2010/main" val="1723089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EA85924-48E3-B8ED-C4C4-70EE971E9B8E}"/>
              </a:ext>
            </a:extLst>
          </p:cNvPr>
          <p:cNvSpPr>
            <a:spLocks noGrp="1"/>
          </p:cNvSpPr>
          <p:nvPr>
            <p:ph type="title"/>
          </p:nvPr>
        </p:nvSpPr>
        <p:spPr/>
        <p:txBody>
          <a:bodyPr/>
          <a:lstStyle/>
          <a:p>
            <a:r>
              <a:rPr lang="sk-SK" dirty="0"/>
              <a:t>Checklist</a:t>
            </a:r>
            <a:endParaRPr lang="en-GB" dirty="0"/>
          </a:p>
        </p:txBody>
      </p:sp>
      <p:sp>
        <p:nvSpPr>
          <p:cNvPr id="3" name="Szöveg helye 2">
            <a:extLst>
              <a:ext uri="{FF2B5EF4-FFF2-40B4-BE49-F238E27FC236}">
                <a16:creationId xmlns:a16="http://schemas.microsoft.com/office/drawing/2014/main" id="{C9AA6DF9-9AA4-0D13-BAEB-CE0AFC6DD992}"/>
              </a:ext>
            </a:extLst>
          </p:cNvPr>
          <p:cNvSpPr>
            <a:spLocks noGrp="1"/>
          </p:cNvSpPr>
          <p:nvPr>
            <p:ph type="body" sz="quarter" idx="10"/>
          </p:nvPr>
        </p:nvSpPr>
        <p:spPr/>
        <p:txBody>
          <a:bodyPr>
            <a:normAutofit/>
          </a:bodyPr>
          <a:lstStyle/>
          <a:p>
            <a:pPr marL="342900" indent="-342900">
              <a:buFont typeface="Arial" panose="020B0604020202020204" pitchFamily="34" charset="0"/>
              <a:buChar char="•"/>
            </a:pPr>
            <a:r>
              <a:rPr lang="en-US" sz="2500" b="1" dirty="0"/>
              <a:t>Use the project logo</a:t>
            </a:r>
            <a:r>
              <a:rPr lang="hu-HU" sz="2500" b="1" dirty="0"/>
              <a:t> </a:t>
            </a:r>
            <a:r>
              <a:rPr lang="hu-HU" sz="2500" b="1" dirty="0" err="1"/>
              <a:t>prominently</a:t>
            </a:r>
            <a:r>
              <a:rPr lang="hu-HU" sz="2500" b="1" dirty="0"/>
              <a:t> </a:t>
            </a:r>
            <a:r>
              <a:rPr lang="hu-HU" sz="2500" b="1" dirty="0" err="1"/>
              <a:t>across</a:t>
            </a:r>
            <a:r>
              <a:rPr lang="hu-HU" sz="2500" b="1" dirty="0"/>
              <a:t> </a:t>
            </a:r>
            <a:r>
              <a:rPr lang="en-US" sz="2500" b="1" dirty="0"/>
              <a:t>all</a:t>
            </a:r>
            <a:r>
              <a:rPr lang="en-US" sz="2500" dirty="0"/>
              <a:t> your project communication</a:t>
            </a:r>
            <a:r>
              <a:rPr lang="sk-SK" sz="2500" dirty="0"/>
              <a:t> </a:t>
            </a:r>
            <a:r>
              <a:rPr lang="en-US" sz="2500" dirty="0"/>
              <a:t>materials, printed and digital.</a:t>
            </a:r>
          </a:p>
          <a:p>
            <a:pPr marL="342900" indent="-342900">
              <a:buFont typeface="Arial" panose="020B0604020202020204" pitchFamily="34" charset="0"/>
              <a:buChar char="•"/>
            </a:pPr>
            <a:r>
              <a:rPr lang="en-US" sz="2500" b="1" dirty="0"/>
              <a:t>Acknowledge the support </a:t>
            </a:r>
            <a:r>
              <a:rPr lang="hu-HU" sz="2500" b="1" dirty="0" err="1"/>
              <a:t>from</a:t>
            </a:r>
            <a:r>
              <a:rPr lang="hu-HU" sz="2500" b="1" dirty="0"/>
              <a:t> </a:t>
            </a:r>
            <a:r>
              <a:rPr lang="en-US" sz="2500" b="1" dirty="0"/>
              <a:t>Interreg Danube Region Programme </a:t>
            </a:r>
            <a:r>
              <a:rPr lang="en-US" sz="2500" dirty="0"/>
              <a:t>across all</a:t>
            </a:r>
            <a:r>
              <a:rPr lang="sk-SK" sz="2500" dirty="0"/>
              <a:t> </a:t>
            </a:r>
            <a:r>
              <a:rPr lang="en-US" sz="2500" dirty="0"/>
              <a:t>project materials.</a:t>
            </a:r>
          </a:p>
          <a:p>
            <a:pPr marL="342900" indent="-342900">
              <a:buFont typeface="Arial" panose="020B0604020202020204" pitchFamily="34" charset="0"/>
              <a:buChar char="•"/>
            </a:pPr>
            <a:r>
              <a:rPr lang="en-US" sz="2500" b="1" dirty="0"/>
              <a:t>Ensure that every project partner displays a project poster</a:t>
            </a:r>
            <a:r>
              <a:rPr lang="sk-SK" sz="2500" dirty="0"/>
              <a:t> </a:t>
            </a:r>
            <a:r>
              <a:rPr lang="en-US" sz="2500" dirty="0"/>
              <a:t>at their premises and promotes the project on their websites.</a:t>
            </a:r>
            <a:endParaRPr lang="hu-HU" sz="2500" dirty="0"/>
          </a:p>
          <a:p>
            <a:pPr marL="342900" indent="-342900">
              <a:buFont typeface="Arial" panose="020B0604020202020204" pitchFamily="34" charset="0"/>
              <a:buChar char="•"/>
            </a:pPr>
            <a:r>
              <a:rPr lang="hu-HU" sz="2500" b="1" dirty="0" err="1"/>
              <a:t>Make</a:t>
            </a:r>
            <a:r>
              <a:rPr lang="hu-HU" sz="2500" b="1" dirty="0"/>
              <a:t> </a:t>
            </a:r>
            <a:r>
              <a:rPr lang="hu-HU" sz="2500" b="1" dirty="0" err="1"/>
              <a:t>sure</a:t>
            </a:r>
            <a:r>
              <a:rPr lang="hu-HU" sz="2500" b="1" dirty="0"/>
              <a:t> </a:t>
            </a:r>
            <a:r>
              <a:rPr lang="hu-HU" sz="2500" b="1" dirty="0" err="1"/>
              <a:t>that</a:t>
            </a:r>
            <a:r>
              <a:rPr lang="hu-HU" sz="2500" b="1" dirty="0"/>
              <a:t> </a:t>
            </a:r>
            <a:r>
              <a:rPr lang="hu-HU" sz="2500" b="1" dirty="0" err="1"/>
              <a:t>each</a:t>
            </a:r>
            <a:r>
              <a:rPr lang="hu-HU" sz="2500" b="1" dirty="0"/>
              <a:t> partner </a:t>
            </a:r>
            <a:r>
              <a:rPr lang="hu-HU" sz="2500" b="1" dirty="0" err="1"/>
              <a:t>presents</a:t>
            </a:r>
            <a:r>
              <a:rPr lang="hu-HU" sz="2500" b="1" dirty="0"/>
              <a:t> </a:t>
            </a:r>
            <a:r>
              <a:rPr lang="hu-HU" sz="2500" b="1" dirty="0" err="1"/>
              <a:t>the</a:t>
            </a:r>
            <a:r>
              <a:rPr lang="hu-HU" sz="2500" b="1" dirty="0"/>
              <a:t> project </a:t>
            </a:r>
            <a:r>
              <a:rPr lang="hu-HU" sz="2500" b="1" dirty="0" err="1"/>
              <a:t>on</a:t>
            </a:r>
            <a:r>
              <a:rPr lang="hu-HU" sz="2500" b="1" dirty="0"/>
              <a:t> </a:t>
            </a:r>
            <a:r>
              <a:rPr lang="hu-HU" sz="2500" b="1" dirty="0" err="1"/>
              <a:t>their</a:t>
            </a:r>
            <a:r>
              <a:rPr lang="hu-HU" sz="2500" b="1" dirty="0"/>
              <a:t> </a:t>
            </a:r>
            <a:r>
              <a:rPr lang="hu-HU" sz="2500" b="1" dirty="0" err="1"/>
              <a:t>official</a:t>
            </a:r>
            <a:r>
              <a:rPr lang="hu-HU" sz="2500" b="1" dirty="0"/>
              <a:t> website</a:t>
            </a:r>
            <a:r>
              <a:rPr lang="hu-HU" sz="2500" dirty="0"/>
              <a:t>.</a:t>
            </a:r>
            <a:endParaRPr lang="en-US" sz="2500" dirty="0"/>
          </a:p>
          <a:p>
            <a:pPr marL="342900" indent="-342900">
              <a:buFont typeface="Arial" panose="020B0604020202020204" pitchFamily="34" charset="0"/>
              <a:buChar char="•"/>
            </a:pPr>
            <a:r>
              <a:rPr lang="en-US" sz="2500" b="1" dirty="0"/>
              <a:t>Install a permanent billboard or plaque</a:t>
            </a:r>
            <a:r>
              <a:rPr lang="en-US" sz="2500" dirty="0"/>
              <a:t> when the</a:t>
            </a:r>
            <a:r>
              <a:rPr lang="sk-SK" sz="2500" dirty="0"/>
              <a:t> </a:t>
            </a:r>
            <a:r>
              <a:rPr lang="en-US" sz="2500" dirty="0"/>
              <a:t>expenditure on a physical investment or equipment purchase</a:t>
            </a:r>
            <a:r>
              <a:rPr lang="sk-SK" sz="2500" dirty="0"/>
              <a:t> </a:t>
            </a:r>
            <a:r>
              <a:rPr lang="en-US" sz="2500" dirty="0"/>
              <a:t>surpasses EUR 100,000.</a:t>
            </a:r>
            <a:endParaRPr lang="en-GB" sz="2500" dirty="0"/>
          </a:p>
        </p:txBody>
      </p:sp>
      <p:sp>
        <p:nvSpPr>
          <p:cNvPr id="4" name="Szöveg helye 3">
            <a:extLst>
              <a:ext uri="{FF2B5EF4-FFF2-40B4-BE49-F238E27FC236}">
                <a16:creationId xmlns:a16="http://schemas.microsoft.com/office/drawing/2014/main" id="{3040184D-B2EB-F819-7141-1D0A1DF9711B}"/>
              </a:ext>
            </a:extLst>
          </p:cNvPr>
          <p:cNvSpPr>
            <a:spLocks noGrp="1"/>
          </p:cNvSpPr>
          <p:nvPr>
            <p:ph type="body" sz="quarter" idx="11"/>
          </p:nvPr>
        </p:nvSpPr>
        <p:spPr/>
        <p:txBody>
          <a:bodyPr/>
          <a:lstStyle/>
          <a:p>
            <a:r>
              <a:rPr lang="en-US" dirty="0"/>
              <a:t>All projects approved within the Interreg Danube Region Programme are required to adhere to our branding and communication requirements. </a:t>
            </a:r>
            <a:endParaRPr lang="en-GB" dirty="0"/>
          </a:p>
        </p:txBody>
      </p:sp>
      <p:pic>
        <p:nvPicPr>
          <p:cNvPr id="6" name="Kép 5">
            <a:extLst>
              <a:ext uri="{FF2B5EF4-FFF2-40B4-BE49-F238E27FC236}">
                <a16:creationId xmlns:a16="http://schemas.microsoft.com/office/drawing/2014/main" id="{B33A8587-6DBA-490E-134A-FBB4251D8A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4600" y="8922273"/>
            <a:ext cx="3064565" cy="598896"/>
          </a:xfrm>
          <a:prstGeom prst="rect">
            <a:avLst/>
          </a:prstGeom>
        </p:spPr>
      </p:pic>
    </p:spTree>
    <p:extLst>
      <p:ext uri="{BB962C8B-B14F-4D97-AF65-F5344CB8AC3E}">
        <p14:creationId xmlns:p14="http://schemas.microsoft.com/office/powerpoint/2010/main" val="1816969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2CE601-2103-D957-44CF-0FE26DDAB66D}"/>
              </a:ext>
            </a:extLst>
          </p:cNvPr>
          <p:cNvSpPr>
            <a:spLocks noGrp="1"/>
          </p:cNvSpPr>
          <p:nvPr>
            <p:ph type="title"/>
          </p:nvPr>
        </p:nvSpPr>
        <p:spPr/>
        <p:txBody>
          <a:bodyPr/>
          <a:lstStyle/>
          <a:p>
            <a:r>
              <a:rPr lang="sk-SK" dirty="0"/>
              <a:t>Project logo</a:t>
            </a:r>
            <a:endParaRPr lang="en-GB" dirty="0"/>
          </a:p>
        </p:txBody>
      </p:sp>
      <p:sp>
        <p:nvSpPr>
          <p:cNvPr id="3" name="Szöveg helye 2">
            <a:extLst>
              <a:ext uri="{FF2B5EF4-FFF2-40B4-BE49-F238E27FC236}">
                <a16:creationId xmlns:a16="http://schemas.microsoft.com/office/drawing/2014/main" id="{A7E4C35F-98A4-CF42-89FD-85158371AC4D}"/>
              </a:ext>
            </a:extLst>
          </p:cNvPr>
          <p:cNvSpPr>
            <a:spLocks noGrp="1"/>
          </p:cNvSpPr>
          <p:nvPr>
            <p:ph type="body" sz="quarter" idx="13"/>
          </p:nvPr>
        </p:nvSpPr>
        <p:spPr>
          <a:xfrm>
            <a:off x="4686300" y="5193776"/>
            <a:ext cx="12725400" cy="3353876"/>
          </a:xfrm>
        </p:spPr>
        <p:txBody>
          <a:bodyPr>
            <a:normAutofit/>
          </a:bodyPr>
          <a:lstStyle/>
          <a:p>
            <a:r>
              <a:rPr lang="en-US" dirty="0"/>
              <a:t>The MA/JS supplies every project with the project logo package. The project logo incorporates the </a:t>
            </a:r>
            <a:r>
              <a:rPr lang="en-US" dirty="0" err="1"/>
              <a:t>programme</a:t>
            </a:r>
            <a:r>
              <a:rPr lang="en-US" dirty="0"/>
              <a:t> logo, which includes the EU emblem and funding statement used for promoting all EU-funded projects. Additionally, it features the </a:t>
            </a:r>
            <a:r>
              <a:rPr lang="en-US" dirty="0" err="1"/>
              <a:t>programme's</a:t>
            </a:r>
            <a:r>
              <a:rPr lang="en-US" dirty="0"/>
              <a:t> name along with reference to </a:t>
            </a:r>
            <a:r>
              <a:rPr lang="en-US" dirty="0" err="1"/>
              <a:t>Interreg</a:t>
            </a:r>
            <a:r>
              <a:rPr lang="en-US" dirty="0"/>
              <a:t> and your project's acronym with the </a:t>
            </a:r>
            <a:r>
              <a:rPr lang="en-US" dirty="0" err="1"/>
              <a:t>colour</a:t>
            </a:r>
            <a:r>
              <a:rPr lang="en-US" dirty="0"/>
              <a:t> of the relevant </a:t>
            </a:r>
            <a:r>
              <a:rPr lang="en-US" dirty="0" err="1"/>
              <a:t>programme</a:t>
            </a:r>
            <a:r>
              <a:rPr lang="en-US" dirty="0"/>
              <a:t>’ priority, unified into a single logo. </a:t>
            </a:r>
            <a:endParaRPr lang="en-GB" dirty="0"/>
          </a:p>
        </p:txBody>
      </p:sp>
      <p:sp>
        <p:nvSpPr>
          <p:cNvPr id="4" name="Szöveg helye 3">
            <a:extLst>
              <a:ext uri="{FF2B5EF4-FFF2-40B4-BE49-F238E27FC236}">
                <a16:creationId xmlns:a16="http://schemas.microsoft.com/office/drawing/2014/main" id="{2D6B416E-D51B-ACCB-B079-7D4E4A718EB7}"/>
              </a:ext>
            </a:extLst>
          </p:cNvPr>
          <p:cNvSpPr>
            <a:spLocks noGrp="1"/>
          </p:cNvSpPr>
          <p:nvPr>
            <p:ph type="body" sz="quarter" idx="16"/>
          </p:nvPr>
        </p:nvSpPr>
        <p:spPr/>
        <p:txBody>
          <a:bodyPr/>
          <a:lstStyle/>
          <a:p>
            <a:r>
              <a:rPr lang="hu-HU" dirty="0"/>
              <a:t>2</a:t>
            </a:r>
            <a:endParaRPr lang="en-GB" dirty="0"/>
          </a:p>
        </p:txBody>
      </p:sp>
      <p:pic>
        <p:nvPicPr>
          <p:cNvPr id="6" name="Kép 5">
            <a:extLst>
              <a:ext uri="{FF2B5EF4-FFF2-40B4-BE49-F238E27FC236}">
                <a16:creationId xmlns:a16="http://schemas.microsoft.com/office/drawing/2014/main" id="{298F504D-1734-C1EC-132D-3E7CC9E02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86300" y="8890367"/>
            <a:ext cx="3064565" cy="598896"/>
          </a:xfrm>
          <a:prstGeom prst="rect">
            <a:avLst/>
          </a:prstGeom>
        </p:spPr>
      </p:pic>
    </p:spTree>
    <p:extLst>
      <p:ext uri="{BB962C8B-B14F-4D97-AF65-F5344CB8AC3E}">
        <p14:creationId xmlns:p14="http://schemas.microsoft.com/office/powerpoint/2010/main" val="2369797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F3D2CB-B96B-A78D-AA6B-DB1B7982FAF7}"/>
              </a:ext>
            </a:extLst>
          </p:cNvPr>
          <p:cNvSpPr>
            <a:spLocks noGrp="1"/>
          </p:cNvSpPr>
          <p:nvPr>
            <p:ph type="title"/>
          </p:nvPr>
        </p:nvSpPr>
        <p:spPr/>
        <p:txBody>
          <a:bodyPr/>
          <a:lstStyle/>
          <a:p>
            <a:r>
              <a:rPr lang="sk-SK" dirty="0"/>
              <a:t>Project brand book and communication guidelines - https://interreg-danube.eu/toolkit/communication</a:t>
            </a:r>
            <a:endParaRPr lang="en-GB" dirty="0"/>
          </a:p>
        </p:txBody>
      </p:sp>
      <p:pic>
        <p:nvPicPr>
          <p:cNvPr id="5" name="Kép 4">
            <a:extLst>
              <a:ext uri="{FF2B5EF4-FFF2-40B4-BE49-F238E27FC236}">
                <a16:creationId xmlns:a16="http://schemas.microsoft.com/office/drawing/2014/main" id="{FE50E88E-F63A-5B3D-BDDB-D46F31BF72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4600" y="8922273"/>
            <a:ext cx="3064565" cy="5988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995" y="3633476"/>
            <a:ext cx="6120914" cy="1591194"/>
          </a:xfrm>
          <a:prstGeom prst="rect">
            <a:avLst/>
          </a:prstGeom>
        </p:spPr>
      </p:pic>
      <p:pic>
        <p:nvPicPr>
          <p:cNvPr id="4" name="Picture 3"/>
          <p:cNvPicPr>
            <a:picLocks noChangeAspect="1"/>
          </p:cNvPicPr>
          <p:nvPr/>
        </p:nvPicPr>
        <p:blipFill rotWithShape="1">
          <a:blip r:embed="rId4"/>
          <a:srcRect l="25600" t="61504" r="14443" b="6905"/>
          <a:stretch/>
        </p:blipFill>
        <p:spPr>
          <a:xfrm>
            <a:off x="2313829" y="5483885"/>
            <a:ext cx="14799700" cy="4142630"/>
          </a:xfrm>
          <a:prstGeom prst="rect">
            <a:avLst/>
          </a:prstGeom>
        </p:spPr>
      </p:pic>
      <p:sp>
        <p:nvSpPr>
          <p:cNvPr id="8" name="Szöveg helye 2">
            <a:extLst>
              <a:ext uri="{FF2B5EF4-FFF2-40B4-BE49-F238E27FC236}">
                <a16:creationId xmlns:a16="http://schemas.microsoft.com/office/drawing/2014/main" id="{EE0A5FFC-1C22-CAD0-FF2C-EE30A3EAC888}"/>
              </a:ext>
            </a:extLst>
          </p:cNvPr>
          <p:cNvSpPr txBox="1">
            <a:spLocks/>
          </p:cNvSpPr>
          <p:nvPr/>
        </p:nvSpPr>
        <p:spPr>
          <a:xfrm>
            <a:off x="9713679" y="3547732"/>
            <a:ext cx="7389159" cy="3353876"/>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3399"/>
                </a:solidFill>
                <a:effectLst/>
                <a:uLnTx/>
                <a:uFillTx/>
                <a:latin typeface="Open Sans"/>
                <a:ea typeface="+mn-ea"/>
                <a:cs typeface="+mn-cs"/>
              </a:rPr>
              <a:t>The </a:t>
            </a:r>
            <a:r>
              <a:rPr kumimoji="0" lang="hu-HU" sz="3200" b="0" i="0" u="none" strike="noStrike" kern="1200" cap="none" spc="0" normalizeH="0" baseline="0" noProof="0" dirty="0">
                <a:ln>
                  <a:noFill/>
                </a:ln>
                <a:solidFill>
                  <a:srgbClr val="003399"/>
                </a:solidFill>
                <a:effectLst/>
                <a:uLnTx/>
                <a:uFillTx/>
                <a:latin typeface="Open Sans"/>
                <a:ea typeface="+mn-ea"/>
                <a:cs typeface="+mn-cs"/>
              </a:rPr>
              <a:t>EU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emblem</a:t>
            </a:r>
            <a:r>
              <a:rPr kumimoji="0" lang="hu-HU" sz="3200" b="0" i="0" u="none" strike="noStrike" kern="1200" cap="none" spc="0" normalizeH="0" baseline="0" noProof="0" dirty="0">
                <a:ln>
                  <a:noFill/>
                </a:ln>
                <a:solidFill>
                  <a:srgbClr val="003399"/>
                </a:solidFill>
                <a:effectLst/>
                <a:uLnTx/>
                <a:uFillTx/>
                <a:latin typeface="Open Sans"/>
                <a:ea typeface="+mn-ea"/>
                <a:cs typeface="+mn-cs"/>
              </a:rPr>
              <a:t> must be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prominent</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size</a:t>
            </a:r>
            <a:r>
              <a:rPr kumimoji="0" lang="hu-HU" sz="3200" b="0" i="0" u="none" strike="noStrike" kern="1200" cap="none" spc="0" normalizeH="0" baseline="0" noProof="0" dirty="0">
                <a:ln>
                  <a:noFill/>
                </a:ln>
                <a:solidFill>
                  <a:srgbClr val="003399"/>
                </a:solidFill>
                <a:effectLst/>
                <a:uLnTx/>
                <a:uFillTx/>
                <a:latin typeface="Open Sans"/>
                <a:ea typeface="+mn-ea"/>
                <a:cs typeface="+mn-cs"/>
              </a:rPr>
              <a:t> and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placement</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across</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all</a:t>
            </a:r>
            <a:r>
              <a:rPr kumimoji="0" lang="hu-HU" sz="3200" b="0" i="0" u="none" strike="noStrike" kern="1200" cap="none" spc="0" normalizeH="0" baseline="0" noProof="0" dirty="0">
                <a:ln>
                  <a:noFill/>
                </a:ln>
                <a:solidFill>
                  <a:srgbClr val="003399"/>
                </a:solidFill>
                <a:effectLst/>
                <a:uLnTx/>
                <a:uFillTx/>
                <a:latin typeface="Open Sans"/>
                <a:ea typeface="+mn-ea"/>
                <a:cs typeface="+mn-cs"/>
              </a:rPr>
              <a:t> project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materials</a:t>
            </a:r>
            <a:r>
              <a:rPr kumimoji="0" lang="hu-HU" sz="3200" b="0" i="0" u="none" strike="noStrike" kern="1200" cap="none" spc="0" normalizeH="0" baseline="0" noProof="0" dirty="0">
                <a:ln>
                  <a:noFill/>
                </a:ln>
                <a:solidFill>
                  <a:srgbClr val="003399"/>
                </a:solidFill>
                <a:effectLst/>
                <a:uLnTx/>
                <a:uFillTx/>
                <a:latin typeface="Open Sans"/>
                <a:ea typeface="+mn-ea"/>
                <a:cs typeface="+mn-cs"/>
              </a:rPr>
              <a:t> –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public</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as</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well</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as</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for</a:t>
            </a:r>
            <a:r>
              <a:rPr kumimoji="0" lang="hu-HU" sz="3200" b="0" i="0" u="none" strike="noStrike" kern="1200" cap="none" spc="0" normalizeH="0" baseline="0" noProof="0" dirty="0">
                <a:ln>
                  <a:noFill/>
                </a:ln>
                <a:solidFill>
                  <a:srgbClr val="003399"/>
                </a:solidFill>
                <a:effectLst/>
                <a:uLnTx/>
                <a:uFillTx/>
                <a:latin typeface="Open Sans"/>
                <a:ea typeface="+mn-ea"/>
                <a:cs typeface="+mn-cs"/>
              </a:rPr>
              <a:t> project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participants</a:t>
            </a:r>
            <a:r>
              <a:rPr kumimoji="0" lang="hu-HU" sz="3200" b="0" i="0" u="none" strike="noStrike" kern="1200" cap="none" spc="0" normalizeH="0" baseline="0" noProof="0" dirty="0">
                <a:ln>
                  <a:noFill/>
                </a:ln>
                <a:solidFill>
                  <a:srgbClr val="003399"/>
                </a:solidFill>
                <a:effectLst/>
                <a:uLnTx/>
                <a:uFillTx/>
                <a:latin typeface="Open Sans"/>
                <a:ea typeface="+mn-ea"/>
                <a:cs typeface="+mn-cs"/>
              </a:rPr>
              <a:t>.</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srgbClr val="003399"/>
                </a:solidFill>
                <a:effectLst/>
                <a:uLnTx/>
                <a:uFillTx/>
                <a:latin typeface="Open Sans"/>
                <a:ea typeface="+mn-ea"/>
                <a:cs typeface="+mn-cs"/>
              </a:rPr>
              <a:t>Must be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accompanied</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by</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the</a:t>
            </a:r>
            <a:r>
              <a:rPr kumimoji="0" lang="hu-HU" sz="3200" b="0" i="0" u="none" strike="noStrike" kern="1200" cap="none" spc="0" normalizeH="0" baseline="0" noProof="0" dirty="0">
                <a:ln>
                  <a:noFill/>
                </a:ln>
                <a:solidFill>
                  <a:srgbClr val="003399"/>
                </a:solidFill>
                <a:effectLst/>
                <a:uLnTx/>
                <a:uFillTx/>
                <a:latin typeface="Open Sans"/>
                <a:ea typeface="+mn-ea"/>
                <a:cs typeface="+mn-cs"/>
              </a:rPr>
              <a:t> co-</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funding</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statement</a:t>
            </a:r>
            <a:r>
              <a:rPr kumimoji="0" lang="hu-HU" sz="3200" b="0" i="0" u="none" strike="noStrike" kern="1200" cap="none" spc="0" normalizeH="0" baseline="0" noProof="0" dirty="0">
                <a:ln>
                  <a:noFill/>
                </a:ln>
                <a:solidFill>
                  <a:srgbClr val="003399"/>
                </a:solidFill>
                <a:effectLst/>
                <a:uLnTx/>
                <a:uFillTx/>
                <a:latin typeface="Open Sans"/>
                <a:ea typeface="+mn-ea"/>
                <a:cs typeface="+mn-cs"/>
              </a:rPr>
              <a:t>.</a:t>
            </a:r>
            <a:endParaRPr kumimoji="0" lang="en-GB" sz="3200" b="0" i="0" u="none" strike="noStrike" kern="1200" cap="none" spc="0" normalizeH="0" baseline="0" noProof="0" dirty="0">
              <a:ln>
                <a:noFill/>
              </a:ln>
              <a:solidFill>
                <a:srgbClr val="003399"/>
              </a:solidFill>
              <a:effectLst/>
              <a:uLnTx/>
              <a:uFillTx/>
              <a:latin typeface="Open Sans"/>
              <a:ea typeface="+mn-ea"/>
              <a:cs typeface="+mn-cs"/>
            </a:endParaRPr>
          </a:p>
        </p:txBody>
      </p:sp>
    </p:spTree>
    <p:extLst>
      <p:ext uri="{BB962C8B-B14F-4D97-AF65-F5344CB8AC3E}">
        <p14:creationId xmlns:p14="http://schemas.microsoft.com/office/powerpoint/2010/main" val="152413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F3D2CB-B96B-A78D-AA6B-DB1B7982FAF7}"/>
              </a:ext>
            </a:extLst>
          </p:cNvPr>
          <p:cNvSpPr>
            <a:spLocks noGrp="1"/>
          </p:cNvSpPr>
          <p:nvPr>
            <p:ph type="title"/>
          </p:nvPr>
        </p:nvSpPr>
        <p:spPr/>
        <p:txBody>
          <a:bodyPr/>
          <a:lstStyle/>
          <a:p>
            <a:r>
              <a:rPr lang="sk-SK" dirty="0"/>
              <a:t>a</a:t>
            </a:r>
            <a:endParaRPr lang="en-GB" dirty="0"/>
          </a:p>
        </p:txBody>
      </p:sp>
      <p:pic>
        <p:nvPicPr>
          <p:cNvPr id="5" name="Kép 4">
            <a:extLst>
              <a:ext uri="{FF2B5EF4-FFF2-40B4-BE49-F238E27FC236}">
                <a16:creationId xmlns:a16="http://schemas.microsoft.com/office/drawing/2014/main" id="{FE50E88E-F63A-5B3D-BDDB-D46F31BF72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4600" y="8922273"/>
            <a:ext cx="3064565" cy="598896"/>
          </a:xfrm>
          <a:prstGeom prst="rect">
            <a:avLst/>
          </a:prstGeom>
        </p:spPr>
      </p:pic>
      <p:pic>
        <p:nvPicPr>
          <p:cNvPr id="6" name="Picture 5"/>
          <p:cNvPicPr>
            <a:picLocks noChangeAspect="1"/>
          </p:cNvPicPr>
          <p:nvPr/>
        </p:nvPicPr>
        <p:blipFill rotWithShape="1">
          <a:blip r:embed="rId3"/>
          <a:srcRect l="12609" t="21714" r="56129" b="8565"/>
          <a:stretch/>
        </p:blipFill>
        <p:spPr>
          <a:xfrm>
            <a:off x="2124996" y="662073"/>
            <a:ext cx="14038007" cy="8805481"/>
          </a:xfrm>
          <a:prstGeom prst="rect">
            <a:avLst/>
          </a:prstGeom>
        </p:spPr>
      </p:pic>
      <p:sp>
        <p:nvSpPr>
          <p:cNvPr id="3" name="Szöveg helye 2">
            <a:extLst>
              <a:ext uri="{FF2B5EF4-FFF2-40B4-BE49-F238E27FC236}">
                <a16:creationId xmlns:a16="http://schemas.microsoft.com/office/drawing/2014/main" id="{8ED5DE6E-8601-55F1-AEDA-202D52A444E7}"/>
              </a:ext>
            </a:extLst>
          </p:cNvPr>
          <p:cNvSpPr txBox="1">
            <a:spLocks/>
          </p:cNvSpPr>
          <p:nvPr/>
        </p:nvSpPr>
        <p:spPr>
          <a:xfrm>
            <a:off x="9678141" y="6707791"/>
            <a:ext cx="7389159" cy="3353876"/>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srgbClr val="003399"/>
                </a:solidFill>
                <a:effectLst/>
                <a:uLnTx/>
                <a:uFillTx/>
                <a:latin typeface="Open Sans"/>
                <a:ea typeface="+mn-ea"/>
                <a:cs typeface="+mn-cs"/>
              </a:rPr>
              <a:t>You</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may</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use</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different</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versions</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on</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different</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materials</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depending</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on</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the</a:t>
            </a:r>
            <a:r>
              <a:rPr kumimoji="0" lang="hu-HU" sz="3200" b="0" i="0" u="none" strike="noStrike" kern="1200" cap="none" spc="0" normalizeH="0" baseline="0" noProof="0" dirty="0">
                <a:ln>
                  <a:noFill/>
                </a:ln>
                <a:solidFill>
                  <a:srgbClr val="003399"/>
                </a:solidFill>
                <a:effectLst/>
                <a:uLnTx/>
                <a:uFillTx/>
                <a:latin typeface="Open Sans"/>
                <a:ea typeface="+mn-ea"/>
                <a:cs typeface="+mn-cs"/>
              </a:rPr>
              <a:t> design.</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srgbClr val="003399"/>
                </a:solidFill>
                <a:effectLst/>
                <a:uLnTx/>
                <a:uFillTx/>
                <a:latin typeface="Open Sans"/>
                <a:ea typeface="+mn-ea"/>
                <a:cs typeface="+mn-cs"/>
              </a:rPr>
              <a:t>Color</a:t>
            </a:r>
            <a:r>
              <a:rPr kumimoji="0" lang="hu-HU" sz="3200" b="0" i="0" u="none" strike="noStrike" kern="1200" cap="none" spc="0" normalizeH="0" baseline="0" noProof="0" dirty="0">
                <a:ln>
                  <a:noFill/>
                </a:ln>
                <a:solidFill>
                  <a:srgbClr val="003399"/>
                </a:solidFill>
                <a:effectLst/>
                <a:uLnTx/>
                <a:uFillTx/>
                <a:latin typeface="Open Sans"/>
                <a:ea typeface="+mn-ea"/>
                <a:cs typeface="+mn-cs"/>
              </a:rPr>
              <a:t>/</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contrast</a:t>
            </a:r>
            <a:r>
              <a:rPr kumimoji="0" lang="hu-HU" sz="3200" b="0" i="0" u="none" strike="noStrike" kern="1200" cap="none" spc="0" normalizeH="0" baseline="0" noProof="0" dirty="0">
                <a:ln>
                  <a:noFill/>
                </a:ln>
                <a:solidFill>
                  <a:srgbClr val="003399"/>
                </a:solidFill>
                <a:effectLst/>
                <a:uLnTx/>
                <a:uFillTx/>
                <a:latin typeface="Open Sans"/>
                <a:ea typeface="+mn-ea"/>
                <a:cs typeface="+mn-cs"/>
              </a:rPr>
              <a:t>.</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srgbClr val="003399"/>
                </a:solidFill>
                <a:effectLst/>
                <a:uLnTx/>
                <a:uFillTx/>
                <a:latin typeface="Open Sans"/>
                <a:ea typeface="+mn-ea"/>
                <a:cs typeface="+mn-cs"/>
              </a:rPr>
              <a:t>No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changes</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allowed</a:t>
            </a:r>
            <a:r>
              <a:rPr kumimoji="0" lang="hu-HU" sz="3200" b="0" i="0" u="none" strike="noStrike" kern="1200" cap="none" spc="0" normalizeH="0" baseline="0" noProof="0" dirty="0">
                <a:ln>
                  <a:noFill/>
                </a:ln>
                <a:solidFill>
                  <a:srgbClr val="003399"/>
                </a:solidFill>
                <a:effectLst/>
                <a:uLnTx/>
                <a:uFillTx/>
                <a:latin typeface="Open Sans"/>
                <a:ea typeface="+mn-ea"/>
                <a:cs typeface="+mn-cs"/>
              </a:rPr>
              <a:t> –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all</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elements</a:t>
            </a:r>
            <a:r>
              <a:rPr kumimoji="0" lang="hu-HU" sz="3200" b="0" i="0" u="none" strike="noStrike" kern="1200" cap="none" spc="0" normalizeH="0" baseline="0" noProof="0" dirty="0">
                <a:ln>
                  <a:noFill/>
                </a:ln>
                <a:solidFill>
                  <a:srgbClr val="003399"/>
                </a:solidFill>
                <a:effectLst/>
                <a:uLnTx/>
                <a:uFillTx/>
                <a:latin typeface="Open Sans"/>
                <a:ea typeface="+mn-ea"/>
                <a:cs typeface="+mn-cs"/>
              </a:rPr>
              <a:t> must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stay</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the</a:t>
            </a:r>
            <a:r>
              <a:rPr kumimoji="0" lang="hu-HU" sz="3200" b="0" i="0" u="none" strike="noStrike" kern="1200" cap="none" spc="0" normalizeH="0" baseline="0" noProof="0" dirty="0">
                <a:ln>
                  <a:noFill/>
                </a:ln>
                <a:solidFill>
                  <a:srgbClr val="003399"/>
                </a:solidFill>
                <a:effectLst/>
                <a:uLnTx/>
                <a:uFillTx/>
                <a:latin typeface="Open Sans"/>
                <a:ea typeface="+mn-ea"/>
                <a:cs typeface="+mn-cs"/>
              </a:rPr>
              <a:t> </a:t>
            </a:r>
            <a:r>
              <a:rPr kumimoji="0" lang="hu-HU" sz="3200" b="0" i="0" u="none" strike="noStrike" kern="1200" cap="none" spc="0" normalizeH="0" baseline="0" noProof="0" dirty="0" err="1">
                <a:ln>
                  <a:noFill/>
                </a:ln>
                <a:solidFill>
                  <a:srgbClr val="003399"/>
                </a:solidFill>
                <a:effectLst/>
                <a:uLnTx/>
                <a:uFillTx/>
                <a:latin typeface="Open Sans"/>
                <a:ea typeface="+mn-ea"/>
                <a:cs typeface="+mn-cs"/>
              </a:rPr>
              <a:t>same</a:t>
            </a:r>
            <a:r>
              <a:rPr kumimoji="0" lang="hu-HU" sz="3200" b="0" i="0" u="none" strike="noStrike" kern="1200" cap="none" spc="0" normalizeH="0" baseline="0" noProof="0" dirty="0">
                <a:ln>
                  <a:noFill/>
                </a:ln>
                <a:solidFill>
                  <a:srgbClr val="003399"/>
                </a:solidFill>
                <a:effectLst/>
                <a:uLnTx/>
                <a:uFillTx/>
                <a:latin typeface="Open Sans"/>
                <a:ea typeface="+mn-ea"/>
                <a:cs typeface="+mn-cs"/>
              </a:rPr>
              <a:t>.</a:t>
            </a:r>
            <a:endParaRPr kumimoji="0" lang="en-GB" sz="3200" b="0" i="0" u="none" strike="noStrike" kern="1200" cap="none" spc="0" normalizeH="0" baseline="0" noProof="0" dirty="0">
              <a:ln>
                <a:noFill/>
              </a:ln>
              <a:solidFill>
                <a:srgbClr val="003399"/>
              </a:solidFill>
              <a:effectLst/>
              <a:uLnTx/>
              <a:uFillTx/>
              <a:latin typeface="Open Sans"/>
              <a:ea typeface="+mn-ea"/>
              <a:cs typeface="+mn-cs"/>
            </a:endParaRPr>
          </a:p>
        </p:txBody>
      </p:sp>
    </p:spTree>
    <p:extLst>
      <p:ext uri="{BB962C8B-B14F-4D97-AF65-F5344CB8AC3E}">
        <p14:creationId xmlns:p14="http://schemas.microsoft.com/office/powerpoint/2010/main" val="3331029402"/>
      </p:ext>
    </p:extLst>
  </p:cSld>
  <p:clrMapOvr>
    <a:masterClrMapping/>
  </p:clrMapOvr>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egyéni séma">
      <a:majorFont>
        <a:latin typeface="Open Sans"/>
        <a:ea typeface=""/>
        <a:cs typeface=""/>
      </a:majorFont>
      <a:minorFont>
        <a:latin typeface="Open Sans"/>
        <a:ea typeface=""/>
        <a:cs typeface=""/>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egyéni séma">
      <a:majorFont>
        <a:latin typeface="Open Sans"/>
        <a:ea typeface=""/>
        <a:cs typeface=""/>
      </a:majorFont>
      <a:minorFont>
        <a:latin typeface="Open Sans"/>
        <a:ea typeface=""/>
        <a:cs typeface=""/>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ubeRegion_Presentation_1920x1080" id="{DA347303-6CAC-D946-8D02-1619874B7A70}" vid="{37CB5E4D-C81D-2144-8183-42011559BD30}"/>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1322</TotalTime>
  <Words>3086</Words>
  <Application>Microsoft Office PowerPoint</Application>
  <PresentationFormat>Custom</PresentationFormat>
  <Paragraphs>326</Paragraphs>
  <Slides>45</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45</vt:i4>
      </vt:variant>
    </vt:vector>
  </HeadingPairs>
  <TitlesOfParts>
    <vt:vector size="54" baseType="lpstr">
      <vt:lpstr>Arial</vt:lpstr>
      <vt:lpstr>Calibri</vt:lpstr>
      <vt:lpstr>Calibri Light</vt:lpstr>
      <vt:lpstr>Helvetica</vt:lpstr>
      <vt:lpstr>Open Sans</vt:lpstr>
      <vt:lpstr>Wingdings</vt:lpstr>
      <vt:lpstr>Office-téma</vt:lpstr>
      <vt:lpstr>Template PresentationGo</vt:lpstr>
      <vt:lpstr>1_Office-téma</vt:lpstr>
      <vt:lpstr>SMF call LP seminar</vt:lpstr>
      <vt:lpstr>PowerPoint Presentation</vt:lpstr>
      <vt:lpstr>PowerPoint Presentation</vt:lpstr>
      <vt:lpstr>Communication </vt:lpstr>
      <vt:lpstr>PowerPoint Presentation</vt:lpstr>
      <vt:lpstr>Checklist</vt:lpstr>
      <vt:lpstr>Project logo</vt:lpstr>
      <vt:lpstr>Project brand book and communication guidelines - https://interreg-danube.eu/toolkit/communication</vt:lpstr>
      <vt:lpstr>a</vt:lpstr>
      <vt:lpstr>a</vt:lpstr>
      <vt:lpstr>Project poster</vt:lpstr>
      <vt:lpstr>Project brand book and communication guidelines - https://interreg-danube.eu/toolkit/communication</vt:lpstr>
      <vt:lpstr>Social media</vt:lpstr>
      <vt:lpstr>PowerPoint Presentation</vt:lpstr>
      <vt:lpstr>Copyrights</vt:lpstr>
      <vt:lpstr>PowerPoint Presentation</vt:lpstr>
      <vt:lpstr>PowerPoint Presentation</vt:lpstr>
      <vt:lpstr>PowerPoint Presentation</vt:lpstr>
      <vt:lpstr>SMF call LP seminar</vt:lpstr>
      <vt:lpstr>PowerPoint Presentation</vt:lpstr>
      <vt:lpstr>     SMF Programme Manual  Chapter II.3 Reporting  </vt:lpstr>
      <vt:lpstr>SMF partner report guidelines SMF project progress report guidelines                </vt:lpstr>
      <vt:lpstr>PowerPoint Presentation</vt:lpstr>
      <vt:lpstr>PowerPoint Presentation</vt:lpstr>
      <vt:lpstr>PowerPoint Presentation</vt:lpstr>
      <vt:lpstr>PowerPoint Presentation</vt:lpstr>
      <vt:lpstr>Timeframe for PRs -Partner Reports  </vt:lpstr>
      <vt:lpstr>Timeframe for PPRs - Project Progress Report </vt:lpstr>
      <vt:lpstr>PowerPoint Presentation</vt:lpstr>
      <vt:lpstr>PowerPoint Presentation</vt:lpstr>
      <vt:lpstr>PowerPoint Presentation</vt:lpstr>
      <vt:lpstr>PowerPoint Presentation</vt:lpstr>
      <vt:lpstr>PowerPoint Presentation</vt:lpstr>
      <vt:lpstr>Application for Reimbursement (AfR)</vt:lpstr>
      <vt:lpstr>MA/JS Check of Activity part     Quality criteria for mandatory outputs  all criteria must reach a score of min. 3  Max. 2 rounds of completion  </vt:lpstr>
      <vt:lpstr>Completions     Option 1: pending questions content-wise or missing documents, control certificates  are ready:    1st round: max 10 days for completion   2nd round: max 5 days for completion    Option 2: PPR and AfR have to be corrected incl. Corrections of control certificates     max 20 days for completion</vt:lpstr>
      <vt:lpstr>Financial completions to the PPR  Some of the reasons  - the AfR is not generated in JEMS - the AfR is not signed and stamped - bank details of the LP are missing or incomplete, the statement on project bank account is not uploaded - PR certificates are not included - payment dates for staff costs in partner reports are not reflected - the work of the national control is incomplete   PPRs are reopened for completions   PPRs successfully updated needs to be resubmitted     </vt:lpstr>
      <vt:lpstr>Payments to LPs and to PPs  - payment (Interreg funds)  to LPs in 10 days after the PPR is accepted (certified)  - LPs to forward to PPs their share as per Art 6.L of the Partnership agreement  - LPs to message to MA/JS proof (bank statements) of the Interreg funds transfer to PPs    Retention period   - 5 years from EOY of the date of the Interreg fund payment to the project (last payment) </vt:lpstr>
      <vt:lpstr>Rejections   After completion still no appropriate information on the following:  ➢  the activities carried out by the project partnership during the seed money  project implementation;  ➢ quality of the mandatory outputs is not reaching the minimum level;  ➢ clear and justifiable relation of the reported activities to the verified and  reported expenditure of the PPs, etc.  The requested amount for the respective part in the related AfR will not be paid to the LP.  </vt:lpstr>
      <vt:lpstr>SMF call LP seminar</vt:lpstr>
      <vt:lpstr>PowerPoint Presentation</vt:lpstr>
      <vt:lpstr>Administrative changes </vt:lpstr>
      <vt:lpstr>Administrative changes </vt:lpstr>
      <vt:lpstr>Minor content changes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Petra Puchmann</dc:creator>
  <cp:lastModifiedBy>Ene Simona</cp:lastModifiedBy>
  <cp:revision>133</cp:revision>
  <dcterms:created xsi:type="dcterms:W3CDTF">2024-02-29T12:41:56Z</dcterms:created>
  <dcterms:modified xsi:type="dcterms:W3CDTF">2024-11-06T13:17:04Z</dcterms:modified>
</cp:coreProperties>
</file>