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5"/>
  </p:notesMasterIdLst>
  <p:sldIdLst>
    <p:sldId id="256" r:id="rId2"/>
    <p:sldId id="257" r:id="rId3"/>
    <p:sldId id="266" r:id="rId4"/>
    <p:sldId id="480" r:id="rId5"/>
    <p:sldId id="481" r:id="rId6"/>
    <p:sldId id="259" r:id="rId7"/>
    <p:sldId id="258" r:id="rId8"/>
    <p:sldId id="482" r:id="rId9"/>
    <p:sldId id="439" r:id="rId10"/>
    <p:sldId id="483" r:id="rId11"/>
    <p:sldId id="441" r:id="rId12"/>
    <p:sldId id="484" r:id="rId13"/>
    <p:sldId id="442" r:id="rId14"/>
    <p:sldId id="504" r:id="rId15"/>
    <p:sldId id="443" r:id="rId16"/>
    <p:sldId id="505" r:id="rId17"/>
    <p:sldId id="444" r:id="rId18"/>
    <p:sldId id="499" r:id="rId19"/>
    <p:sldId id="485" r:id="rId20"/>
    <p:sldId id="486" r:id="rId21"/>
    <p:sldId id="487" r:id="rId22"/>
    <p:sldId id="297" r:id="rId23"/>
    <p:sldId id="488" r:id="rId24"/>
    <p:sldId id="260" r:id="rId25"/>
    <p:sldId id="489" r:id="rId26"/>
    <p:sldId id="490" r:id="rId27"/>
    <p:sldId id="267" r:id="rId28"/>
    <p:sldId id="268" r:id="rId29"/>
    <p:sldId id="491" r:id="rId30"/>
    <p:sldId id="270" r:id="rId31"/>
    <p:sldId id="271" r:id="rId32"/>
    <p:sldId id="272" r:id="rId33"/>
    <p:sldId id="502" r:id="rId34"/>
    <p:sldId id="503" r:id="rId35"/>
    <p:sldId id="273" r:id="rId36"/>
    <p:sldId id="274" r:id="rId37"/>
    <p:sldId id="317"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8" r:id="rId61"/>
    <p:sldId id="299" r:id="rId62"/>
    <p:sldId id="300" r:id="rId63"/>
    <p:sldId id="301" r:id="rId64"/>
    <p:sldId id="302" r:id="rId65"/>
    <p:sldId id="303" r:id="rId66"/>
    <p:sldId id="304" r:id="rId67"/>
    <p:sldId id="305" r:id="rId68"/>
    <p:sldId id="306" r:id="rId69"/>
    <p:sldId id="307" r:id="rId70"/>
    <p:sldId id="318" r:id="rId71"/>
    <p:sldId id="309" r:id="rId72"/>
    <p:sldId id="310" r:id="rId73"/>
    <p:sldId id="311" r:id="rId74"/>
    <p:sldId id="312" r:id="rId75"/>
    <p:sldId id="313" r:id="rId76"/>
    <p:sldId id="314" r:id="rId77"/>
    <p:sldId id="315" r:id="rId78"/>
    <p:sldId id="316" r:id="rId79"/>
    <p:sldId id="264" r:id="rId80"/>
    <p:sldId id="319" r:id="rId81"/>
    <p:sldId id="320" r:id="rId82"/>
    <p:sldId id="263" r:id="rId83"/>
    <p:sldId id="501" r:id="rId84"/>
    <p:sldId id="492" r:id="rId85"/>
    <p:sldId id="493" r:id="rId86"/>
    <p:sldId id="494" r:id="rId87"/>
    <p:sldId id="495" r:id="rId88"/>
    <p:sldId id="496" r:id="rId89"/>
    <p:sldId id="497" r:id="rId90"/>
    <p:sldId id="498" r:id="rId91"/>
    <p:sldId id="500" r:id="rId92"/>
    <p:sldId id="506" r:id="rId93"/>
    <p:sldId id="507" r:id="rId94"/>
    <p:sldId id="508" r:id="rId95"/>
    <p:sldId id="509" r:id="rId96"/>
    <p:sldId id="510" r:id="rId97"/>
    <p:sldId id="511" r:id="rId98"/>
    <p:sldId id="261" r:id="rId99"/>
    <p:sldId id="512" r:id="rId100"/>
    <p:sldId id="513" r:id="rId101"/>
    <p:sldId id="514" r:id="rId102"/>
    <p:sldId id="515" r:id="rId103"/>
    <p:sldId id="516" r:id="rId104"/>
    <p:sldId id="517" r:id="rId105"/>
    <p:sldId id="518" r:id="rId106"/>
    <p:sldId id="519" r:id="rId107"/>
    <p:sldId id="520" r:id="rId108"/>
    <p:sldId id="521" r:id="rId109"/>
    <p:sldId id="522" r:id="rId110"/>
    <p:sldId id="523" r:id="rId111"/>
    <p:sldId id="524" r:id="rId112"/>
    <p:sldId id="525" r:id="rId113"/>
    <p:sldId id="526" r:id="rId114"/>
    <p:sldId id="527" r:id="rId115"/>
    <p:sldId id="528" r:id="rId116"/>
    <p:sldId id="529" r:id="rId117"/>
    <p:sldId id="530" r:id="rId118"/>
    <p:sldId id="531" r:id="rId119"/>
    <p:sldId id="532" r:id="rId120"/>
    <p:sldId id="533" r:id="rId121"/>
    <p:sldId id="534" r:id="rId122"/>
    <p:sldId id="535" r:id="rId123"/>
    <p:sldId id="536" r:id="rId124"/>
  </p:sldIdLst>
  <p:sldSz cx="18288000" cy="1028858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2446" autoAdjust="0"/>
  </p:normalViewPr>
  <p:slideViewPr>
    <p:cSldViewPr snapToGrid="0">
      <p:cViewPr varScale="1">
        <p:scale>
          <a:sx n="51" d="100"/>
          <a:sy n="51" d="100"/>
        </p:scale>
        <p:origin x="85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7AD16-E94F-47E8-B08F-4CA523208225}"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hu-HU"/>
        </a:p>
      </dgm:t>
    </dgm:pt>
    <dgm:pt modelId="{15D3D0AD-07F2-4C47-8B03-D082E760CB36}">
      <dgm:prSet phldrT="[Text]" custT="1"/>
      <dgm:spPr/>
      <dgm:t>
        <a:bodyPr/>
        <a:lstStyle/>
        <a:p>
          <a:r>
            <a:rPr lang="en-GB" sz="2000" b="1" dirty="0">
              <a:solidFill>
                <a:srgbClr val="003399"/>
              </a:solidFill>
            </a:rPr>
            <a:t>Reporting period</a:t>
          </a:r>
        </a:p>
        <a:p>
          <a:r>
            <a:rPr lang="en-GB" sz="2000" b="1" dirty="0">
              <a:solidFill>
                <a:srgbClr val="003399"/>
              </a:solidFill>
            </a:rPr>
            <a:t> 6 months</a:t>
          </a:r>
        </a:p>
        <a:p>
          <a:endParaRPr lang="hu-HU" sz="1800" dirty="0"/>
        </a:p>
      </dgm:t>
    </dgm:pt>
    <dgm:pt modelId="{B6DDA5B5-E361-4E79-A104-D979D229FC90}" type="parTrans" cxnId="{0E73000F-E2D8-4DDF-BF02-8653547F9E30}">
      <dgm:prSet/>
      <dgm:spPr/>
      <dgm:t>
        <a:bodyPr/>
        <a:lstStyle/>
        <a:p>
          <a:endParaRPr lang="hu-HU"/>
        </a:p>
      </dgm:t>
    </dgm:pt>
    <dgm:pt modelId="{A2EE946A-1AAA-4215-AB91-EB992B60183D}" type="sibTrans" cxnId="{0E73000F-E2D8-4DDF-BF02-8653547F9E30}">
      <dgm:prSet/>
      <dgm:spPr/>
      <dgm:t>
        <a:bodyPr/>
        <a:lstStyle/>
        <a:p>
          <a:endParaRPr lang="hu-HU"/>
        </a:p>
      </dgm:t>
    </dgm:pt>
    <dgm:pt modelId="{19D2B9D3-D738-4A51-815F-85B2C120871B}">
      <dgm:prSet phldrT="[Text]" custT="1"/>
      <dgm:spPr/>
      <dgm:t>
        <a:bodyPr/>
        <a:lstStyle/>
        <a:p>
          <a:r>
            <a:rPr lang="en-GB" sz="2000" b="1" dirty="0">
              <a:solidFill>
                <a:srgbClr val="003399"/>
              </a:solidFill>
            </a:rPr>
            <a:t>Submission of the  PPR and </a:t>
          </a:r>
          <a:r>
            <a:rPr lang="en-GB" sz="2000" b="1" dirty="0" err="1">
              <a:solidFill>
                <a:srgbClr val="003399"/>
              </a:solidFill>
            </a:rPr>
            <a:t>AfR</a:t>
          </a:r>
          <a:r>
            <a:rPr lang="en-GB" sz="2000" b="1" dirty="0">
              <a:solidFill>
                <a:srgbClr val="003399"/>
              </a:solidFill>
            </a:rPr>
            <a:t> by LP                     3 months </a:t>
          </a:r>
          <a:endParaRPr lang="hu-HU" sz="2000" b="1" dirty="0">
            <a:solidFill>
              <a:srgbClr val="003399"/>
            </a:solidFill>
          </a:endParaRPr>
        </a:p>
      </dgm:t>
    </dgm:pt>
    <dgm:pt modelId="{CAEFBCBF-3A69-4A91-96C7-5D06DA7EF0F0}" type="parTrans" cxnId="{A3CEE078-8287-4934-90C9-AC0D6C57DAEE}">
      <dgm:prSet/>
      <dgm:spPr/>
      <dgm:t>
        <a:bodyPr/>
        <a:lstStyle/>
        <a:p>
          <a:endParaRPr lang="hu-HU"/>
        </a:p>
      </dgm:t>
    </dgm:pt>
    <dgm:pt modelId="{CB3182F1-4E5C-41D8-B8FD-C834EE0279AC}" type="sibTrans" cxnId="{A3CEE078-8287-4934-90C9-AC0D6C57DAEE}">
      <dgm:prSet/>
      <dgm:spPr/>
      <dgm:t>
        <a:bodyPr/>
        <a:lstStyle/>
        <a:p>
          <a:endParaRPr lang="hu-HU"/>
        </a:p>
      </dgm:t>
    </dgm:pt>
    <dgm:pt modelId="{48FE0049-32A6-47E5-81E5-9BA7ABF16A1D}">
      <dgm:prSet phldrT="[Text]" custT="1"/>
      <dgm:spPr/>
      <dgm:t>
        <a:bodyPr/>
        <a:lstStyle/>
        <a:p>
          <a:r>
            <a:rPr lang="en-GB" sz="2000" b="1" dirty="0">
              <a:solidFill>
                <a:srgbClr val="003399"/>
              </a:solidFill>
            </a:rPr>
            <a:t>Checking the PPR and </a:t>
          </a:r>
          <a:r>
            <a:rPr lang="en-GB" sz="2000" b="1" dirty="0" err="1">
              <a:solidFill>
                <a:srgbClr val="003399"/>
              </a:solidFill>
            </a:rPr>
            <a:t>AfR</a:t>
          </a:r>
          <a:r>
            <a:rPr lang="en-GB" sz="2000" b="1" dirty="0">
              <a:solidFill>
                <a:srgbClr val="003399"/>
              </a:solidFill>
            </a:rPr>
            <a:t> by MA/JS</a:t>
          </a:r>
        </a:p>
        <a:p>
          <a:r>
            <a:rPr lang="en-GB" sz="2000" b="1" dirty="0" err="1">
              <a:solidFill>
                <a:srgbClr val="003399"/>
              </a:solidFill>
            </a:rPr>
            <a:t>cca</a:t>
          </a:r>
          <a:r>
            <a:rPr lang="en-GB" sz="2000" b="1" dirty="0">
              <a:solidFill>
                <a:srgbClr val="003399"/>
              </a:solidFill>
            </a:rPr>
            <a:t> 30 days</a:t>
          </a:r>
          <a:endParaRPr lang="hu-HU" sz="2000" b="1" dirty="0">
            <a:solidFill>
              <a:srgbClr val="003399"/>
            </a:solidFill>
          </a:endParaRPr>
        </a:p>
      </dgm:t>
    </dgm:pt>
    <dgm:pt modelId="{435DC3D5-62E7-4799-864F-F3FDE252F30E}" type="parTrans" cxnId="{ACCBB881-8AF9-49EB-9EC3-649C696287F7}">
      <dgm:prSet/>
      <dgm:spPr/>
      <dgm:t>
        <a:bodyPr/>
        <a:lstStyle/>
        <a:p>
          <a:endParaRPr lang="hu-HU"/>
        </a:p>
      </dgm:t>
    </dgm:pt>
    <dgm:pt modelId="{7D1B76B4-C763-4204-836D-641B5B3A4715}" type="sibTrans" cxnId="{ACCBB881-8AF9-49EB-9EC3-649C696287F7}">
      <dgm:prSet/>
      <dgm:spPr/>
      <dgm:t>
        <a:bodyPr/>
        <a:lstStyle/>
        <a:p>
          <a:endParaRPr lang="hu-HU"/>
        </a:p>
      </dgm:t>
    </dgm:pt>
    <dgm:pt modelId="{99A2FB6B-9A8E-4EAD-9EAF-1129B3F1C051}">
      <dgm:prSet custT="1"/>
      <dgm:spPr/>
      <dgm:t>
        <a:bodyPr/>
        <a:lstStyle/>
        <a:p>
          <a:r>
            <a:rPr lang="en-GB" sz="2000" b="1" dirty="0">
              <a:solidFill>
                <a:srgbClr val="003399"/>
              </a:solidFill>
            </a:rPr>
            <a:t>Payment procedure by CA                     </a:t>
          </a:r>
          <a:r>
            <a:rPr lang="en-GB" sz="2000" b="1" dirty="0" err="1">
              <a:solidFill>
                <a:srgbClr val="003399"/>
              </a:solidFill>
            </a:rPr>
            <a:t>cca</a:t>
          </a:r>
          <a:r>
            <a:rPr lang="en-GB" sz="2000" b="1" dirty="0">
              <a:solidFill>
                <a:srgbClr val="003399"/>
              </a:solidFill>
            </a:rPr>
            <a:t> 10 days</a:t>
          </a:r>
          <a:endParaRPr lang="hu-HU" sz="2000" b="1" dirty="0">
            <a:solidFill>
              <a:srgbClr val="003399"/>
            </a:solidFill>
          </a:endParaRPr>
        </a:p>
      </dgm:t>
    </dgm:pt>
    <dgm:pt modelId="{653B762F-317C-492D-AF41-767560D0B485}" type="parTrans" cxnId="{84E69B3C-699B-4343-87E0-52230764E1E2}">
      <dgm:prSet/>
      <dgm:spPr/>
      <dgm:t>
        <a:bodyPr/>
        <a:lstStyle/>
        <a:p>
          <a:endParaRPr lang="hu-HU"/>
        </a:p>
      </dgm:t>
    </dgm:pt>
    <dgm:pt modelId="{6AAF993B-3A44-4A49-B7D9-B07F5A197B68}" type="sibTrans" cxnId="{84E69B3C-699B-4343-87E0-52230764E1E2}">
      <dgm:prSet/>
      <dgm:spPr/>
      <dgm:t>
        <a:bodyPr/>
        <a:lstStyle/>
        <a:p>
          <a:endParaRPr lang="hu-HU"/>
        </a:p>
      </dgm:t>
    </dgm:pt>
    <dgm:pt modelId="{05717528-ABC6-45E9-96DA-3A80B98A4AE2}" type="pres">
      <dgm:prSet presAssocID="{CF77AD16-E94F-47E8-B08F-4CA523208225}" presName="Name0" presStyleCnt="0">
        <dgm:presLayoutVars>
          <dgm:chMax val="7"/>
          <dgm:chPref val="7"/>
          <dgm:dir/>
          <dgm:animLvl val="lvl"/>
        </dgm:presLayoutVars>
      </dgm:prSet>
      <dgm:spPr/>
      <dgm:t>
        <a:bodyPr/>
        <a:lstStyle/>
        <a:p>
          <a:endParaRPr lang="en-US"/>
        </a:p>
      </dgm:t>
    </dgm:pt>
    <dgm:pt modelId="{03CFA38F-C9E6-451F-BFC6-A47BD63B64D2}" type="pres">
      <dgm:prSet presAssocID="{15D3D0AD-07F2-4C47-8B03-D082E760CB36}" presName="Accent1" presStyleCnt="0"/>
      <dgm:spPr/>
    </dgm:pt>
    <dgm:pt modelId="{DE671FC3-0A8E-4A4F-AC90-99AEAD4D4B09}" type="pres">
      <dgm:prSet presAssocID="{15D3D0AD-07F2-4C47-8B03-D082E760CB36}" presName="Accent" presStyleLbl="node1" presStyleIdx="0" presStyleCnt="4" custLinFactNeighborX="-1846" custLinFactNeighborY="-976"/>
      <dgm:spPr/>
    </dgm:pt>
    <dgm:pt modelId="{B485E329-E3CB-494E-B16D-75F7CCF3253E}" type="pres">
      <dgm:prSet presAssocID="{15D3D0AD-07F2-4C47-8B03-D082E760CB36}" presName="Parent1" presStyleLbl="revTx" presStyleIdx="0" presStyleCnt="4">
        <dgm:presLayoutVars>
          <dgm:chMax val="1"/>
          <dgm:chPref val="1"/>
          <dgm:bulletEnabled val="1"/>
        </dgm:presLayoutVars>
      </dgm:prSet>
      <dgm:spPr/>
      <dgm:t>
        <a:bodyPr/>
        <a:lstStyle/>
        <a:p>
          <a:endParaRPr lang="en-US"/>
        </a:p>
      </dgm:t>
    </dgm:pt>
    <dgm:pt modelId="{03571F68-D4D8-4B43-B4BB-9406BC3CB0F3}" type="pres">
      <dgm:prSet presAssocID="{19D2B9D3-D738-4A51-815F-85B2C120871B}" presName="Accent2" presStyleCnt="0"/>
      <dgm:spPr/>
    </dgm:pt>
    <dgm:pt modelId="{2785B404-9EEE-4350-96FB-1EFD0E0C41F5}" type="pres">
      <dgm:prSet presAssocID="{19D2B9D3-D738-4A51-815F-85B2C120871B}" presName="Accent" presStyleLbl="node1" presStyleIdx="1" presStyleCnt="4"/>
      <dgm:spPr/>
    </dgm:pt>
    <dgm:pt modelId="{13CEFF8E-6717-41E2-BDE2-D945F9CB917A}" type="pres">
      <dgm:prSet presAssocID="{19D2B9D3-D738-4A51-815F-85B2C120871B}" presName="Parent2" presStyleLbl="revTx" presStyleIdx="1" presStyleCnt="4" custScaleX="119388">
        <dgm:presLayoutVars>
          <dgm:chMax val="1"/>
          <dgm:chPref val="1"/>
          <dgm:bulletEnabled val="1"/>
        </dgm:presLayoutVars>
      </dgm:prSet>
      <dgm:spPr/>
      <dgm:t>
        <a:bodyPr/>
        <a:lstStyle/>
        <a:p>
          <a:endParaRPr lang="en-US"/>
        </a:p>
      </dgm:t>
    </dgm:pt>
    <dgm:pt modelId="{A1F946A8-BEE0-4F23-B996-A48FECB6084B}" type="pres">
      <dgm:prSet presAssocID="{48FE0049-32A6-47E5-81E5-9BA7ABF16A1D}" presName="Accent3" presStyleCnt="0"/>
      <dgm:spPr/>
    </dgm:pt>
    <dgm:pt modelId="{DAB24987-A3B6-4417-AAB1-091A8150BF8C}" type="pres">
      <dgm:prSet presAssocID="{48FE0049-32A6-47E5-81E5-9BA7ABF16A1D}" presName="Accent" presStyleLbl="node1" presStyleIdx="2" presStyleCnt="4"/>
      <dgm:spPr/>
    </dgm:pt>
    <dgm:pt modelId="{4C568B46-6CD1-43A7-BEA8-BD1EB54DE188}" type="pres">
      <dgm:prSet presAssocID="{48FE0049-32A6-47E5-81E5-9BA7ABF16A1D}" presName="Parent3" presStyleLbl="revTx" presStyleIdx="2" presStyleCnt="4">
        <dgm:presLayoutVars>
          <dgm:chMax val="1"/>
          <dgm:chPref val="1"/>
          <dgm:bulletEnabled val="1"/>
        </dgm:presLayoutVars>
      </dgm:prSet>
      <dgm:spPr/>
      <dgm:t>
        <a:bodyPr/>
        <a:lstStyle/>
        <a:p>
          <a:endParaRPr lang="en-US"/>
        </a:p>
      </dgm:t>
    </dgm:pt>
    <dgm:pt modelId="{939523DA-4CD9-4767-A318-B0FF594D16EE}" type="pres">
      <dgm:prSet presAssocID="{99A2FB6B-9A8E-4EAD-9EAF-1129B3F1C051}" presName="Accent4" presStyleCnt="0"/>
      <dgm:spPr/>
    </dgm:pt>
    <dgm:pt modelId="{853533D9-2690-4179-B680-E34052428511}" type="pres">
      <dgm:prSet presAssocID="{99A2FB6B-9A8E-4EAD-9EAF-1129B3F1C051}" presName="Accent" presStyleLbl="node1" presStyleIdx="3" presStyleCnt="4"/>
      <dgm:spPr/>
    </dgm:pt>
    <dgm:pt modelId="{5D73B151-531B-490C-9FFB-62928EE373DB}" type="pres">
      <dgm:prSet presAssocID="{99A2FB6B-9A8E-4EAD-9EAF-1129B3F1C051}" presName="Parent4" presStyleLbl="revTx" presStyleIdx="3" presStyleCnt="4">
        <dgm:presLayoutVars>
          <dgm:chMax val="1"/>
          <dgm:chPref val="1"/>
          <dgm:bulletEnabled val="1"/>
        </dgm:presLayoutVars>
      </dgm:prSet>
      <dgm:spPr/>
      <dgm:t>
        <a:bodyPr/>
        <a:lstStyle/>
        <a:p>
          <a:endParaRPr lang="en-US"/>
        </a:p>
      </dgm:t>
    </dgm:pt>
  </dgm:ptLst>
  <dgm:cxnLst>
    <dgm:cxn modelId="{84E69B3C-699B-4343-87E0-52230764E1E2}" srcId="{CF77AD16-E94F-47E8-B08F-4CA523208225}" destId="{99A2FB6B-9A8E-4EAD-9EAF-1129B3F1C051}" srcOrd="3" destOrd="0" parTransId="{653B762F-317C-492D-AF41-767560D0B485}" sibTransId="{6AAF993B-3A44-4A49-B7D9-B07F5A197B68}"/>
    <dgm:cxn modelId="{C2029EE8-905A-4C27-A373-63F4561C8215}" type="presOf" srcId="{15D3D0AD-07F2-4C47-8B03-D082E760CB36}" destId="{B485E329-E3CB-494E-B16D-75F7CCF3253E}" srcOrd="0" destOrd="0" presId="urn:microsoft.com/office/officeart/2009/layout/CircleArrowProcess"/>
    <dgm:cxn modelId="{FA0ADAA7-A175-4CF2-9C96-764C708D9C2D}" type="presOf" srcId="{CF77AD16-E94F-47E8-B08F-4CA523208225}" destId="{05717528-ABC6-45E9-96DA-3A80B98A4AE2}" srcOrd="0" destOrd="0" presId="urn:microsoft.com/office/officeart/2009/layout/CircleArrowProcess"/>
    <dgm:cxn modelId="{A3CEE078-8287-4934-90C9-AC0D6C57DAEE}" srcId="{CF77AD16-E94F-47E8-B08F-4CA523208225}" destId="{19D2B9D3-D738-4A51-815F-85B2C120871B}" srcOrd="1" destOrd="0" parTransId="{CAEFBCBF-3A69-4A91-96C7-5D06DA7EF0F0}" sibTransId="{CB3182F1-4E5C-41D8-B8FD-C834EE0279AC}"/>
    <dgm:cxn modelId="{4DD82E48-AFD3-4FD7-A2E4-AF6207C8FA3C}" type="presOf" srcId="{48FE0049-32A6-47E5-81E5-9BA7ABF16A1D}" destId="{4C568B46-6CD1-43A7-BEA8-BD1EB54DE188}" srcOrd="0" destOrd="0" presId="urn:microsoft.com/office/officeart/2009/layout/CircleArrowProcess"/>
    <dgm:cxn modelId="{ACCBB881-8AF9-49EB-9EC3-649C696287F7}" srcId="{CF77AD16-E94F-47E8-B08F-4CA523208225}" destId="{48FE0049-32A6-47E5-81E5-9BA7ABF16A1D}" srcOrd="2" destOrd="0" parTransId="{435DC3D5-62E7-4799-864F-F3FDE252F30E}" sibTransId="{7D1B76B4-C763-4204-836D-641B5B3A4715}"/>
    <dgm:cxn modelId="{BEAB3B6F-9F4F-4DC6-ADBC-DF27C612CAEB}" type="presOf" srcId="{99A2FB6B-9A8E-4EAD-9EAF-1129B3F1C051}" destId="{5D73B151-531B-490C-9FFB-62928EE373DB}" srcOrd="0" destOrd="0" presId="urn:microsoft.com/office/officeart/2009/layout/CircleArrowProcess"/>
    <dgm:cxn modelId="{0E73000F-E2D8-4DDF-BF02-8653547F9E30}" srcId="{CF77AD16-E94F-47E8-B08F-4CA523208225}" destId="{15D3D0AD-07F2-4C47-8B03-D082E760CB36}" srcOrd="0" destOrd="0" parTransId="{B6DDA5B5-E361-4E79-A104-D979D229FC90}" sibTransId="{A2EE946A-1AAA-4215-AB91-EB992B60183D}"/>
    <dgm:cxn modelId="{DC1F2CAE-AF0E-4B4E-BB38-D4B81BE052B3}" type="presOf" srcId="{19D2B9D3-D738-4A51-815F-85B2C120871B}" destId="{13CEFF8E-6717-41E2-BDE2-D945F9CB917A}" srcOrd="0" destOrd="0" presId="urn:microsoft.com/office/officeart/2009/layout/CircleArrowProcess"/>
    <dgm:cxn modelId="{0BA80A79-6C9C-4231-BDB8-8DA1A4223351}" type="presParOf" srcId="{05717528-ABC6-45E9-96DA-3A80B98A4AE2}" destId="{03CFA38F-C9E6-451F-BFC6-A47BD63B64D2}" srcOrd="0" destOrd="0" presId="urn:microsoft.com/office/officeart/2009/layout/CircleArrowProcess"/>
    <dgm:cxn modelId="{37F67E51-2ED1-4DDB-8751-C63131747E1C}" type="presParOf" srcId="{03CFA38F-C9E6-451F-BFC6-A47BD63B64D2}" destId="{DE671FC3-0A8E-4A4F-AC90-99AEAD4D4B09}" srcOrd="0" destOrd="0" presId="urn:microsoft.com/office/officeart/2009/layout/CircleArrowProcess"/>
    <dgm:cxn modelId="{DA38D603-6672-4162-965F-F62B5A8DE7C6}" type="presParOf" srcId="{05717528-ABC6-45E9-96DA-3A80B98A4AE2}" destId="{B485E329-E3CB-494E-B16D-75F7CCF3253E}" srcOrd="1" destOrd="0" presId="urn:microsoft.com/office/officeart/2009/layout/CircleArrowProcess"/>
    <dgm:cxn modelId="{E6238670-C48E-48BA-942A-877C7F5AF698}" type="presParOf" srcId="{05717528-ABC6-45E9-96DA-3A80B98A4AE2}" destId="{03571F68-D4D8-4B43-B4BB-9406BC3CB0F3}" srcOrd="2" destOrd="0" presId="urn:microsoft.com/office/officeart/2009/layout/CircleArrowProcess"/>
    <dgm:cxn modelId="{77CFA025-34C5-46ED-B1A6-37BCE85D2119}" type="presParOf" srcId="{03571F68-D4D8-4B43-B4BB-9406BC3CB0F3}" destId="{2785B404-9EEE-4350-96FB-1EFD0E0C41F5}" srcOrd="0" destOrd="0" presId="urn:microsoft.com/office/officeart/2009/layout/CircleArrowProcess"/>
    <dgm:cxn modelId="{D97C70F2-B753-4237-896F-32F82CC93336}" type="presParOf" srcId="{05717528-ABC6-45E9-96DA-3A80B98A4AE2}" destId="{13CEFF8E-6717-41E2-BDE2-D945F9CB917A}" srcOrd="3" destOrd="0" presId="urn:microsoft.com/office/officeart/2009/layout/CircleArrowProcess"/>
    <dgm:cxn modelId="{6EFB660E-BF5A-4960-A428-6A795A9DDD03}" type="presParOf" srcId="{05717528-ABC6-45E9-96DA-3A80B98A4AE2}" destId="{A1F946A8-BEE0-4F23-B996-A48FECB6084B}" srcOrd="4" destOrd="0" presId="urn:microsoft.com/office/officeart/2009/layout/CircleArrowProcess"/>
    <dgm:cxn modelId="{3AF0F9B8-06D3-4931-86F3-14F7B1A792DA}" type="presParOf" srcId="{A1F946A8-BEE0-4F23-B996-A48FECB6084B}" destId="{DAB24987-A3B6-4417-AAB1-091A8150BF8C}" srcOrd="0" destOrd="0" presId="urn:microsoft.com/office/officeart/2009/layout/CircleArrowProcess"/>
    <dgm:cxn modelId="{15B364E1-4F56-4214-AC3B-54035C7D982A}" type="presParOf" srcId="{05717528-ABC6-45E9-96DA-3A80B98A4AE2}" destId="{4C568B46-6CD1-43A7-BEA8-BD1EB54DE188}" srcOrd="5" destOrd="0" presId="urn:microsoft.com/office/officeart/2009/layout/CircleArrowProcess"/>
    <dgm:cxn modelId="{B53A230E-03B4-46A6-9BE5-41300D4ECFFE}" type="presParOf" srcId="{05717528-ABC6-45E9-96DA-3A80B98A4AE2}" destId="{939523DA-4CD9-4767-A318-B0FF594D16EE}" srcOrd="6" destOrd="0" presId="urn:microsoft.com/office/officeart/2009/layout/CircleArrowProcess"/>
    <dgm:cxn modelId="{5EB5A6A7-F4B2-4525-BF9E-1C414E2635E8}" type="presParOf" srcId="{939523DA-4CD9-4767-A318-B0FF594D16EE}" destId="{853533D9-2690-4179-B680-E34052428511}" srcOrd="0" destOrd="0" presId="urn:microsoft.com/office/officeart/2009/layout/CircleArrowProcess"/>
    <dgm:cxn modelId="{B1A680C3-A333-4E3C-A787-51F211E128FA}" type="presParOf" srcId="{05717528-ABC6-45E9-96DA-3A80B98A4AE2}" destId="{5D73B151-531B-490C-9FFB-62928EE373DB}"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71FC3-0A8E-4A4F-AC90-99AEAD4D4B09}">
      <dsp:nvSpPr>
        <dsp:cNvPr id="0" name=""/>
        <dsp:cNvSpPr/>
      </dsp:nvSpPr>
      <dsp:spPr>
        <a:xfrm>
          <a:off x="3338531" y="-37867"/>
          <a:ext cx="3879431" cy="3879826"/>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5E329-E3CB-494E-B16D-75F7CCF3253E}">
      <dsp:nvSpPr>
        <dsp:cNvPr id="0" name=""/>
        <dsp:cNvSpPr/>
      </dsp:nvSpPr>
      <dsp:spPr>
        <a:xfrm>
          <a:off x="4266663" y="1404392"/>
          <a:ext cx="2164942" cy="108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rgbClr val="003399"/>
              </a:solidFill>
            </a:rPr>
            <a:t>Reporting period</a:t>
          </a:r>
        </a:p>
        <a:p>
          <a:pPr lvl="0" algn="ctr" defTabSz="889000">
            <a:lnSpc>
              <a:spcPct val="90000"/>
            </a:lnSpc>
            <a:spcBef>
              <a:spcPct val="0"/>
            </a:spcBef>
            <a:spcAft>
              <a:spcPct val="35000"/>
            </a:spcAft>
          </a:pPr>
          <a:r>
            <a:rPr lang="en-GB" sz="2000" b="1" kern="1200" dirty="0">
              <a:solidFill>
                <a:srgbClr val="003399"/>
              </a:solidFill>
            </a:rPr>
            <a:t> 6 months</a:t>
          </a:r>
        </a:p>
        <a:p>
          <a:pPr lvl="0" algn="ctr" defTabSz="889000">
            <a:lnSpc>
              <a:spcPct val="90000"/>
            </a:lnSpc>
            <a:spcBef>
              <a:spcPct val="0"/>
            </a:spcBef>
            <a:spcAft>
              <a:spcPct val="35000"/>
            </a:spcAft>
          </a:pPr>
          <a:endParaRPr lang="hu-HU" sz="1800" kern="1200" dirty="0"/>
        </a:p>
      </dsp:txBody>
      <dsp:txXfrm>
        <a:off x="4266663" y="1404392"/>
        <a:ext cx="2164942" cy="1082359"/>
      </dsp:txXfrm>
    </dsp:sp>
    <dsp:sp modelId="{2785B404-9EEE-4350-96FB-1EFD0E0C41F5}">
      <dsp:nvSpPr>
        <dsp:cNvPr id="0" name=""/>
        <dsp:cNvSpPr/>
      </dsp:nvSpPr>
      <dsp:spPr>
        <a:xfrm>
          <a:off x="2332405" y="2229537"/>
          <a:ext cx="3879431" cy="3879826"/>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EFF8E-6717-41E2-BDE2-D945F9CB917A}">
      <dsp:nvSpPr>
        <dsp:cNvPr id="0" name=""/>
        <dsp:cNvSpPr/>
      </dsp:nvSpPr>
      <dsp:spPr>
        <a:xfrm>
          <a:off x="2974686" y="3638044"/>
          <a:ext cx="2584681" cy="108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rgbClr val="003399"/>
              </a:solidFill>
            </a:rPr>
            <a:t>Submission of the  PPR and </a:t>
          </a:r>
          <a:r>
            <a:rPr lang="en-GB" sz="2000" b="1" kern="1200" dirty="0" err="1">
              <a:solidFill>
                <a:srgbClr val="003399"/>
              </a:solidFill>
            </a:rPr>
            <a:t>AfR</a:t>
          </a:r>
          <a:r>
            <a:rPr lang="en-GB" sz="2000" b="1" kern="1200" dirty="0">
              <a:solidFill>
                <a:srgbClr val="003399"/>
              </a:solidFill>
            </a:rPr>
            <a:t> by LP                     3 months </a:t>
          </a:r>
          <a:endParaRPr lang="hu-HU" sz="2000" b="1" kern="1200" dirty="0">
            <a:solidFill>
              <a:srgbClr val="003399"/>
            </a:solidFill>
          </a:endParaRPr>
        </a:p>
      </dsp:txBody>
      <dsp:txXfrm>
        <a:off x="2974686" y="3638044"/>
        <a:ext cx="2584681" cy="1082359"/>
      </dsp:txXfrm>
    </dsp:sp>
    <dsp:sp modelId="{DAB24987-A3B6-4417-AAB1-091A8150BF8C}">
      <dsp:nvSpPr>
        <dsp:cNvPr id="0" name=""/>
        <dsp:cNvSpPr/>
      </dsp:nvSpPr>
      <dsp:spPr>
        <a:xfrm>
          <a:off x="3410146" y="4467304"/>
          <a:ext cx="3879431" cy="3879826"/>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68B46-6CD1-43A7-BEA8-BD1EB54DE188}">
      <dsp:nvSpPr>
        <dsp:cNvPr id="0" name=""/>
        <dsp:cNvSpPr/>
      </dsp:nvSpPr>
      <dsp:spPr>
        <a:xfrm>
          <a:off x="4266663" y="5871697"/>
          <a:ext cx="2164942" cy="108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rgbClr val="003399"/>
              </a:solidFill>
            </a:rPr>
            <a:t>Checking the PPR and </a:t>
          </a:r>
          <a:r>
            <a:rPr lang="en-GB" sz="2000" b="1" kern="1200" dirty="0" err="1">
              <a:solidFill>
                <a:srgbClr val="003399"/>
              </a:solidFill>
            </a:rPr>
            <a:t>AfR</a:t>
          </a:r>
          <a:r>
            <a:rPr lang="en-GB" sz="2000" b="1" kern="1200" dirty="0">
              <a:solidFill>
                <a:srgbClr val="003399"/>
              </a:solidFill>
            </a:rPr>
            <a:t> by MA/JS</a:t>
          </a:r>
        </a:p>
        <a:p>
          <a:pPr lvl="0" algn="ctr" defTabSz="889000">
            <a:lnSpc>
              <a:spcPct val="90000"/>
            </a:lnSpc>
            <a:spcBef>
              <a:spcPct val="0"/>
            </a:spcBef>
            <a:spcAft>
              <a:spcPct val="35000"/>
            </a:spcAft>
          </a:pPr>
          <a:r>
            <a:rPr lang="en-GB" sz="2000" b="1" kern="1200" dirty="0" err="1">
              <a:solidFill>
                <a:srgbClr val="003399"/>
              </a:solidFill>
            </a:rPr>
            <a:t>cca</a:t>
          </a:r>
          <a:r>
            <a:rPr lang="en-GB" sz="2000" b="1" kern="1200" dirty="0">
              <a:solidFill>
                <a:srgbClr val="003399"/>
              </a:solidFill>
            </a:rPr>
            <a:t> 30 days</a:t>
          </a:r>
          <a:endParaRPr lang="hu-HU" sz="2000" b="1" kern="1200" dirty="0">
            <a:solidFill>
              <a:srgbClr val="003399"/>
            </a:solidFill>
          </a:endParaRPr>
        </a:p>
      </dsp:txBody>
      <dsp:txXfrm>
        <a:off x="4266663" y="5871697"/>
        <a:ext cx="2164942" cy="1082359"/>
      </dsp:txXfrm>
    </dsp:sp>
    <dsp:sp modelId="{853533D9-2690-4179-B680-E34052428511}">
      <dsp:nvSpPr>
        <dsp:cNvPr id="0" name=""/>
        <dsp:cNvSpPr/>
      </dsp:nvSpPr>
      <dsp:spPr>
        <a:xfrm>
          <a:off x="2608935" y="6954056"/>
          <a:ext cx="3332920" cy="3334531"/>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3B151-531B-490C-9FFB-62928EE373DB}">
      <dsp:nvSpPr>
        <dsp:cNvPr id="0" name=""/>
        <dsp:cNvSpPr/>
      </dsp:nvSpPr>
      <dsp:spPr>
        <a:xfrm>
          <a:off x="3184555" y="8105349"/>
          <a:ext cx="2164942" cy="108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rgbClr val="003399"/>
              </a:solidFill>
            </a:rPr>
            <a:t>Payment procedure by CA                     </a:t>
          </a:r>
          <a:r>
            <a:rPr lang="en-GB" sz="2000" b="1" kern="1200" dirty="0" err="1">
              <a:solidFill>
                <a:srgbClr val="003399"/>
              </a:solidFill>
            </a:rPr>
            <a:t>cca</a:t>
          </a:r>
          <a:r>
            <a:rPr lang="en-GB" sz="2000" b="1" kern="1200" dirty="0">
              <a:solidFill>
                <a:srgbClr val="003399"/>
              </a:solidFill>
            </a:rPr>
            <a:t> 10 days</a:t>
          </a:r>
          <a:endParaRPr lang="hu-HU" sz="2000" b="1" kern="1200" dirty="0">
            <a:solidFill>
              <a:srgbClr val="003399"/>
            </a:solidFill>
          </a:endParaRPr>
        </a:p>
      </dsp:txBody>
      <dsp:txXfrm>
        <a:off x="3184555" y="8105349"/>
        <a:ext cx="2164942" cy="108235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E13586-3CB8-41C3-B4CD-5F29539994DF}" type="datetimeFigureOut">
              <a:rPr lang="en-GB" smtClean="0"/>
              <a:t>2025.10.08.</a:t>
            </a:fld>
            <a:endParaRPr lang="en-GB"/>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F156C0F-3A8C-4802-8B0F-37241EEA11F0}" type="slidenum">
              <a:rPr lang="en-GB" smtClean="0"/>
              <a:t>‹#›</a:t>
            </a:fld>
            <a:endParaRPr lang="en-GB"/>
          </a:p>
        </p:txBody>
      </p:sp>
    </p:spTree>
    <p:extLst>
      <p:ext uri="{BB962C8B-B14F-4D97-AF65-F5344CB8AC3E}">
        <p14:creationId xmlns:p14="http://schemas.microsoft.com/office/powerpoint/2010/main" val="128537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Title</a:t>
            </a:r>
            <a:r>
              <a:rPr lang="hu-HU" dirty="0"/>
              <a:t> </a:t>
            </a:r>
            <a:r>
              <a:rPr lang="hu-HU" dirty="0" err="1"/>
              <a:t>slide</a:t>
            </a:r>
            <a:r>
              <a:rPr lang="hu-HU" baseline="0" dirty="0"/>
              <a:t> </a:t>
            </a:r>
            <a:r>
              <a:rPr lang="hu-HU" baseline="0" dirty="0" err="1"/>
              <a:t>should</a:t>
            </a:r>
            <a:r>
              <a:rPr lang="hu-HU" baseline="0" dirty="0"/>
              <a:t> </a:t>
            </a:r>
            <a:r>
              <a:rPr lang="hu-HU" baseline="0" dirty="0" err="1"/>
              <a:t>include</a:t>
            </a:r>
            <a:r>
              <a:rPr lang="hu-HU" baseline="0" dirty="0"/>
              <a:t> </a:t>
            </a:r>
            <a:r>
              <a:rPr lang="hu-HU" baseline="0" dirty="0" err="1"/>
              <a:t>the</a:t>
            </a:r>
            <a:r>
              <a:rPr lang="hu-HU" baseline="0" dirty="0"/>
              <a:t> </a:t>
            </a:r>
            <a:r>
              <a:rPr lang="hu-HU" baseline="0" dirty="0" err="1"/>
              <a:t>title</a:t>
            </a:r>
            <a:r>
              <a:rPr lang="hu-HU" baseline="0" dirty="0"/>
              <a:t> of </a:t>
            </a:r>
            <a:r>
              <a:rPr lang="hu-HU" baseline="0" dirty="0" err="1"/>
              <a:t>the</a:t>
            </a:r>
            <a:r>
              <a:rPr lang="hu-HU" baseline="0" dirty="0"/>
              <a:t> </a:t>
            </a:r>
            <a:r>
              <a:rPr lang="hu-HU" baseline="0" dirty="0" err="1"/>
              <a:t>presentation</a:t>
            </a:r>
            <a:r>
              <a:rPr lang="hu-HU" baseline="0" dirty="0"/>
              <a:t>, </a:t>
            </a:r>
            <a:r>
              <a:rPr lang="hu-HU" baseline="0" dirty="0" err="1"/>
              <a:t>the</a:t>
            </a:r>
            <a:r>
              <a:rPr lang="hu-HU" baseline="0" dirty="0"/>
              <a:t> </a:t>
            </a:r>
            <a:r>
              <a:rPr lang="hu-HU" baseline="0" dirty="0" err="1"/>
              <a:t>presenter’s</a:t>
            </a:r>
            <a:r>
              <a:rPr lang="hu-HU" baseline="0" dirty="0"/>
              <a:t> </a:t>
            </a:r>
            <a:r>
              <a:rPr lang="hu-HU" baseline="0" dirty="0" err="1"/>
              <a:t>name</a:t>
            </a:r>
            <a:r>
              <a:rPr lang="hu-HU" baseline="0" dirty="0"/>
              <a:t>, </a:t>
            </a:r>
            <a:r>
              <a:rPr lang="hu-HU" baseline="0" dirty="0" err="1"/>
              <a:t>the</a:t>
            </a:r>
            <a:r>
              <a:rPr lang="hu-HU" baseline="0" dirty="0"/>
              <a:t> </a:t>
            </a:r>
            <a:r>
              <a:rPr lang="hu-HU" baseline="0" dirty="0" err="1"/>
              <a:t>date</a:t>
            </a:r>
            <a:r>
              <a:rPr lang="hu-HU" baseline="0" dirty="0"/>
              <a:t>, </a:t>
            </a:r>
            <a:r>
              <a:rPr lang="hu-HU" baseline="0" dirty="0" err="1"/>
              <a:t>place</a:t>
            </a:r>
            <a:r>
              <a:rPr lang="hu-HU" baseline="0" dirty="0"/>
              <a:t> and </a:t>
            </a:r>
            <a:r>
              <a:rPr lang="hu-HU" baseline="0" dirty="0" err="1"/>
              <a:t>name</a:t>
            </a:r>
            <a:r>
              <a:rPr lang="hu-HU" baseline="0" dirty="0"/>
              <a:t> of </a:t>
            </a:r>
            <a:r>
              <a:rPr lang="hu-HU" baseline="0" dirty="0" err="1"/>
              <a:t>the</a:t>
            </a:r>
            <a:r>
              <a:rPr lang="hu-HU" baseline="0" dirty="0"/>
              <a:t> </a:t>
            </a:r>
            <a:r>
              <a:rPr lang="hu-HU" baseline="0" dirty="0" err="1"/>
              <a:t>event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a:t>
            </a:fld>
            <a:endParaRPr lang="en-GB"/>
          </a:p>
        </p:txBody>
      </p:sp>
    </p:spTree>
    <p:extLst>
      <p:ext uri="{BB962C8B-B14F-4D97-AF65-F5344CB8AC3E}">
        <p14:creationId xmlns:p14="http://schemas.microsoft.com/office/powerpoint/2010/main" val="28512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10</a:t>
            </a:fld>
            <a:endParaRPr lang="en-GB"/>
          </a:p>
        </p:txBody>
      </p:sp>
    </p:spTree>
    <p:extLst>
      <p:ext uri="{BB962C8B-B14F-4D97-AF65-F5344CB8AC3E}">
        <p14:creationId xmlns:p14="http://schemas.microsoft.com/office/powerpoint/2010/main" val="21805661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EC43-9488-237B-5315-325AF8851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14FD1-1B1B-59EC-9703-8EE7D49EC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339D1-8096-2051-0CC9-04E61A368C7C}"/>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8C558688-1AB1-7178-DCD5-85A0DE147F90}"/>
              </a:ext>
            </a:extLst>
          </p:cNvPr>
          <p:cNvSpPr>
            <a:spLocks noGrp="1"/>
          </p:cNvSpPr>
          <p:nvPr>
            <p:ph type="sldNum" sz="quarter" idx="10"/>
          </p:nvPr>
        </p:nvSpPr>
        <p:spPr/>
        <p:txBody>
          <a:bodyPr/>
          <a:lstStyle/>
          <a:p>
            <a:fld id="{EF156C0F-3A8C-4802-8B0F-37241EEA11F0}" type="slidenum">
              <a:rPr lang="en-GB" smtClean="0"/>
              <a:t>100</a:t>
            </a:fld>
            <a:endParaRPr lang="en-GB"/>
          </a:p>
        </p:txBody>
      </p:sp>
    </p:spTree>
    <p:extLst>
      <p:ext uri="{BB962C8B-B14F-4D97-AF65-F5344CB8AC3E}">
        <p14:creationId xmlns:p14="http://schemas.microsoft.com/office/powerpoint/2010/main" val="3767921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A90E-31AA-0375-570E-5CF6102BE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C479D-CE5C-D1FE-DA4E-157A4E363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890CC-BF87-DEB0-4951-747E67AC27E4}"/>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B7D474C5-9528-102F-28AD-8CDE703EDDCF}"/>
              </a:ext>
            </a:extLst>
          </p:cNvPr>
          <p:cNvSpPr>
            <a:spLocks noGrp="1"/>
          </p:cNvSpPr>
          <p:nvPr>
            <p:ph type="sldNum" sz="quarter" idx="10"/>
          </p:nvPr>
        </p:nvSpPr>
        <p:spPr/>
        <p:txBody>
          <a:bodyPr/>
          <a:lstStyle/>
          <a:p>
            <a:fld id="{EF156C0F-3A8C-4802-8B0F-37241EEA11F0}" type="slidenum">
              <a:rPr lang="en-GB" smtClean="0"/>
              <a:t>101</a:t>
            </a:fld>
            <a:endParaRPr lang="en-GB"/>
          </a:p>
        </p:txBody>
      </p:sp>
    </p:spTree>
    <p:extLst>
      <p:ext uri="{BB962C8B-B14F-4D97-AF65-F5344CB8AC3E}">
        <p14:creationId xmlns:p14="http://schemas.microsoft.com/office/powerpoint/2010/main" val="33592789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24CC-94FE-BDCE-AF73-FE6213231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8C2DA-AD76-4A60-6FFA-F0FCFCAD2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5D72E-E2EF-C207-EC08-EC2A1464D58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1F3684B0-36B4-24B3-D657-D900C04FF0F4}"/>
              </a:ext>
            </a:extLst>
          </p:cNvPr>
          <p:cNvSpPr>
            <a:spLocks noGrp="1"/>
          </p:cNvSpPr>
          <p:nvPr>
            <p:ph type="sldNum" sz="quarter" idx="10"/>
          </p:nvPr>
        </p:nvSpPr>
        <p:spPr/>
        <p:txBody>
          <a:bodyPr/>
          <a:lstStyle/>
          <a:p>
            <a:fld id="{EF156C0F-3A8C-4802-8B0F-37241EEA11F0}" type="slidenum">
              <a:rPr lang="en-GB" smtClean="0"/>
              <a:t>102</a:t>
            </a:fld>
            <a:endParaRPr lang="en-GB"/>
          </a:p>
        </p:txBody>
      </p:sp>
    </p:spTree>
    <p:extLst>
      <p:ext uri="{BB962C8B-B14F-4D97-AF65-F5344CB8AC3E}">
        <p14:creationId xmlns:p14="http://schemas.microsoft.com/office/powerpoint/2010/main" val="10495308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48C8-F625-93B1-177D-C0E3CE5FD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E6ED8-4661-B7CE-37C1-7F7D4C67B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1549D-E60A-3515-7D97-4D87BE6B305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E9791CF2-43B9-7215-4F95-10104AE50B7E}"/>
              </a:ext>
            </a:extLst>
          </p:cNvPr>
          <p:cNvSpPr>
            <a:spLocks noGrp="1"/>
          </p:cNvSpPr>
          <p:nvPr>
            <p:ph type="sldNum" sz="quarter" idx="10"/>
          </p:nvPr>
        </p:nvSpPr>
        <p:spPr/>
        <p:txBody>
          <a:bodyPr/>
          <a:lstStyle/>
          <a:p>
            <a:fld id="{EF156C0F-3A8C-4802-8B0F-37241EEA11F0}" type="slidenum">
              <a:rPr lang="en-GB" smtClean="0"/>
              <a:t>103</a:t>
            </a:fld>
            <a:endParaRPr lang="en-GB"/>
          </a:p>
        </p:txBody>
      </p:sp>
    </p:spTree>
    <p:extLst>
      <p:ext uri="{BB962C8B-B14F-4D97-AF65-F5344CB8AC3E}">
        <p14:creationId xmlns:p14="http://schemas.microsoft.com/office/powerpoint/2010/main" val="11073097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C9B5-BE71-2939-8111-AD057870B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A9EBD-7EF9-F936-B082-9871A6D93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79843-C3A3-943C-87B2-8A166AC95F3B}"/>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65BC6A4A-57FE-A55F-CA92-1CAA88614F32}"/>
              </a:ext>
            </a:extLst>
          </p:cNvPr>
          <p:cNvSpPr>
            <a:spLocks noGrp="1"/>
          </p:cNvSpPr>
          <p:nvPr>
            <p:ph type="sldNum" sz="quarter" idx="10"/>
          </p:nvPr>
        </p:nvSpPr>
        <p:spPr/>
        <p:txBody>
          <a:bodyPr/>
          <a:lstStyle/>
          <a:p>
            <a:fld id="{EF156C0F-3A8C-4802-8B0F-37241EEA11F0}" type="slidenum">
              <a:rPr lang="en-GB" smtClean="0"/>
              <a:t>104</a:t>
            </a:fld>
            <a:endParaRPr lang="en-GB"/>
          </a:p>
        </p:txBody>
      </p:sp>
    </p:spTree>
    <p:extLst>
      <p:ext uri="{BB962C8B-B14F-4D97-AF65-F5344CB8AC3E}">
        <p14:creationId xmlns:p14="http://schemas.microsoft.com/office/powerpoint/2010/main" val="32395996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7058-76E3-4A9F-2130-7B8EAEE0F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5CBBD-9853-3353-22FC-C2446A225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EB0D2-9F83-CB77-B3D9-CDBF1B9D3DF3}"/>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42BC1F6B-2138-BF57-E07C-F2A7D6FBFCC2}"/>
              </a:ext>
            </a:extLst>
          </p:cNvPr>
          <p:cNvSpPr>
            <a:spLocks noGrp="1"/>
          </p:cNvSpPr>
          <p:nvPr>
            <p:ph type="sldNum" sz="quarter" idx="10"/>
          </p:nvPr>
        </p:nvSpPr>
        <p:spPr/>
        <p:txBody>
          <a:bodyPr/>
          <a:lstStyle/>
          <a:p>
            <a:fld id="{EF156C0F-3A8C-4802-8B0F-37241EEA11F0}" type="slidenum">
              <a:rPr lang="en-GB" smtClean="0"/>
              <a:t>105</a:t>
            </a:fld>
            <a:endParaRPr lang="en-GB"/>
          </a:p>
        </p:txBody>
      </p:sp>
    </p:spTree>
    <p:extLst>
      <p:ext uri="{BB962C8B-B14F-4D97-AF65-F5344CB8AC3E}">
        <p14:creationId xmlns:p14="http://schemas.microsoft.com/office/powerpoint/2010/main" val="19398587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0724-64D2-E51F-F2ED-272984E35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C7180-3D52-2F63-EE74-61649B60C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4590E-155D-8449-93BA-A93DBFD3CB3F}"/>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C361B7D4-73A2-1DC1-625A-AFC6A30A62FD}"/>
              </a:ext>
            </a:extLst>
          </p:cNvPr>
          <p:cNvSpPr>
            <a:spLocks noGrp="1"/>
          </p:cNvSpPr>
          <p:nvPr>
            <p:ph type="sldNum" sz="quarter" idx="10"/>
          </p:nvPr>
        </p:nvSpPr>
        <p:spPr/>
        <p:txBody>
          <a:bodyPr/>
          <a:lstStyle/>
          <a:p>
            <a:fld id="{EF156C0F-3A8C-4802-8B0F-37241EEA11F0}" type="slidenum">
              <a:rPr lang="en-GB" smtClean="0"/>
              <a:t>106</a:t>
            </a:fld>
            <a:endParaRPr lang="en-GB"/>
          </a:p>
        </p:txBody>
      </p:sp>
    </p:spTree>
    <p:extLst>
      <p:ext uri="{BB962C8B-B14F-4D97-AF65-F5344CB8AC3E}">
        <p14:creationId xmlns:p14="http://schemas.microsoft.com/office/powerpoint/2010/main" val="20689990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6C94-6534-FA73-AAB1-589675F63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337A2-4D35-3B83-E693-25D614779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47F60-FA79-0A14-352C-30FCAAB97431}"/>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B2A05A4C-5A3C-4E18-9C7B-A68634B9BA82}"/>
              </a:ext>
            </a:extLst>
          </p:cNvPr>
          <p:cNvSpPr>
            <a:spLocks noGrp="1"/>
          </p:cNvSpPr>
          <p:nvPr>
            <p:ph type="sldNum" sz="quarter" idx="10"/>
          </p:nvPr>
        </p:nvSpPr>
        <p:spPr/>
        <p:txBody>
          <a:bodyPr/>
          <a:lstStyle/>
          <a:p>
            <a:fld id="{EF156C0F-3A8C-4802-8B0F-37241EEA11F0}" type="slidenum">
              <a:rPr lang="en-GB" smtClean="0"/>
              <a:t>107</a:t>
            </a:fld>
            <a:endParaRPr lang="en-GB"/>
          </a:p>
        </p:txBody>
      </p:sp>
    </p:spTree>
    <p:extLst>
      <p:ext uri="{BB962C8B-B14F-4D97-AF65-F5344CB8AC3E}">
        <p14:creationId xmlns:p14="http://schemas.microsoft.com/office/powerpoint/2010/main" val="3823481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CC36-467B-56CC-FD1B-7BA352F7E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0ACC9-92CE-39E9-1FD9-F7C47AC42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A3410-20F4-01BF-17C3-2CDEBF233F70}"/>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A235E349-D826-2B82-355E-4F6360E8426E}"/>
              </a:ext>
            </a:extLst>
          </p:cNvPr>
          <p:cNvSpPr>
            <a:spLocks noGrp="1"/>
          </p:cNvSpPr>
          <p:nvPr>
            <p:ph type="sldNum" sz="quarter" idx="10"/>
          </p:nvPr>
        </p:nvSpPr>
        <p:spPr/>
        <p:txBody>
          <a:bodyPr/>
          <a:lstStyle/>
          <a:p>
            <a:fld id="{EF156C0F-3A8C-4802-8B0F-37241EEA11F0}" type="slidenum">
              <a:rPr lang="en-GB" smtClean="0"/>
              <a:t>108</a:t>
            </a:fld>
            <a:endParaRPr lang="en-GB"/>
          </a:p>
        </p:txBody>
      </p:sp>
    </p:spTree>
    <p:extLst>
      <p:ext uri="{BB962C8B-B14F-4D97-AF65-F5344CB8AC3E}">
        <p14:creationId xmlns:p14="http://schemas.microsoft.com/office/powerpoint/2010/main" val="15788986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3456-B6D6-DF9F-ADAB-9FA843465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EC2DC-FA28-F16E-C432-03D21E19C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6FFD5-85EC-B437-9EDF-A7F039419E92}"/>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B6661D01-BF79-2439-2EE5-B0C0D77CF4A1}"/>
              </a:ext>
            </a:extLst>
          </p:cNvPr>
          <p:cNvSpPr>
            <a:spLocks noGrp="1"/>
          </p:cNvSpPr>
          <p:nvPr>
            <p:ph type="sldNum" sz="quarter" idx="10"/>
          </p:nvPr>
        </p:nvSpPr>
        <p:spPr/>
        <p:txBody>
          <a:bodyPr/>
          <a:lstStyle/>
          <a:p>
            <a:fld id="{EF156C0F-3A8C-4802-8B0F-37241EEA11F0}" type="slidenum">
              <a:rPr lang="en-GB" smtClean="0"/>
              <a:t>109</a:t>
            </a:fld>
            <a:endParaRPr lang="en-GB"/>
          </a:p>
        </p:txBody>
      </p:sp>
    </p:spTree>
    <p:extLst>
      <p:ext uri="{BB962C8B-B14F-4D97-AF65-F5344CB8AC3E}">
        <p14:creationId xmlns:p14="http://schemas.microsoft.com/office/powerpoint/2010/main" val="261512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11</a:t>
            </a:fld>
            <a:endParaRPr lang="en-GB"/>
          </a:p>
        </p:txBody>
      </p:sp>
    </p:spTree>
    <p:extLst>
      <p:ext uri="{BB962C8B-B14F-4D97-AF65-F5344CB8AC3E}">
        <p14:creationId xmlns:p14="http://schemas.microsoft.com/office/powerpoint/2010/main" val="18833288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845F7-E340-6699-8F0C-E9DE7262F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68898-0610-289B-711E-D9FFE4A0E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BCC01-7494-C478-7F30-ABEE99B7D9C0}"/>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9195C608-BCC6-230F-0843-C1E3258FF1BD}"/>
              </a:ext>
            </a:extLst>
          </p:cNvPr>
          <p:cNvSpPr>
            <a:spLocks noGrp="1"/>
          </p:cNvSpPr>
          <p:nvPr>
            <p:ph type="sldNum" sz="quarter" idx="10"/>
          </p:nvPr>
        </p:nvSpPr>
        <p:spPr/>
        <p:txBody>
          <a:bodyPr/>
          <a:lstStyle/>
          <a:p>
            <a:fld id="{EF156C0F-3A8C-4802-8B0F-37241EEA11F0}" type="slidenum">
              <a:rPr lang="en-GB" smtClean="0"/>
              <a:t>110</a:t>
            </a:fld>
            <a:endParaRPr lang="en-GB"/>
          </a:p>
        </p:txBody>
      </p:sp>
    </p:spTree>
    <p:extLst>
      <p:ext uri="{BB962C8B-B14F-4D97-AF65-F5344CB8AC3E}">
        <p14:creationId xmlns:p14="http://schemas.microsoft.com/office/powerpoint/2010/main" val="6454988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451D-4826-FF8F-ACD3-2A505E08B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EE8A4-5998-985C-71A4-59117829A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A829A-48DD-E2B4-6681-5AF4037AF5D6}"/>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D6DF72B7-AAE0-A45A-273F-BB3C212AC517}"/>
              </a:ext>
            </a:extLst>
          </p:cNvPr>
          <p:cNvSpPr>
            <a:spLocks noGrp="1"/>
          </p:cNvSpPr>
          <p:nvPr>
            <p:ph type="sldNum" sz="quarter" idx="10"/>
          </p:nvPr>
        </p:nvSpPr>
        <p:spPr/>
        <p:txBody>
          <a:bodyPr/>
          <a:lstStyle/>
          <a:p>
            <a:fld id="{EF156C0F-3A8C-4802-8B0F-37241EEA11F0}" type="slidenum">
              <a:rPr lang="en-GB" smtClean="0"/>
              <a:t>111</a:t>
            </a:fld>
            <a:endParaRPr lang="en-GB"/>
          </a:p>
        </p:txBody>
      </p:sp>
    </p:spTree>
    <p:extLst>
      <p:ext uri="{BB962C8B-B14F-4D97-AF65-F5344CB8AC3E}">
        <p14:creationId xmlns:p14="http://schemas.microsoft.com/office/powerpoint/2010/main" val="13874432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8282-06C4-0A35-EE1C-BAE2F0A2A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2AF9F-404B-3D9C-04DB-B2F29473E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2EB55-1098-E785-F69F-D626E45F6FC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C3C980D9-C8EF-BAE0-286A-862421D3A110}"/>
              </a:ext>
            </a:extLst>
          </p:cNvPr>
          <p:cNvSpPr>
            <a:spLocks noGrp="1"/>
          </p:cNvSpPr>
          <p:nvPr>
            <p:ph type="sldNum" sz="quarter" idx="10"/>
          </p:nvPr>
        </p:nvSpPr>
        <p:spPr/>
        <p:txBody>
          <a:bodyPr/>
          <a:lstStyle/>
          <a:p>
            <a:fld id="{EF156C0F-3A8C-4802-8B0F-37241EEA11F0}" type="slidenum">
              <a:rPr lang="en-GB" smtClean="0"/>
              <a:t>112</a:t>
            </a:fld>
            <a:endParaRPr lang="en-GB"/>
          </a:p>
        </p:txBody>
      </p:sp>
    </p:spTree>
    <p:extLst>
      <p:ext uri="{BB962C8B-B14F-4D97-AF65-F5344CB8AC3E}">
        <p14:creationId xmlns:p14="http://schemas.microsoft.com/office/powerpoint/2010/main" val="28297532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30A7-F06E-9C1E-0365-6F991DAD4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B5CA1-3B53-D845-0167-FE1D9CDF4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63C19-2651-2723-840C-CDC775C9C62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0091379E-A8BA-AC2C-41A1-A96B6E721F8B}"/>
              </a:ext>
            </a:extLst>
          </p:cNvPr>
          <p:cNvSpPr>
            <a:spLocks noGrp="1"/>
          </p:cNvSpPr>
          <p:nvPr>
            <p:ph type="sldNum" sz="quarter" idx="10"/>
          </p:nvPr>
        </p:nvSpPr>
        <p:spPr/>
        <p:txBody>
          <a:bodyPr/>
          <a:lstStyle/>
          <a:p>
            <a:fld id="{EF156C0F-3A8C-4802-8B0F-37241EEA11F0}" type="slidenum">
              <a:rPr lang="en-GB" smtClean="0"/>
              <a:t>113</a:t>
            </a:fld>
            <a:endParaRPr lang="en-GB"/>
          </a:p>
        </p:txBody>
      </p:sp>
    </p:spTree>
    <p:extLst>
      <p:ext uri="{BB962C8B-B14F-4D97-AF65-F5344CB8AC3E}">
        <p14:creationId xmlns:p14="http://schemas.microsoft.com/office/powerpoint/2010/main" val="28679726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366B1-D56B-40B7-79A9-DF8EE1125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55ADC-2895-9C0A-6C05-FD910132D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7B8B7-3621-BCD9-80AB-B56F7A558C6B}"/>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3E4EAE5B-6FD0-CF46-32B4-F76C4A53AAA3}"/>
              </a:ext>
            </a:extLst>
          </p:cNvPr>
          <p:cNvSpPr>
            <a:spLocks noGrp="1"/>
          </p:cNvSpPr>
          <p:nvPr>
            <p:ph type="sldNum" sz="quarter" idx="10"/>
          </p:nvPr>
        </p:nvSpPr>
        <p:spPr/>
        <p:txBody>
          <a:bodyPr/>
          <a:lstStyle/>
          <a:p>
            <a:fld id="{EF156C0F-3A8C-4802-8B0F-37241EEA11F0}" type="slidenum">
              <a:rPr lang="en-GB" smtClean="0"/>
              <a:t>114</a:t>
            </a:fld>
            <a:endParaRPr lang="en-GB"/>
          </a:p>
        </p:txBody>
      </p:sp>
    </p:spTree>
    <p:extLst>
      <p:ext uri="{BB962C8B-B14F-4D97-AF65-F5344CB8AC3E}">
        <p14:creationId xmlns:p14="http://schemas.microsoft.com/office/powerpoint/2010/main" val="3875877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133FE-7AC3-01B6-AE48-33943104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9E3B1-3679-F34B-BBD4-757B0F09F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34894-A12C-D6AE-BEA4-1971D85306D7}"/>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EBA74287-3CA6-D60D-BFB5-972A773D2BB7}"/>
              </a:ext>
            </a:extLst>
          </p:cNvPr>
          <p:cNvSpPr>
            <a:spLocks noGrp="1"/>
          </p:cNvSpPr>
          <p:nvPr>
            <p:ph type="sldNum" sz="quarter" idx="10"/>
          </p:nvPr>
        </p:nvSpPr>
        <p:spPr/>
        <p:txBody>
          <a:bodyPr/>
          <a:lstStyle/>
          <a:p>
            <a:fld id="{EF156C0F-3A8C-4802-8B0F-37241EEA11F0}" type="slidenum">
              <a:rPr lang="en-GB" smtClean="0"/>
              <a:t>115</a:t>
            </a:fld>
            <a:endParaRPr lang="en-GB"/>
          </a:p>
        </p:txBody>
      </p:sp>
    </p:spTree>
    <p:extLst>
      <p:ext uri="{BB962C8B-B14F-4D97-AF65-F5344CB8AC3E}">
        <p14:creationId xmlns:p14="http://schemas.microsoft.com/office/powerpoint/2010/main" val="26793037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56E6-E86C-3016-D186-3ACD6B3CA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B3605-30E8-36EC-DF46-8A1B7E5AE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61D7F-1E81-BC74-9634-4DC09190D4C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9CE30546-39AB-39FF-12F8-18D08E2C5B47}"/>
              </a:ext>
            </a:extLst>
          </p:cNvPr>
          <p:cNvSpPr>
            <a:spLocks noGrp="1"/>
          </p:cNvSpPr>
          <p:nvPr>
            <p:ph type="sldNum" sz="quarter" idx="10"/>
          </p:nvPr>
        </p:nvSpPr>
        <p:spPr/>
        <p:txBody>
          <a:bodyPr/>
          <a:lstStyle/>
          <a:p>
            <a:fld id="{EF156C0F-3A8C-4802-8B0F-37241EEA11F0}" type="slidenum">
              <a:rPr lang="en-GB" smtClean="0"/>
              <a:t>116</a:t>
            </a:fld>
            <a:endParaRPr lang="en-GB"/>
          </a:p>
        </p:txBody>
      </p:sp>
    </p:spTree>
    <p:extLst>
      <p:ext uri="{BB962C8B-B14F-4D97-AF65-F5344CB8AC3E}">
        <p14:creationId xmlns:p14="http://schemas.microsoft.com/office/powerpoint/2010/main" val="11410818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A826-EAB9-3A78-89AC-07D175663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22869-042A-92EE-500A-F233CD3FE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CCA55-2C03-F0FE-F41E-8D63E6B4904F}"/>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4098D0A3-263C-E6A9-AD24-0FD3CE556CCD}"/>
              </a:ext>
            </a:extLst>
          </p:cNvPr>
          <p:cNvSpPr>
            <a:spLocks noGrp="1"/>
          </p:cNvSpPr>
          <p:nvPr>
            <p:ph type="sldNum" sz="quarter" idx="10"/>
          </p:nvPr>
        </p:nvSpPr>
        <p:spPr/>
        <p:txBody>
          <a:bodyPr/>
          <a:lstStyle/>
          <a:p>
            <a:fld id="{EF156C0F-3A8C-4802-8B0F-37241EEA11F0}" type="slidenum">
              <a:rPr lang="en-GB" smtClean="0"/>
              <a:t>117</a:t>
            </a:fld>
            <a:endParaRPr lang="en-GB"/>
          </a:p>
        </p:txBody>
      </p:sp>
    </p:spTree>
    <p:extLst>
      <p:ext uri="{BB962C8B-B14F-4D97-AF65-F5344CB8AC3E}">
        <p14:creationId xmlns:p14="http://schemas.microsoft.com/office/powerpoint/2010/main" val="33977116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62C6-F09B-B7C0-B11A-8C5B29E63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1D5A3-E722-2696-577D-115BB2846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63699-7824-2C8B-3874-B6A55447214E}"/>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6A88DB4E-8260-9E12-3D23-AF3F07DCE681}"/>
              </a:ext>
            </a:extLst>
          </p:cNvPr>
          <p:cNvSpPr>
            <a:spLocks noGrp="1"/>
          </p:cNvSpPr>
          <p:nvPr>
            <p:ph type="sldNum" sz="quarter" idx="10"/>
          </p:nvPr>
        </p:nvSpPr>
        <p:spPr/>
        <p:txBody>
          <a:bodyPr/>
          <a:lstStyle/>
          <a:p>
            <a:fld id="{EF156C0F-3A8C-4802-8B0F-37241EEA11F0}" type="slidenum">
              <a:rPr lang="en-GB" smtClean="0"/>
              <a:t>118</a:t>
            </a:fld>
            <a:endParaRPr lang="en-GB"/>
          </a:p>
        </p:txBody>
      </p:sp>
    </p:spTree>
    <p:extLst>
      <p:ext uri="{BB962C8B-B14F-4D97-AF65-F5344CB8AC3E}">
        <p14:creationId xmlns:p14="http://schemas.microsoft.com/office/powerpoint/2010/main" val="32886197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43D6F-F149-BCB3-2FDD-62C761AAB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9C325-E87B-FBE4-CF8A-AEBE58AAC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7258C-905C-C126-1D7C-DF7760152018}"/>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7B2C9901-80A3-C433-33E7-B2FA2E278E4D}"/>
              </a:ext>
            </a:extLst>
          </p:cNvPr>
          <p:cNvSpPr>
            <a:spLocks noGrp="1"/>
          </p:cNvSpPr>
          <p:nvPr>
            <p:ph type="sldNum" sz="quarter" idx="10"/>
          </p:nvPr>
        </p:nvSpPr>
        <p:spPr/>
        <p:txBody>
          <a:bodyPr/>
          <a:lstStyle/>
          <a:p>
            <a:fld id="{EF156C0F-3A8C-4802-8B0F-37241EEA11F0}" type="slidenum">
              <a:rPr lang="en-GB" smtClean="0"/>
              <a:t>119</a:t>
            </a:fld>
            <a:endParaRPr lang="en-GB"/>
          </a:p>
        </p:txBody>
      </p:sp>
    </p:spTree>
    <p:extLst>
      <p:ext uri="{BB962C8B-B14F-4D97-AF65-F5344CB8AC3E}">
        <p14:creationId xmlns:p14="http://schemas.microsoft.com/office/powerpoint/2010/main" val="18341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983E-1DF0-445A-CEEB-8CF10E4DB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E1B55-B9C8-6005-D5BF-5D3060BC3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4650F-E5C8-AEA6-6ADC-A99707F7D6D1}"/>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E41B22E5-E51C-4179-A91C-17AEFF378033}"/>
              </a:ext>
            </a:extLst>
          </p:cNvPr>
          <p:cNvSpPr>
            <a:spLocks noGrp="1"/>
          </p:cNvSpPr>
          <p:nvPr>
            <p:ph type="sldNum" sz="quarter" idx="10"/>
          </p:nvPr>
        </p:nvSpPr>
        <p:spPr/>
        <p:txBody>
          <a:bodyPr/>
          <a:lstStyle/>
          <a:p>
            <a:fld id="{EF156C0F-3A8C-4802-8B0F-37241EEA11F0}" type="slidenum">
              <a:rPr lang="en-GB" smtClean="0"/>
              <a:t>12</a:t>
            </a:fld>
            <a:endParaRPr lang="en-GB"/>
          </a:p>
        </p:txBody>
      </p:sp>
    </p:spTree>
    <p:extLst>
      <p:ext uri="{BB962C8B-B14F-4D97-AF65-F5344CB8AC3E}">
        <p14:creationId xmlns:p14="http://schemas.microsoft.com/office/powerpoint/2010/main" val="22335985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B6EB-A9BF-D8D5-08D1-20B6BF8B1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D080D-A868-6A7F-65FC-BF835E4A5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07DAC-3A0D-857D-F106-7E80DC77B801}"/>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EEBECDB3-339D-4D4A-4C0B-9BA6023A27E4}"/>
              </a:ext>
            </a:extLst>
          </p:cNvPr>
          <p:cNvSpPr>
            <a:spLocks noGrp="1"/>
          </p:cNvSpPr>
          <p:nvPr>
            <p:ph type="sldNum" sz="quarter" idx="10"/>
          </p:nvPr>
        </p:nvSpPr>
        <p:spPr/>
        <p:txBody>
          <a:bodyPr/>
          <a:lstStyle/>
          <a:p>
            <a:fld id="{EF156C0F-3A8C-4802-8B0F-37241EEA11F0}" type="slidenum">
              <a:rPr lang="en-GB" smtClean="0"/>
              <a:t>120</a:t>
            </a:fld>
            <a:endParaRPr lang="en-GB"/>
          </a:p>
        </p:txBody>
      </p:sp>
    </p:spTree>
    <p:extLst>
      <p:ext uri="{BB962C8B-B14F-4D97-AF65-F5344CB8AC3E}">
        <p14:creationId xmlns:p14="http://schemas.microsoft.com/office/powerpoint/2010/main" val="27890459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C752-1E52-487B-2968-55792ACF9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A09C7-0FA7-B76F-FD54-CD585BAD6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17034-A91C-F7AE-9F4B-E2A20723A705}"/>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FDB51173-CEDF-5A2C-375E-58CB38DBA21B}"/>
              </a:ext>
            </a:extLst>
          </p:cNvPr>
          <p:cNvSpPr>
            <a:spLocks noGrp="1"/>
          </p:cNvSpPr>
          <p:nvPr>
            <p:ph type="sldNum" sz="quarter" idx="10"/>
          </p:nvPr>
        </p:nvSpPr>
        <p:spPr/>
        <p:txBody>
          <a:bodyPr/>
          <a:lstStyle/>
          <a:p>
            <a:fld id="{EF156C0F-3A8C-4802-8B0F-37241EEA11F0}" type="slidenum">
              <a:rPr lang="en-GB" smtClean="0"/>
              <a:t>121</a:t>
            </a:fld>
            <a:endParaRPr lang="en-GB"/>
          </a:p>
        </p:txBody>
      </p:sp>
    </p:spTree>
    <p:extLst>
      <p:ext uri="{BB962C8B-B14F-4D97-AF65-F5344CB8AC3E}">
        <p14:creationId xmlns:p14="http://schemas.microsoft.com/office/powerpoint/2010/main" val="20071196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6035-6EE0-DBC9-C985-F05594A6D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F2B68-8781-F77F-9666-0146A6BE9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D59C2-F054-43F1-1F17-9C5A83C9E979}"/>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4C4E9214-E12E-8FDE-BE9B-ABFD68FF43F0}"/>
              </a:ext>
            </a:extLst>
          </p:cNvPr>
          <p:cNvSpPr>
            <a:spLocks noGrp="1"/>
          </p:cNvSpPr>
          <p:nvPr>
            <p:ph type="sldNum" sz="quarter" idx="10"/>
          </p:nvPr>
        </p:nvSpPr>
        <p:spPr/>
        <p:txBody>
          <a:bodyPr/>
          <a:lstStyle/>
          <a:p>
            <a:fld id="{EF156C0F-3A8C-4802-8B0F-37241EEA11F0}" type="slidenum">
              <a:rPr lang="en-GB" smtClean="0"/>
              <a:t>122</a:t>
            </a:fld>
            <a:endParaRPr lang="en-GB"/>
          </a:p>
        </p:txBody>
      </p:sp>
    </p:spTree>
    <p:extLst>
      <p:ext uri="{BB962C8B-B14F-4D97-AF65-F5344CB8AC3E}">
        <p14:creationId xmlns:p14="http://schemas.microsoft.com/office/powerpoint/2010/main" val="40653610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0F7A-5AF3-1B53-5080-4AA8F419D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C9F17-B6BD-D3EE-6C0F-E6A92C219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C3690-8598-1E27-B53B-D3A9EFDDF3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80C083-4BCF-5CAC-87D5-184CAE0C0A5F}"/>
              </a:ext>
            </a:extLst>
          </p:cNvPr>
          <p:cNvSpPr>
            <a:spLocks noGrp="1"/>
          </p:cNvSpPr>
          <p:nvPr>
            <p:ph type="sldNum" sz="quarter" idx="10"/>
          </p:nvPr>
        </p:nvSpPr>
        <p:spPr/>
        <p:txBody>
          <a:bodyPr/>
          <a:lstStyle/>
          <a:p>
            <a:fld id="{EF156C0F-3A8C-4802-8B0F-37241EEA11F0}" type="slidenum">
              <a:rPr lang="en-GB" smtClean="0"/>
              <a:t>123</a:t>
            </a:fld>
            <a:endParaRPr lang="en-GB"/>
          </a:p>
        </p:txBody>
      </p:sp>
    </p:spTree>
    <p:extLst>
      <p:ext uri="{BB962C8B-B14F-4D97-AF65-F5344CB8AC3E}">
        <p14:creationId xmlns:p14="http://schemas.microsoft.com/office/powerpoint/2010/main" val="220149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56C0F-3A8C-4802-8B0F-37241EEA1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15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5C798-E086-28E1-E837-E13408D2D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6ACBE-B1F9-AFA3-DD2F-32D0C90B6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9F3DD-C81C-64D9-6A68-BD622AF79E16}"/>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37002883-3783-C5AB-1B4E-368CDFDD1E7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56C0F-3A8C-4802-8B0F-37241EEA1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0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15</a:t>
            </a:fld>
            <a:endParaRPr lang="en-GB"/>
          </a:p>
        </p:txBody>
      </p:sp>
    </p:spTree>
    <p:extLst>
      <p:ext uri="{BB962C8B-B14F-4D97-AF65-F5344CB8AC3E}">
        <p14:creationId xmlns:p14="http://schemas.microsoft.com/office/powerpoint/2010/main" val="283572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43F5-51E7-B86C-168E-F0CC8D233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5EACF-352B-529B-678F-A38E1B60D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F5034-6BF5-670B-421B-D75D81D213D5}"/>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75B1EE0A-DA2A-B0E3-1782-6AC7BF27C9D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56C0F-3A8C-4802-8B0F-37241EEA1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30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17</a:t>
            </a:fld>
            <a:endParaRPr lang="en-GB"/>
          </a:p>
        </p:txBody>
      </p:sp>
    </p:spTree>
    <p:extLst>
      <p:ext uri="{BB962C8B-B14F-4D97-AF65-F5344CB8AC3E}">
        <p14:creationId xmlns:p14="http://schemas.microsoft.com/office/powerpoint/2010/main" val="174952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D85F0-5932-DBCE-E17C-516D3DAA5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A942B-AF51-C388-701A-EC4FB8AFD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63C21-C999-5B7D-B17B-07B938F9D7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E10BCA-F9DE-5B55-4348-2855EC3D4CF0}"/>
              </a:ext>
            </a:extLst>
          </p:cNvPr>
          <p:cNvSpPr>
            <a:spLocks noGrp="1"/>
          </p:cNvSpPr>
          <p:nvPr>
            <p:ph type="sldNum" sz="quarter" idx="10"/>
          </p:nvPr>
        </p:nvSpPr>
        <p:spPr/>
        <p:txBody>
          <a:bodyPr/>
          <a:lstStyle/>
          <a:p>
            <a:fld id="{EF156C0F-3A8C-4802-8B0F-37241EEA11F0}" type="slidenum">
              <a:rPr lang="en-GB" smtClean="0"/>
              <a:t>18</a:t>
            </a:fld>
            <a:endParaRPr lang="en-GB"/>
          </a:p>
        </p:txBody>
      </p:sp>
    </p:spTree>
    <p:extLst>
      <p:ext uri="{BB962C8B-B14F-4D97-AF65-F5344CB8AC3E}">
        <p14:creationId xmlns:p14="http://schemas.microsoft.com/office/powerpoint/2010/main" val="19964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19</a:t>
            </a:fld>
            <a:endParaRPr lang="en-GB"/>
          </a:p>
        </p:txBody>
      </p:sp>
    </p:spTree>
    <p:extLst>
      <p:ext uri="{BB962C8B-B14F-4D97-AF65-F5344CB8AC3E}">
        <p14:creationId xmlns:p14="http://schemas.microsoft.com/office/powerpoint/2010/main" val="2851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Agenda </a:t>
            </a:r>
            <a:r>
              <a:rPr lang="hu-HU" dirty="0" err="1"/>
              <a:t>slide</a:t>
            </a:r>
            <a:r>
              <a:rPr lang="hu-HU" baseline="0" dirty="0"/>
              <a:t> </a:t>
            </a:r>
            <a:r>
              <a:rPr lang="hu-HU" baseline="0" dirty="0" err="1"/>
              <a:t>should</a:t>
            </a:r>
            <a:r>
              <a:rPr lang="hu-HU" baseline="0" dirty="0"/>
              <a:t> </a:t>
            </a:r>
            <a:r>
              <a:rPr lang="hu-HU" baseline="0" dirty="0" err="1"/>
              <a:t>outline</a:t>
            </a:r>
            <a:r>
              <a:rPr lang="hu-HU" baseline="0" dirty="0"/>
              <a:t> </a:t>
            </a:r>
            <a:r>
              <a:rPr lang="hu-HU" baseline="0" dirty="0" err="1"/>
              <a:t>the</a:t>
            </a:r>
            <a:r>
              <a:rPr lang="hu-HU" baseline="0" dirty="0"/>
              <a:t> </a:t>
            </a:r>
            <a:r>
              <a:rPr lang="hu-HU" baseline="0" dirty="0" err="1"/>
              <a:t>structure</a:t>
            </a:r>
            <a:r>
              <a:rPr lang="hu-HU" baseline="0" dirty="0"/>
              <a:t> of </a:t>
            </a:r>
            <a:r>
              <a:rPr lang="hu-HU" baseline="0" dirty="0" err="1"/>
              <a:t>the</a:t>
            </a:r>
            <a:r>
              <a:rPr lang="hu-HU" baseline="0" dirty="0"/>
              <a:t> </a:t>
            </a:r>
            <a:r>
              <a:rPr lang="hu-HU" baseline="0" dirty="0" err="1"/>
              <a:t>presentation</a:t>
            </a:r>
            <a:r>
              <a:rPr lang="hu-HU" baseline="0" dirty="0"/>
              <a:t> and </a:t>
            </a:r>
            <a:r>
              <a:rPr lang="hu-HU" baseline="0" dirty="0" err="1"/>
              <a:t>provide</a:t>
            </a:r>
            <a:r>
              <a:rPr lang="hu-HU" baseline="0" dirty="0"/>
              <a:t> an </a:t>
            </a:r>
            <a:r>
              <a:rPr lang="hu-HU" baseline="0" dirty="0" err="1"/>
              <a:t>overview</a:t>
            </a:r>
            <a:r>
              <a:rPr lang="hu-HU" baseline="0" dirty="0"/>
              <a:t> of </a:t>
            </a:r>
            <a:r>
              <a:rPr lang="hu-HU" baseline="0" dirty="0" err="1"/>
              <a:t>the</a:t>
            </a:r>
            <a:r>
              <a:rPr lang="hu-HU" baseline="0" dirty="0"/>
              <a:t> </a:t>
            </a:r>
            <a:r>
              <a:rPr lang="hu-HU" baseline="0" dirty="0" err="1"/>
              <a:t>topics</a:t>
            </a:r>
            <a:r>
              <a:rPr lang="hu-HU" baseline="0" dirty="0"/>
              <a:t> </a:t>
            </a:r>
            <a:r>
              <a:rPr lang="hu-HU" baseline="0" dirty="0" err="1"/>
              <a:t>or</a:t>
            </a:r>
            <a:r>
              <a:rPr lang="hu-HU" baseline="0" dirty="0"/>
              <a:t> </a:t>
            </a:r>
            <a:r>
              <a:rPr lang="hu-HU" baseline="0" dirty="0" err="1"/>
              <a:t>sections</a:t>
            </a:r>
            <a:r>
              <a:rPr lang="hu-HU" baseline="0" dirty="0"/>
              <a:t> </a:t>
            </a:r>
            <a:r>
              <a:rPr lang="hu-HU" baseline="0" dirty="0" err="1"/>
              <a:t>that</a:t>
            </a:r>
            <a:r>
              <a:rPr lang="hu-HU" baseline="0" dirty="0"/>
              <a:t> </a:t>
            </a:r>
            <a:r>
              <a:rPr lang="hu-HU" baseline="0" dirty="0" err="1"/>
              <a:t>will</a:t>
            </a:r>
            <a:r>
              <a:rPr lang="hu-HU" baseline="0" dirty="0"/>
              <a:t> be </a:t>
            </a:r>
            <a:r>
              <a:rPr lang="hu-HU" baseline="0" dirty="0" err="1"/>
              <a:t>covered</a:t>
            </a:r>
            <a:r>
              <a:rPr lang="hu-HU" baseline="0" dirty="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20</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21</a:t>
            </a:fld>
            <a:endParaRPr lang="en-GB"/>
          </a:p>
        </p:txBody>
      </p:sp>
    </p:spTree>
    <p:extLst>
      <p:ext uri="{BB962C8B-B14F-4D97-AF65-F5344CB8AC3E}">
        <p14:creationId xmlns:p14="http://schemas.microsoft.com/office/powerpoint/2010/main" val="2818594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22</a:t>
            </a:fld>
            <a:endParaRPr lang="en-GB"/>
          </a:p>
        </p:txBody>
      </p:sp>
    </p:spTree>
    <p:extLst>
      <p:ext uri="{BB962C8B-B14F-4D97-AF65-F5344CB8AC3E}">
        <p14:creationId xmlns:p14="http://schemas.microsoft.com/office/powerpoint/2010/main" val="188762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23</a:t>
            </a:fld>
            <a:endParaRPr lang="en-GB"/>
          </a:p>
        </p:txBody>
      </p:sp>
    </p:spTree>
    <p:extLst>
      <p:ext uri="{BB962C8B-B14F-4D97-AF65-F5344CB8AC3E}">
        <p14:creationId xmlns:p14="http://schemas.microsoft.com/office/powerpoint/2010/main" val="2783866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24</a:t>
            </a:fld>
            <a:endParaRPr lang="en-GB"/>
          </a:p>
        </p:txBody>
      </p:sp>
    </p:spTree>
    <p:extLst>
      <p:ext uri="{BB962C8B-B14F-4D97-AF65-F5344CB8AC3E}">
        <p14:creationId xmlns:p14="http://schemas.microsoft.com/office/powerpoint/2010/main" val="229748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25</a:t>
            </a:fld>
            <a:endParaRPr lang="en-GB"/>
          </a:p>
        </p:txBody>
      </p:sp>
    </p:spTree>
    <p:extLst>
      <p:ext uri="{BB962C8B-B14F-4D97-AF65-F5344CB8AC3E}">
        <p14:creationId xmlns:p14="http://schemas.microsoft.com/office/powerpoint/2010/main" val="294089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26</a:t>
            </a:fld>
            <a:endParaRPr lang="en-GB"/>
          </a:p>
        </p:txBody>
      </p:sp>
    </p:spTree>
    <p:extLst>
      <p:ext uri="{BB962C8B-B14F-4D97-AF65-F5344CB8AC3E}">
        <p14:creationId xmlns:p14="http://schemas.microsoft.com/office/powerpoint/2010/main" val="2879759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27</a:t>
            </a:fld>
            <a:endParaRPr lang="en-GB"/>
          </a:p>
        </p:txBody>
      </p:sp>
    </p:spTree>
    <p:extLst>
      <p:ext uri="{BB962C8B-B14F-4D97-AF65-F5344CB8AC3E}">
        <p14:creationId xmlns:p14="http://schemas.microsoft.com/office/powerpoint/2010/main" val="2721151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28</a:t>
            </a:fld>
            <a:endParaRPr lang="en-GB"/>
          </a:p>
        </p:txBody>
      </p:sp>
    </p:spTree>
    <p:extLst>
      <p:ext uri="{BB962C8B-B14F-4D97-AF65-F5344CB8AC3E}">
        <p14:creationId xmlns:p14="http://schemas.microsoft.com/office/powerpoint/2010/main" val="1862646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29</a:t>
            </a:fld>
            <a:endParaRPr lang="en-GB"/>
          </a:p>
        </p:txBody>
      </p:sp>
    </p:spTree>
    <p:extLst>
      <p:ext uri="{BB962C8B-B14F-4D97-AF65-F5344CB8AC3E}">
        <p14:creationId xmlns:p14="http://schemas.microsoft.com/office/powerpoint/2010/main" val="357176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Title</a:t>
            </a:r>
            <a:r>
              <a:rPr lang="hu-HU" dirty="0"/>
              <a:t> </a:t>
            </a:r>
            <a:r>
              <a:rPr lang="hu-HU" dirty="0" err="1"/>
              <a:t>slide</a:t>
            </a:r>
            <a:r>
              <a:rPr lang="hu-HU" baseline="0" dirty="0"/>
              <a:t> </a:t>
            </a:r>
            <a:r>
              <a:rPr lang="hu-HU" baseline="0" dirty="0" err="1"/>
              <a:t>should</a:t>
            </a:r>
            <a:r>
              <a:rPr lang="hu-HU" baseline="0" dirty="0"/>
              <a:t> </a:t>
            </a:r>
            <a:r>
              <a:rPr lang="hu-HU" baseline="0" dirty="0" err="1"/>
              <a:t>include</a:t>
            </a:r>
            <a:r>
              <a:rPr lang="hu-HU" baseline="0" dirty="0"/>
              <a:t> </a:t>
            </a:r>
            <a:r>
              <a:rPr lang="hu-HU" baseline="0" dirty="0" err="1"/>
              <a:t>the</a:t>
            </a:r>
            <a:r>
              <a:rPr lang="hu-HU" baseline="0" dirty="0"/>
              <a:t> </a:t>
            </a:r>
            <a:r>
              <a:rPr lang="hu-HU" baseline="0" dirty="0" err="1"/>
              <a:t>title</a:t>
            </a:r>
            <a:r>
              <a:rPr lang="hu-HU" baseline="0" dirty="0"/>
              <a:t> of </a:t>
            </a:r>
            <a:r>
              <a:rPr lang="hu-HU" baseline="0" dirty="0" err="1"/>
              <a:t>the</a:t>
            </a:r>
            <a:r>
              <a:rPr lang="hu-HU" baseline="0" dirty="0"/>
              <a:t> </a:t>
            </a:r>
            <a:r>
              <a:rPr lang="hu-HU" baseline="0" dirty="0" err="1"/>
              <a:t>presentation</a:t>
            </a:r>
            <a:r>
              <a:rPr lang="hu-HU" baseline="0" dirty="0"/>
              <a:t>, </a:t>
            </a:r>
            <a:r>
              <a:rPr lang="hu-HU" baseline="0" dirty="0" err="1"/>
              <a:t>the</a:t>
            </a:r>
            <a:r>
              <a:rPr lang="hu-HU" baseline="0" dirty="0"/>
              <a:t> </a:t>
            </a:r>
            <a:r>
              <a:rPr lang="hu-HU" baseline="0" dirty="0" err="1"/>
              <a:t>presenter’s</a:t>
            </a:r>
            <a:r>
              <a:rPr lang="hu-HU" baseline="0" dirty="0"/>
              <a:t> </a:t>
            </a:r>
            <a:r>
              <a:rPr lang="hu-HU" baseline="0" dirty="0" err="1"/>
              <a:t>name</a:t>
            </a:r>
            <a:r>
              <a:rPr lang="hu-HU" baseline="0" dirty="0"/>
              <a:t>, </a:t>
            </a:r>
            <a:r>
              <a:rPr lang="hu-HU" baseline="0" dirty="0" err="1"/>
              <a:t>the</a:t>
            </a:r>
            <a:r>
              <a:rPr lang="hu-HU" baseline="0" dirty="0"/>
              <a:t> </a:t>
            </a:r>
            <a:r>
              <a:rPr lang="hu-HU" baseline="0" dirty="0" err="1"/>
              <a:t>date</a:t>
            </a:r>
            <a:r>
              <a:rPr lang="hu-HU" baseline="0" dirty="0"/>
              <a:t>, </a:t>
            </a:r>
            <a:r>
              <a:rPr lang="hu-HU" baseline="0" dirty="0" err="1"/>
              <a:t>place</a:t>
            </a:r>
            <a:r>
              <a:rPr lang="hu-HU" baseline="0" dirty="0"/>
              <a:t> and </a:t>
            </a:r>
            <a:r>
              <a:rPr lang="hu-HU" baseline="0" dirty="0" err="1"/>
              <a:t>name</a:t>
            </a:r>
            <a:r>
              <a:rPr lang="hu-HU" baseline="0" dirty="0"/>
              <a:t> of </a:t>
            </a:r>
            <a:r>
              <a:rPr lang="hu-HU" baseline="0" dirty="0" err="1"/>
              <a:t>the</a:t>
            </a:r>
            <a:r>
              <a:rPr lang="hu-HU" baseline="0" dirty="0"/>
              <a:t> </a:t>
            </a:r>
            <a:r>
              <a:rPr lang="hu-HU" baseline="0" dirty="0" err="1"/>
              <a:t>event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a:t>
            </a:fld>
            <a:endParaRPr lang="en-GB"/>
          </a:p>
        </p:txBody>
      </p:sp>
    </p:spTree>
    <p:extLst>
      <p:ext uri="{BB962C8B-B14F-4D97-AF65-F5344CB8AC3E}">
        <p14:creationId xmlns:p14="http://schemas.microsoft.com/office/powerpoint/2010/main" val="285122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30</a:t>
            </a:fld>
            <a:endParaRPr lang="en-GB"/>
          </a:p>
        </p:txBody>
      </p:sp>
    </p:spTree>
    <p:extLst>
      <p:ext uri="{BB962C8B-B14F-4D97-AF65-F5344CB8AC3E}">
        <p14:creationId xmlns:p14="http://schemas.microsoft.com/office/powerpoint/2010/main" val="312974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31</a:t>
            </a:fld>
            <a:endParaRPr lang="en-GB"/>
          </a:p>
        </p:txBody>
      </p:sp>
    </p:spTree>
    <p:extLst>
      <p:ext uri="{BB962C8B-B14F-4D97-AF65-F5344CB8AC3E}">
        <p14:creationId xmlns:p14="http://schemas.microsoft.com/office/powerpoint/2010/main" val="2748480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32</a:t>
            </a:fld>
            <a:endParaRPr lang="en-GB"/>
          </a:p>
        </p:txBody>
      </p:sp>
    </p:spTree>
    <p:extLst>
      <p:ext uri="{BB962C8B-B14F-4D97-AF65-F5344CB8AC3E}">
        <p14:creationId xmlns:p14="http://schemas.microsoft.com/office/powerpoint/2010/main" val="1162929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33</a:t>
            </a:fld>
            <a:endParaRPr lang="en-GB"/>
          </a:p>
        </p:txBody>
      </p:sp>
    </p:spTree>
    <p:extLst>
      <p:ext uri="{BB962C8B-B14F-4D97-AF65-F5344CB8AC3E}">
        <p14:creationId xmlns:p14="http://schemas.microsoft.com/office/powerpoint/2010/main" val="504245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34</a:t>
            </a:fld>
            <a:endParaRPr lang="en-GB"/>
          </a:p>
        </p:txBody>
      </p:sp>
    </p:spTree>
    <p:extLst>
      <p:ext uri="{BB962C8B-B14F-4D97-AF65-F5344CB8AC3E}">
        <p14:creationId xmlns:p14="http://schemas.microsoft.com/office/powerpoint/2010/main" val="275708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35</a:t>
            </a:fld>
            <a:endParaRPr lang="en-GB"/>
          </a:p>
        </p:txBody>
      </p:sp>
    </p:spTree>
    <p:extLst>
      <p:ext uri="{BB962C8B-B14F-4D97-AF65-F5344CB8AC3E}">
        <p14:creationId xmlns:p14="http://schemas.microsoft.com/office/powerpoint/2010/main" val="1787240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36</a:t>
            </a:fld>
            <a:endParaRPr lang="en-GB"/>
          </a:p>
        </p:txBody>
      </p:sp>
    </p:spTree>
    <p:extLst>
      <p:ext uri="{BB962C8B-B14F-4D97-AF65-F5344CB8AC3E}">
        <p14:creationId xmlns:p14="http://schemas.microsoft.com/office/powerpoint/2010/main" val="33137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37</a:t>
            </a:fld>
            <a:endParaRPr lang="en-GB"/>
          </a:p>
        </p:txBody>
      </p:sp>
    </p:spTree>
    <p:extLst>
      <p:ext uri="{BB962C8B-B14F-4D97-AF65-F5344CB8AC3E}">
        <p14:creationId xmlns:p14="http://schemas.microsoft.com/office/powerpoint/2010/main" val="775426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38</a:t>
            </a:fld>
            <a:endParaRPr lang="en-GB"/>
          </a:p>
        </p:txBody>
      </p:sp>
    </p:spTree>
    <p:extLst>
      <p:ext uri="{BB962C8B-B14F-4D97-AF65-F5344CB8AC3E}">
        <p14:creationId xmlns:p14="http://schemas.microsoft.com/office/powerpoint/2010/main" val="267895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39</a:t>
            </a:fld>
            <a:endParaRPr lang="en-GB"/>
          </a:p>
        </p:txBody>
      </p:sp>
    </p:spTree>
    <p:extLst>
      <p:ext uri="{BB962C8B-B14F-4D97-AF65-F5344CB8AC3E}">
        <p14:creationId xmlns:p14="http://schemas.microsoft.com/office/powerpoint/2010/main" val="392553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EA32-8A7B-E307-A94A-C90F1FC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7F7C6-874D-F6E4-AF48-B320586F3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85CFF-CF4D-6D26-9D7E-7972CFA37924}"/>
              </a:ext>
            </a:extLst>
          </p:cNvPr>
          <p:cNvSpPr>
            <a:spLocks noGrp="1"/>
          </p:cNvSpPr>
          <p:nvPr>
            <p:ph type="body" idx="1"/>
          </p:nvPr>
        </p:nvSpPr>
        <p:spPr/>
        <p:txBody>
          <a:bodyPr/>
          <a:lstStyle/>
          <a:p>
            <a:r>
              <a:rPr lang="hu-HU" dirty="0" err="1"/>
              <a:t>Section</a:t>
            </a:r>
            <a:r>
              <a:rPr lang="hu-HU" dirty="0"/>
              <a:t> </a:t>
            </a:r>
            <a:r>
              <a:rPr lang="hu-HU" dirty="0" err="1"/>
              <a:t>header</a:t>
            </a:r>
            <a:r>
              <a:rPr lang="hu-HU" baseline="0" dirty="0"/>
              <a:t> </a:t>
            </a:r>
            <a:r>
              <a:rPr lang="hu-HU" baseline="0" dirty="0" err="1"/>
              <a:t>slide</a:t>
            </a:r>
            <a:r>
              <a:rPr lang="hu-HU" baseline="0" dirty="0"/>
              <a:t> is </a:t>
            </a:r>
            <a:r>
              <a:rPr lang="hu-HU" baseline="0" dirty="0" err="1"/>
              <a:t>used</a:t>
            </a:r>
            <a:r>
              <a:rPr lang="hu-HU" baseline="0" dirty="0"/>
              <a:t> </a:t>
            </a:r>
            <a:r>
              <a:rPr lang="hu-HU" baseline="0" dirty="0" err="1"/>
              <a:t>to</a:t>
            </a:r>
            <a:r>
              <a:rPr lang="hu-HU" baseline="0" dirty="0"/>
              <a:t> </a:t>
            </a:r>
            <a:r>
              <a:rPr lang="hu-HU" baseline="0" dirty="0" err="1"/>
              <a:t>introduce</a:t>
            </a:r>
            <a:r>
              <a:rPr lang="hu-HU" baseline="0" dirty="0"/>
              <a:t> </a:t>
            </a:r>
            <a:r>
              <a:rPr lang="hu-HU" baseline="0" dirty="0" err="1"/>
              <a:t>new</a:t>
            </a:r>
            <a:r>
              <a:rPr lang="hu-HU" baseline="0" dirty="0"/>
              <a:t> </a:t>
            </a:r>
            <a:r>
              <a:rPr lang="hu-HU" baseline="0" dirty="0" err="1"/>
              <a:t>sections</a:t>
            </a:r>
            <a:r>
              <a:rPr lang="hu-HU" baseline="0" dirty="0"/>
              <a:t> </a:t>
            </a:r>
            <a:r>
              <a:rPr lang="hu-HU" baseline="0" dirty="0" err="1"/>
              <a:t>or</a:t>
            </a:r>
            <a:r>
              <a:rPr lang="hu-HU" baseline="0" dirty="0"/>
              <a:t> </a:t>
            </a:r>
            <a:r>
              <a:rPr lang="hu-HU" baseline="0" dirty="0" err="1"/>
              <a:t>topics</a:t>
            </a:r>
            <a:r>
              <a:rPr lang="hu-HU" baseline="0" dirty="0"/>
              <a:t> </a:t>
            </a:r>
            <a:r>
              <a:rPr lang="hu-HU" baseline="0" dirty="0" err="1"/>
              <a:t>within</a:t>
            </a:r>
            <a:r>
              <a:rPr lang="hu-HU" baseline="0" dirty="0"/>
              <a:t> </a:t>
            </a:r>
            <a:r>
              <a:rPr lang="hu-HU" baseline="0" dirty="0" err="1"/>
              <a:t>the</a:t>
            </a:r>
            <a:r>
              <a:rPr lang="hu-HU" baseline="0" dirty="0"/>
              <a:t> </a:t>
            </a:r>
            <a:r>
              <a:rPr lang="hu-HU" baseline="0" dirty="0" err="1"/>
              <a:t>presentation</a:t>
            </a:r>
            <a:r>
              <a:rPr lang="hu-HU" baseline="0" dirty="0"/>
              <a:t>. </a:t>
            </a:r>
            <a:r>
              <a:rPr lang="hu-HU" baseline="0" dirty="0" err="1"/>
              <a:t>It</a:t>
            </a:r>
            <a:r>
              <a:rPr lang="hu-HU" baseline="0" dirty="0"/>
              <a:t> </a:t>
            </a:r>
            <a:r>
              <a:rPr lang="hu-HU" baseline="0" dirty="0" err="1"/>
              <a:t>includes</a:t>
            </a:r>
            <a:r>
              <a:rPr lang="hu-HU" baseline="0" dirty="0"/>
              <a:t> a </a:t>
            </a:r>
            <a:r>
              <a:rPr lang="hu-HU" baseline="0" dirty="0" err="1"/>
              <a:t>number</a:t>
            </a:r>
            <a:r>
              <a:rPr lang="hu-HU" baseline="0" dirty="0"/>
              <a:t> of </a:t>
            </a:r>
            <a:r>
              <a:rPr lang="hu-HU" baseline="0" dirty="0" err="1"/>
              <a:t>the</a:t>
            </a:r>
            <a:r>
              <a:rPr lang="hu-HU" baseline="0" dirty="0"/>
              <a:t> </a:t>
            </a:r>
            <a:r>
              <a:rPr lang="hu-HU" baseline="0" dirty="0" err="1"/>
              <a:t>section</a:t>
            </a:r>
            <a:r>
              <a:rPr lang="hu-HU" baseline="0" dirty="0"/>
              <a:t>, </a:t>
            </a:r>
            <a:r>
              <a:rPr lang="hu-HU" baseline="0" dirty="0" err="1"/>
              <a:t>title</a:t>
            </a:r>
            <a:r>
              <a:rPr lang="hu-HU" baseline="0" dirty="0"/>
              <a:t> and </a:t>
            </a:r>
            <a:r>
              <a:rPr lang="hu-HU" baseline="0" dirty="0" err="1"/>
              <a:t>may</a:t>
            </a:r>
            <a:r>
              <a:rPr lang="hu-HU" baseline="0" dirty="0"/>
              <a:t> </a:t>
            </a:r>
            <a:r>
              <a:rPr lang="hu-HU" baseline="0" dirty="0" err="1"/>
              <a:t>also</a:t>
            </a:r>
            <a:r>
              <a:rPr lang="hu-HU" baseline="0" dirty="0"/>
              <a:t> </a:t>
            </a:r>
            <a:r>
              <a:rPr lang="hu-HU" baseline="0" dirty="0" err="1"/>
              <a:t>include</a:t>
            </a:r>
            <a:r>
              <a:rPr lang="hu-HU" baseline="0" dirty="0"/>
              <a:t> a </a:t>
            </a:r>
            <a:r>
              <a:rPr lang="hu-HU" baseline="0" dirty="0" err="1"/>
              <a:t>short</a:t>
            </a:r>
            <a:r>
              <a:rPr lang="hu-HU" baseline="0" dirty="0"/>
              <a:t> </a:t>
            </a:r>
            <a:r>
              <a:rPr lang="hu-HU" baseline="0" dirty="0" err="1"/>
              <a:t>description</a:t>
            </a:r>
            <a:r>
              <a:rPr lang="hu-HU" baseline="0" dirty="0"/>
              <a:t> of </a:t>
            </a:r>
            <a:r>
              <a:rPr lang="hu-HU" baseline="0" dirty="0" err="1"/>
              <a:t>the</a:t>
            </a:r>
            <a:r>
              <a:rPr lang="hu-HU" baseline="0" dirty="0"/>
              <a:t> </a:t>
            </a:r>
            <a:r>
              <a:rPr lang="hu-HU" baseline="0" dirty="0" err="1"/>
              <a:t>upcoming</a:t>
            </a:r>
            <a:r>
              <a:rPr lang="hu-HU" baseline="0" dirty="0"/>
              <a:t> </a:t>
            </a:r>
            <a:r>
              <a:rPr lang="hu-HU" baseline="0" dirty="0" err="1"/>
              <a:t>section</a:t>
            </a:r>
            <a:r>
              <a:rPr lang="hu-HU" baseline="0" dirty="0"/>
              <a:t>. </a:t>
            </a:r>
            <a:endParaRPr lang="en-US" dirty="0"/>
          </a:p>
        </p:txBody>
      </p:sp>
      <p:sp>
        <p:nvSpPr>
          <p:cNvPr id="4" name="Slide Number Placeholder 3">
            <a:extLst>
              <a:ext uri="{FF2B5EF4-FFF2-40B4-BE49-F238E27FC236}">
                <a16:creationId xmlns:a16="http://schemas.microsoft.com/office/drawing/2014/main" id="{27FC24C4-455E-82E0-908C-D7388F0D84BF}"/>
              </a:ext>
            </a:extLst>
          </p:cNvPr>
          <p:cNvSpPr>
            <a:spLocks noGrp="1"/>
          </p:cNvSpPr>
          <p:nvPr>
            <p:ph type="sldNum" sz="quarter" idx="10"/>
          </p:nvPr>
        </p:nvSpPr>
        <p:spPr/>
        <p:txBody>
          <a:bodyPr/>
          <a:lstStyle/>
          <a:p>
            <a:fld id="{EF156C0F-3A8C-4802-8B0F-37241EEA11F0}" type="slidenum">
              <a:rPr lang="en-GB" smtClean="0"/>
              <a:t>4</a:t>
            </a:fld>
            <a:endParaRPr lang="en-GB"/>
          </a:p>
        </p:txBody>
      </p:sp>
    </p:spTree>
    <p:extLst>
      <p:ext uri="{BB962C8B-B14F-4D97-AF65-F5344CB8AC3E}">
        <p14:creationId xmlns:p14="http://schemas.microsoft.com/office/powerpoint/2010/main" val="273579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40</a:t>
            </a:fld>
            <a:endParaRPr lang="en-GB"/>
          </a:p>
        </p:txBody>
      </p:sp>
    </p:spTree>
    <p:extLst>
      <p:ext uri="{BB962C8B-B14F-4D97-AF65-F5344CB8AC3E}">
        <p14:creationId xmlns:p14="http://schemas.microsoft.com/office/powerpoint/2010/main" val="3874664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41</a:t>
            </a:fld>
            <a:endParaRPr lang="en-GB"/>
          </a:p>
        </p:txBody>
      </p:sp>
    </p:spTree>
    <p:extLst>
      <p:ext uri="{BB962C8B-B14F-4D97-AF65-F5344CB8AC3E}">
        <p14:creationId xmlns:p14="http://schemas.microsoft.com/office/powerpoint/2010/main" val="2288222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42</a:t>
            </a:fld>
            <a:endParaRPr lang="en-GB"/>
          </a:p>
        </p:txBody>
      </p:sp>
    </p:spTree>
    <p:extLst>
      <p:ext uri="{BB962C8B-B14F-4D97-AF65-F5344CB8AC3E}">
        <p14:creationId xmlns:p14="http://schemas.microsoft.com/office/powerpoint/2010/main" val="328297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43</a:t>
            </a:fld>
            <a:endParaRPr lang="en-GB"/>
          </a:p>
        </p:txBody>
      </p:sp>
    </p:spTree>
    <p:extLst>
      <p:ext uri="{BB962C8B-B14F-4D97-AF65-F5344CB8AC3E}">
        <p14:creationId xmlns:p14="http://schemas.microsoft.com/office/powerpoint/2010/main" val="2051139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44</a:t>
            </a:fld>
            <a:endParaRPr lang="en-GB"/>
          </a:p>
        </p:txBody>
      </p:sp>
    </p:spTree>
    <p:extLst>
      <p:ext uri="{BB962C8B-B14F-4D97-AF65-F5344CB8AC3E}">
        <p14:creationId xmlns:p14="http://schemas.microsoft.com/office/powerpoint/2010/main" val="3278377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45</a:t>
            </a:fld>
            <a:endParaRPr lang="en-GB"/>
          </a:p>
        </p:txBody>
      </p:sp>
    </p:spTree>
    <p:extLst>
      <p:ext uri="{BB962C8B-B14F-4D97-AF65-F5344CB8AC3E}">
        <p14:creationId xmlns:p14="http://schemas.microsoft.com/office/powerpoint/2010/main" val="3560119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46</a:t>
            </a:fld>
            <a:endParaRPr lang="en-GB"/>
          </a:p>
        </p:txBody>
      </p:sp>
    </p:spTree>
    <p:extLst>
      <p:ext uri="{BB962C8B-B14F-4D97-AF65-F5344CB8AC3E}">
        <p14:creationId xmlns:p14="http://schemas.microsoft.com/office/powerpoint/2010/main" val="2781197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47</a:t>
            </a:fld>
            <a:endParaRPr lang="en-GB"/>
          </a:p>
        </p:txBody>
      </p:sp>
    </p:spTree>
    <p:extLst>
      <p:ext uri="{BB962C8B-B14F-4D97-AF65-F5344CB8AC3E}">
        <p14:creationId xmlns:p14="http://schemas.microsoft.com/office/powerpoint/2010/main" val="938294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48</a:t>
            </a:fld>
            <a:endParaRPr lang="en-GB"/>
          </a:p>
        </p:txBody>
      </p:sp>
    </p:spTree>
    <p:extLst>
      <p:ext uri="{BB962C8B-B14F-4D97-AF65-F5344CB8AC3E}">
        <p14:creationId xmlns:p14="http://schemas.microsoft.com/office/powerpoint/2010/main" val="3745677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49</a:t>
            </a:fld>
            <a:endParaRPr lang="en-GB"/>
          </a:p>
        </p:txBody>
      </p:sp>
    </p:spTree>
    <p:extLst>
      <p:ext uri="{BB962C8B-B14F-4D97-AF65-F5344CB8AC3E}">
        <p14:creationId xmlns:p14="http://schemas.microsoft.com/office/powerpoint/2010/main" val="377351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Agenda </a:t>
            </a:r>
            <a:r>
              <a:rPr lang="hu-HU" dirty="0" err="1"/>
              <a:t>slide</a:t>
            </a:r>
            <a:r>
              <a:rPr lang="hu-HU" baseline="0" dirty="0"/>
              <a:t> </a:t>
            </a:r>
            <a:r>
              <a:rPr lang="hu-HU" baseline="0" dirty="0" err="1"/>
              <a:t>should</a:t>
            </a:r>
            <a:r>
              <a:rPr lang="hu-HU" baseline="0" dirty="0"/>
              <a:t> </a:t>
            </a:r>
            <a:r>
              <a:rPr lang="hu-HU" baseline="0" dirty="0" err="1"/>
              <a:t>outline</a:t>
            </a:r>
            <a:r>
              <a:rPr lang="hu-HU" baseline="0" dirty="0"/>
              <a:t> </a:t>
            </a:r>
            <a:r>
              <a:rPr lang="hu-HU" baseline="0" dirty="0" err="1"/>
              <a:t>the</a:t>
            </a:r>
            <a:r>
              <a:rPr lang="hu-HU" baseline="0" dirty="0"/>
              <a:t> </a:t>
            </a:r>
            <a:r>
              <a:rPr lang="hu-HU" baseline="0" dirty="0" err="1"/>
              <a:t>structure</a:t>
            </a:r>
            <a:r>
              <a:rPr lang="hu-HU" baseline="0" dirty="0"/>
              <a:t> of </a:t>
            </a:r>
            <a:r>
              <a:rPr lang="hu-HU" baseline="0" dirty="0" err="1"/>
              <a:t>the</a:t>
            </a:r>
            <a:r>
              <a:rPr lang="hu-HU" baseline="0" dirty="0"/>
              <a:t> </a:t>
            </a:r>
            <a:r>
              <a:rPr lang="hu-HU" baseline="0" dirty="0" err="1"/>
              <a:t>presentation</a:t>
            </a:r>
            <a:r>
              <a:rPr lang="hu-HU" baseline="0" dirty="0"/>
              <a:t> and </a:t>
            </a:r>
            <a:r>
              <a:rPr lang="hu-HU" baseline="0" dirty="0" err="1"/>
              <a:t>provide</a:t>
            </a:r>
            <a:r>
              <a:rPr lang="hu-HU" baseline="0" dirty="0"/>
              <a:t> an </a:t>
            </a:r>
            <a:r>
              <a:rPr lang="hu-HU" baseline="0" dirty="0" err="1"/>
              <a:t>overview</a:t>
            </a:r>
            <a:r>
              <a:rPr lang="hu-HU" baseline="0" dirty="0"/>
              <a:t> of </a:t>
            </a:r>
            <a:r>
              <a:rPr lang="hu-HU" baseline="0" dirty="0" err="1"/>
              <a:t>the</a:t>
            </a:r>
            <a:r>
              <a:rPr lang="hu-HU" baseline="0" dirty="0"/>
              <a:t> </a:t>
            </a:r>
            <a:r>
              <a:rPr lang="hu-HU" baseline="0" dirty="0" err="1"/>
              <a:t>topics</a:t>
            </a:r>
            <a:r>
              <a:rPr lang="hu-HU" baseline="0" dirty="0"/>
              <a:t> </a:t>
            </a:r>
            <a:r>
              <a:rPr lang="hu-HU" baseline="0" dirty="0" err="1"/>
              <a:t>or</a:t>
            </a:r>
            <a:r>
              <a:rPr lang="hu-HU" baseline="0" dirty="0"/>
              <a:t> </a:t>
            </a:r>
            <a:r>
              <a:rPr lang="hu-HU" baseline="0" dirty="0" err="1"/>
              <a:t>sections</a:t>
            </a:r>
            <a:r>
              <a:rPr lang="hu-HU" baseline="0" dirty="0"/>
              <a:t> </a:t>
            </a:r>
            <a:r>
              <a:rPr lang="hu-HU" baseline="0" dirty="0" err="1"/>
              <a:t>that</a:t>
            </a:r>
            <a:r>
              <a:rPr lang="hu-HU" baseline="0" dirty="0"/>
              <a:t> </a:t>
            </a:r>
            <a:r>
              <a:rPr lang="hu-HU" baseline="0" dirty="0" err="1"/>
              <a:t>will</a:t>
            </a:r>
            <a:r>
              <a:rPr lang="hu-HU" baseline="0" dirty="0"/>
              <a:t> be </a:t>
            </a:r>
            <a:r>
              <a:rPr lang="hu-HU" baseline="0" dirty="0" err="1"/>
              <a:t>covered</a:t>
            </a:r>
            <a:r>
              <a:rPr lang="hu-HU" baseline="0" dirty="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50</a:t>
            </a:fld>
            <a:endParaRPr lang="en-GB"/>
          </a:p>
        </p:txBody>
      </p:sp>
    </p:spTree>
    <p:extLst>
      <p:ext uri="{BB962C8B-B14F-4D97-AF65-F5344CB8AC3E}">
        <p14:creationId xmlns:p14="http://schemas.microsoft.com/office/powerpoint/2010/main" val="897217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51</a:t>
            </a:fld>
            <a:endParaRPr lang="en-GB"/>
          </a:p>
        </p:txBody>
      </p:sp>
    </p:spTree>
    <p:extLst>
      <p:ext uri="{BB962C8B-B14F-4D97-AF65-F5344CB8AC3E}">
        <p14:creationId xmlns:p14="http://schemas.microsoft.com/office/powerpoint/2010/main" val="1800549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52</a:t>
            </a:fld>
            <a:endParaRPr lang="en-GB"/>
          </a:p>
        </p:txBody>
      </p:sp>
    </p:spTree>
    <p:extLst>
      <p:ext uri="{BB962C8B-B14F-4D97-AF65-F5344CB8AC3E}">
        <p14:creationId xmlns:p14="http://schemas.microsoft.com/office/powerpoint/2010/main" val="610428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53</a:t>
            </a:fld>
            <a:endParaRPr lang="en-GB"/>
          </a:p>
        </p:txBody>
      </p:sp>
    </p:spTree>
    <p:extLst>
      <p:ext uri="{BB962C8B-B14F-4D97-AF65-F5344CB8AC3E}">
        <p14:creationId xmlns:p14="http://schemas.microsoft.com/office/powerpoint/2010/main" val="1125773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54</a:t>
            </a:fld>
            <a:endParaRPr lang="en-GB"/>
          </a:p>
        </p:txBody>
      </p:sp>
    </p:spTree>
    <p:extLst>
      <p:ext uri="{BB962C8B-B14F-4D97-AF65-F5344CB8AC3E}">
        <p14:creationId xmlns:p14="http://schemas.microsoft.com/office/powerpoint/2010/main" val="636869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55</a:t>
            </a:fld>
            <a:endParaRPr lang="en-GB"/>
          </a:p>
        </p:txBody>
      </p:sp>
    </p:spTree>
    <p:extLst>
      <p:ext uri="{BB962C8B-B14F-4D97-AF65-F5344CB8AC3E}">
        <p14:creationId xmlns:p14="http://schemas.microsoft.com/office/powerpoint/2010/main" val="3051856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56</a:t>
            </a:fld>
            <a:endParaRPr lang="en-GB"/>
          </a:p>
        </p:txBody>
      </p:sp>
    </p:spTree>
    <p:extLst>
      <p:ext uri="{BB962C8B-B14F-4D97-AF65-F5344CB8AC3E}">
        <p14:creationId xmlns:p14="http://schemas.microsoft.com/office/powerpoint/2010/main" val="390115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57</a:t>
            </a:fld>
            <a:endParaRPr lang="en-GB"/>
          </a:p>
        </p:txBody>
      </p:sp>
    </p:spTree>
    <p:extLst>
      <p:ext uri="{BB962C8B-B14F-4D97-AF65-F5344CB8AC3E}">
        <p14:creationId xmlns:p14="http://schemas.microsoft.com/office/powerpoint/2010/main" val="1070656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58</a:t>
            </a:fld>
            <a:endParaRPr lang="en-GB"/>
          </a:p>
        </p:txBody>
      </p:sp>
    </p:spTree>
    <p:extLst>
      <p:ext uri="{BB962C8B-B14F-4D97-AF65-F5344CB8AC3E}">
        <p14:creationId xmlns:p14="http://schemas.microsoft.com/office/powerpoint/2010/main" val="495704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59</a:t>
            </a:fld>
            <a:endParaRPr lang="en-GB"/>
          </a:p>
        </p:txBody>
      </p:sp>
    </p:spTree>
    <p:extLst>
      <p:ext uri="{BB962C8B-B14F-4D97-AF65-F5344CB8AC3E}">
        <p14:creationId xmlns:p14="http://schemas.microsoft.com/office/powerpoint/2010/main" val="362080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Section</a:t>
            </a:r>
            <a:r>
              <a:rPr lang="hu-HU" dirty="0"/>
              <a:t> </a:t>
            </a:r>
            <a:r>
              <a:rPr lang="hu-HU" dirty="0" err="1"/>
              <a:t>header</a:t>
            </a:r>
            <a:r>
              <a:rPr lang="hu-HU" baseline="0" dirty="0"/>
              <a:t> </a:t>
            </a:r>
            <a:r>
              <a:rPr lang="hu-HU" baseline="0" dirty="0" err="1"/>
              <a:t>slide</a:t>
            </a:r>
            <a:r>
              <a:rPr lang="hu-HU" baseline="0" dirty="0"/>
              <a:t> is </a:t>
            </a:r>
            <a:r>
              <a:rPr lang="hu-HU" baseline="0" dirty="0" err="1"/>
              <a:t>used</a:t>
            </a:r>
            <a:r>
              <a:rPr lang="hu-HU" baseline="0" dirty="0"/>
              <a:t> </a:t>
            </a:r>
            <a:r>
              <a:rPr lang="hu-HU" baseline="0" dirty="0" err="1"/>
              <a:t>to</a:t>
            </a:r>
            <a:r>
              <a:rPr lang="hu-HU" baseline="0" dirty="0"/>
              <a:t> </a:t>
            </a:r>
            <a:r>
              <a:rPr lang="hu-HU" baseline="0" dirty="0" err="1"/>
              <a:t>introduce</a:t>
            </a:r>
            <a:r>
              <a:rPr lang="hu-HU" baseline="0" dirty="0"/>
              <a:t> </a:t>
            </a:r>
            <a:r>
              <a:rPr lang="hu-HU" baseline="0" dirty="0" err="1"/>
              <a:t>new</a:t>
            </a:r>
            <a:r>
              <a:rPr lang="hu-HU" baseline="0" dirty="0"/>
              <a:t> </a:t>
            </a:r>
            <a:r>
              <a:rPr lang="hu-HU" baseline="0" dirty="0" err="1"/>
              <a:t>sections</a:t>
            </a:r>
            <a:r>
              <a:rPr lang="hu-HU" baseline="0" dirty="0"/>
              <a:t> </a:t>
            </a:r>
            <a:r>
              <a:rPr lang="hu-HU" baseline="0" dirty="0" err="1"/>
              <a:t>or</a:t>
            </a:r>
            <a:r>
              <a:rPr lang="hu-HU" baseline="0" dirty="0"/>
              <a:t> </a:t>
            </a:r>
            <a:r>
              <a:rPr lang="hu-HU" baseline="0" dirty="0" err="1"/>
              <a:t>topics</a:t>
            </a:r>
            <a:r>
              <a:rPr lang="hu-HU" baseline="0" dirty="0"/>
              <a:t> </a:t>
            </a:r>
            <a:r>
              <a:rPr lang="hu-HU" baseline="0" dirty="0" err="1"/>
              <a:t>within</a:t>
            </a:r>
            <a:r>
              <a:rPr lang="hu-HU" baseline="0" dirty="0"/>
              <a:t> </a:t>
            </a:r>
            <a:r>
              <a:rPr lang="hu-HU" baseline="0" dirty="0" err="1"/>
              <a:t>the</a:t>
            </a:r>
            <a:r>
              <a:rPr lang="hu-HU" baseline="0" dirty="0"/>
              <a:t> </a:t>
            </a:r>
            <a:r>
              <a:rPr lang="hu-HU" baseline="0" dirty="0" err="1"/>
              <a:t>presentation</a:t>
            </a:r>
            <a:r>
              <a:rPr lang="hu-HU" baseline="0" dirty="0"/>
              <a:t>. </a:t>
            </a:r>
            <a:r>
              <a:rPr lang="hu-HU" baseline="0" dirty="0" err="1"/>
              <a:t>It</a:t>
            </a:r>
            <a:r>
              <a:rPr lang="hu-HU" baseline="0" dirty="0"/>
              <a:t> </a:t>
            </a:r>
            <a:r>
              <a:rPr lang="hu-HU" baseline="0" dirty="0" err="1"/>
              <a:t>includes</a:t>
            </a:r>
            <a:r>
              <a:rPr lang="hu-HU" baseline="0" dirty="0"/>
              <a:t> a </a:t>
            </a:r>
            <a:r>
              <a:rPr lang="hu-HU" baseline="0" dirty="0" err="1"/>
              <a:t>number</a:t>
            </a:r>
            <a:r>
              <a:rPr lang="hu-HU" baseline="0" dirty="0"/>
              <a:t> of </a:t>
            </a:r>
            <a:r>
              <a:rPr lang="hu-HU" baseline="0" dirty="0" err="1"/>
              <a:t>the</a:t>
            </a:r>
            <a:r>
              <a:rPr lang="hu-HU" baseline="0" dirty="0"/>
              <a:t> </a:t>
            </a:r>
            <a:r>
              <a:rPr lang="hu-HU" baseline="0" dirty="0" err="1"/>
              <a:t>section</a:t>
            </a:r>
            <a:r>
              <a:rPr lang="hu-HU" baseline="0" dirty="0"/>
              <a:t>, </a:t>
            </a:r>
            <a:r>
              <a:rPr lang="hu-HU" baseline="0" dirty="0" err="1"/>
              <a:t>title</a:t>
            </a:r>
            <a:r>
              <a:rPr lang="hu-HU" baseline="0" dirty="0"/>
              <a:t> and </a:t>
            </a:r>
            <a:r>
              <a:rPr lang="hu-HU" baseline="0" dirty="0" err="1"/>
              <a:t>may</a:t>
            </a:r>
            <a:r>
              <a:rPr lang="hu-HU" baseline="0" dirty="0"/>
              <a:t> </a:t>
            </a:r>
            <a:r>
              <a:rPr lang="hu-HU" baseline="0" dirty="0" err="1"/>
              <a:t>also</a:t>
            </a:r>
            <a:r>
              <a:rPr lang="hu-HU" baseline="0" dirty="0"/>
              <a:t> </a:t>
            </a:r>
            <a:r>
              <a:rPr lang="hu-HU" baseline="0" dirty="0" err="1"/>
              <a:t>include</a:t>
            </a:r>
            <a:r>
              <a:rPr lang="hu-HU" baseline="0" dirty="0"/>
              <a:t> a </a:t>
            </a:r>
            <a:r>
              <a:rPr lang="hu-HU" baseline="0" dirty="0" err="1"/>
              <a:t>short</a:t>
            </a:r>
            <a:r>
              <a:rPr lang="hu-HU" baseline="0" dirty="0"/>
              <a:t> </a:t>
            </a:r>
            <a:r>
              <a:rPr lang="hu-HU" baseline="0" dirty="0" err="1"/>
              <a:t>description</a:t>
            </a:r>
            <a:r>
              <a:rPr lang="hu-HU" baseline="0" dirty="0"/>
              <a:t> of </a:t>
            </a:r>
            <a:r>
              <a:rPr lang="hu-HU" baseline="0" dirty="0" err="1"/>
              <a:t>the</a:t>
            </a:r>
            <a:r>
              <a:rPr lang="hu-HU" baseline="0" dirty="0"/>
              <a:t> </a:t>
            </a:r>
            <a:r>
              <a:rPr lang="hu-HU" baseline="0" dirty="0" err="1"/>
              <a:t>upcoming</a:t>
            </a:r>
            <a:r>
              <a:rPr lang="hu-HU" baseline="0" dirty="0"/>
              <a:t> </a:t>
            </a:r>
            <a:r>
              <a:rPr lang="hu-HU" baseline="0" dirty="0" err="1"/>
              <a:t>section</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a:t>
            </a:fld>
            <a:endParaRPr lang="en-GB"/>
          </a:p>
        </p:txBody>
      </p:sp>
    </p:spTree>
    <p:extLst>
      <p:ext uri="{BB962C8B-B14F-4D97-AF65-F5344CB8AC3E}">
        <p14:creationId xmlns:p14="http://schemas.microsoft.com/office/powerpoint/2010/main" val="2818594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60</a:t>
            </a:fld>
            <a:endParaRPr lang="en-GB"/>
          </a:p>
        </p:txBody>
      </p:sp>
    </p:spTree>
    <p:extLst>
      <p:ext uri="{BB962C8B-B14F-4D97-AF65-F5344CB8AC3E}">
        <p14:creationId xmlns:p14="http://schemas.microsoft.com/office/powerpoint/2010/main" val="41861423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61</a:t>
            </a:fld>
            <a:endParaRPr lang="en-GB"/>
          </a:p>
        </p:txBody>
      </p:sp>
    </p:spTree>
    <p:extLst>
      <p:ext uri="{BB962C8B-B14F-4D97-AF65-F5344CB8AC3E}">
        <p14:creationId xmlns:p14="http://schemas.microsoft.com/office/powerpoint/2010/main" val="1233510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62</a:t>
            </a:fld>
            <a:endParaRPr lang="en-GB"/>
          </a:p>
        </p:txBody>
      </p:sp>
    </p:spTree>
    <p:extLst>
      <p:ext uri="{BB962C8B-B14F-4D97-AF65-F5344CB8AC3E}">
        <p14:creationId xmlns:p14="http://schemas.microsoft.com/office/powerpoint/2010/main" val="25202223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63</a:t>
            </a:fld>
            <a:endParaRPr lang="en-GB"/>
          </a:p>
        </p:txBody>
      </p:sp>
    </p:spTree>
    <p:extLst>
      <p:ext uri="{BB962C8B-B14F-4D97-AF65-F5344CB8AC3E}">
        <p14:creationId xmlns:p14="http://schemas.microsoft.com/office/powerpoint/2010/main" val="2532951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64</a:t>
            </a:fld>
            <a:endParaRPr lang="en-GB"/>
          </a:p>
        </p:txBody>
      </p:sp>
    </p:spTree>
    <p:extLst>
      <p:ext uri="{BB962C8B-B14F-4D97-AF65-F5344CB8AC3E}">
        <p14:creationId xmlns:p14="http://schemas.microsoft.com/office/powerpoint/2010/main" val="33140042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65</a:t>
            </a:fld>
            <a:endParaRPr lang="en-GB"/>
          </a:p>
        </p:txBody>
      </p:sp>
    </p:spTree>
    <p:extLst>
      <p:ext uri="{BB962C8B-B14F-4D97-AF65-F5344CB8AC3E}">
        <p14:creationId xmlns:p14="http://schemas.microsoft.com/office/powerpoint/2010/main" val="2694314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66</a:t>
            </a:fld>
            <a:endParaRPr lang="en-GB"/>
          </a:p>
        </p:txBody>
      </p:sp>
    </p:spTree>
    <p:extLst>
      <p:ext uri="{BB962C8B-B14F-4D97-AF65-F5344CB8AC3E}">
        <p14:creationId xmlns:p14="http://schemas.microsoft.com/office/powerpoint/2010/main" val="26714203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67</a:t>
            </a:fld>
            <a:endParaRPr lang="en-GB"/>
          </a:p>
        </p:txBody>
      </p:sp>
    </p:spTree>
    <p:extLst>
      <p:ext uri="{BB962C8B-B14F-4D97-AF65-F5344CB8AC3E}">
        <p14:creationId xmlns:p14="http://schemas.microsoft.com/office/powerpoint/2010/main" val="16350291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68</a:t>
            </a:fld>
            <a:endParaRPr lang="en-GB"/>
          </a:p>
        </p:txBody>
      </p:sp>
    </p:spTree>
    <p:extLst>
      <p:ext uri="{BB962C8B-B14F-4D97-AF65-F5344CB8AC3E}">
        <p14:creationId xmlns:p14="http://schemas.microsoft.com/office/powerpoint/2010/main" val="1302107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69</a:t>
            </a:fld>
            <a:endParaRPr lang="en-GB"/>
          </a:p>
        </p:txBody>
      </p:sp>
    </p:spTree>
    <p:extLst>
      <p:ext uri="{BB962C8B-B14F-4D97-AF65-F5344CB8AC3E}">
        <p14:creationId xmlns:p14="http://schemas.microsoft.com/office/powerpoint/2010/main" val="39799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a:t>
            </a:fld>
            <a:endParaRPr lang="en-GB"/>
          </a:p>
        </p:txBody>
      </p:sp>
    </p:spTree>
    <p:extLst>
      <p:ext uri="{BB962C8B-B14F-4D97-AF65-F5344CB8AC3E}">
        <p14:creationId xmlns:p14="http://schemas.microsoft.com/office/powerpoint/2010/main" val="2783866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70</a:t>
            </a:fld>
            <a:endParaRPr lang="en-GB"/>
          </a:p>
        </p:txBody>
      </p:sp>
    </p:spTree>
    <p:extLst>
      <p:ext uri="{BB962C8B-B14F-4D97-AF65-F5344CB8AC3E}">
        <p14:creationId xmlns:p14="http://schemas.microsoft.com/office/powerpoint/2010/main" val="23093820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71</a:t>
            </a:fld>
            <a:endParaRPr lang="en-GB"/>
          </a:p>
        </p:txBody>
      </p:sp>
    </p:spTree>
    <p:extLst>
      <p:ext uri="{BB962C8B-B14F-4D97-AF65-F5344CB8AC3E}">
        <p14:creationId xmlns:p14="http://schemas.microsoft.com/office/powerpoint/2010/main" val="26062487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72</a:t>
            </a:fld>
            <a:endParaRPr lang="en-GB"/>
          </a:p>
        </p:txBody>
      </p:sp>
    </p:spTree>
    <p:extLst>
      <p:ext uri="{BB962C8B-B14F-4D97-AF65-F5344CB8AC3E}">
        <p14:creationId xmlns:p14="http://schemas.microsoft.com/office/powerpoint/2010/main" val="23800901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73</a:t>
            </a:fld>
            <a:endParaRPr lang="en-GB"/>
          </a:p>
        </p:txBody>
      </p:sp>
    </p:spTree>
    <p:extLst>
      <p:ext uri="{BB962C8B-B14F-4D97-AF65-F5344CB8AC3E}">
        <p14:creationId xmlns:p14="http://schemas.microsoft.com/office/powerpoint/2010/main" val="3031675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74</a:t>
            </a:fld>
            <a:endParaRPr lang="en-GB"/>
          </a:p>
        </p:txBody>
      </p:sp>
    </p:spTree>
    <p:extLst>
      <p:ext uri="{BB962C8B-B14F-4D97-AF65-F5344CB8AC3E}">
        <p14:creationId xmlns:p14="http://schemas.microsoft.com/office/powerpoint/2010/main" val="832755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75</a:t>
            </a:fld>
            <a:endParaRPr lang="en-GB"/>
          </a:p>
        </p:txBody>
      </p:sp>
    </p:spTree>
    <p:extLst>
      <p:ext uri="{BB962C8B-B14F-4D97-AF65-F5344CB8AC3E}">
        <p14:creationId xmlns:p14="http://schemas.microsoft.com/office/powerpoint/2010/main" val="13359015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76</a:t>
            </a:fld>
            <a:endParaRPr lang="en-GB"/>
          </a:p>
        </p:txBody>
      </p:sp>
    </p:spTree>
    <p:extLst>
      <p:ext uri="{BB962C8B-B14F-4D97-AF65-F5344CB8AC3E}">
        <p14:creationId xmlns:p14="http://schemas.microsoft.com/office/powerpoint/2010/main" val="18713847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77</a:t>
            </a:fld>
            <a:endParaRPr lang="en-GB"/>
          </a:p>
        </p:txBody>
      </p:sp>
    </p:spTree>
    <p:extLst>
      <p:ext uri="{BB962C8B-B14F-4D97-AF65-F5344CB8AC3E}">
        <p14:creationId xmlns:p14="http://schemas.microsoft.com/office/powerpoint/2010/main" val="121684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78</a:t>
            </a:fld>
            <a:endParaRPr lang="en-GB"/>
          </a:p>
        </p:txBody>
      </p:sp>
    </p:spTree>
    <p:extLst>
      <p:ext uri="{BB962C8B-B14F-4D97-AF65-F5344CB8AC3E}">
        <p14:creationId xmlns:p14="http://schemas.microsoft.com/office/powerpoint/2010/main" val="18385762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79</a:t>
            </a:fld>
            <a:endParaRPr lang="en-GB"/>
          </a:p>
        </p:txBody>
      </p:sp>
    </p:spTree>
    <p:extLst>
      <p:ext uri="{BB962C8B-B14F-4D97-AF65-F5344CB8AC3E}">
        <p14:creationId xmlns:p14="http://schemas.microsoft.com/office/powerpoint/2010/main" val="272907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88CF6-CE58-48D3-C8D0-93D6B26FE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4940B-10A8-D08C-FA8F-5C9E16513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86EA6-BF20-6A75-19E5-C22D6B11AC17}"/>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33B3C8C0-3CAC-3ABF-DDD6-4F9A84F4A253}"/>
              </a:ext>
            </a:extLst>
          </p:cNvPr>
          <p:cNvSpPr>
            <a:spLocks noGrp="1"/>
          </p:cNvSpPr>
          <p:nvPr>
            <p:ph type="sldNum" sz="quarter" idx="10"/>
          </p:nvPr>
        </p:nvSpPr>
        <p:spPr/>
        <p:txBody>
          <a:bodyPr/>
          <a:lstStyle/>
          <a:p>
            <a:fld id="{EF156C0F-3A8C-4802-8B0F-37241EEA11F0}" type="slidenum">
              <a:rPr lang="en-GB" smtClean="0"/>
              <a:t>8</a:t>
            </a:fld>
            <a:endParaRPr lang="en-GB"/>
          </a:p>
        </p:txBody>
      </p:sp>
    </p:spTree>
    <p:extLst>
      <p:ext uri="{BB962C8B-B14F-4D97-AF65-F5344CB8AC3E}">
        <p14:creationId xmlns:p14="http://schemas.microsoft.com/office/powerpoint/2010/main" val="1606046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80</a:t>
            </a:fld>
            <a:endParaRPr lang="en-GB"/>
          </a:p>
        </p:txBody>
      </p:sp>
    </p:spTree>
    <p:extLst>
      <p:ext uri="{BB962C8B-B14F-4D97-AF65-F5344CB8AC3E}">
        <p14:creationId xmlns:p14="http://schemas.microsoft.com/office/powerpoint/2010/main" val="1414567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81</a:t>
            </a:fld>
            <a:endParaRPr lang="en-GB"/>
          </a:p>
        </p:txBody>
      </p:sp>
    </p:spTree>
    <p:extLst>
      <p:ext uri="{BB962C8B-B14F-4D97-AF65-F5344CB8AC3E}">
        <p14:creationId xmlns:p14="http://schemas.microsoft.com/office/powerpoint/2010/main" val="5359551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82</a:t>
            </a:fld>
            <a:endParaRPr lang="en-GB"/>
          </a:p>
        </p:txBody>
      </p:sp>
    </p:spTree>
    <p:extLst>
      <p:ext uri="{BB962C8B-B14F-4D97-AF65-F5344CB8AC3E}">
        <p14:creationId xmlns:p14="http://schemas.microsoft.com/office/powerpoint/2010/main" val="28047566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5F93-F230-F84D-B9B6-3DB383F6A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E1561-1446-1146-31C1-CC3BD0252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3C1E3-6BE7-E48D-1C60-2C53697A6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510B5-C149-3CE3-B9C9-256262A989EA}"/>
              </a:ext>
            </a:extLst>
          </p:cNvPr>
          <p:cNvSpPr>
            <a:spLocks noGrp="1"/>
          </p:cNvSpPr>
          <p:nvPr>
            <p:ph type="sldNum" sz="quarter" idx="10"/>
          </p:nvPr>
        </p:nvSpPr>
        <p:spPr/>
        <p:txBody>
          <a:bodyPr/>
          <a:lstStyle/>
          <a:p>
            <a:fld id="{EF156C0F-3A8C-4802-8B0F-37241EEA11F0}" type="slidenum">
              <a:rPr lang="en-GB" smtClean="0"/>
              <a:t>83</a:t>
            </a:fld>
            <a:endParaRPr lang="en-GB"/>
          </a:p>
        </p:txBody>
      </p:sp>
    </p:spTree>
    <p:extLst>
      <p:ext uri="{BB962C8B-B14F-4D97-AF65-F5344CB8AC3E}">
        <p14:creationId xmlns:p14="http://schemas.microsoft.com/office/powerpoint/2010/main" val="11565578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Agenda </a:t>
            </a:r>
            <a:r>
              <a:rPr lang="hu-HU" dirty="0" err="1"/>
              <a:t>slide</a:t>
            </a:r>
            <a:r>
              <a:rPr lang="hu-HU" baseline="0" dirty="0"/>
              <a:t> </a:t>
            </a:r>
            <a:r>
              <a:rPr lang="hu-HU" baseline="0" dirty="0" err="1"/>
              <a:t>should</a:t>
            </a:r>
            <a:r>
              <a:rPr lang="hu-HU" baseline="0" dirty="0"/>
              <a:t> </a:t>
            </a:r>
            <a:r>
              <a:rPr lang="hu-HU" baseline="0" dirty="0" err="1"/>
              <a:t>outline</a:t>
            </a:r>
            <a:r>
              <a:rPr lang="hu-HU" baseline="0" dirty="0"/>
              <a:t> </a:t>
            </a:r>
            <a:r>
              <a:rPr lang="hu-HU" baseline="0" dirty="0" err="1"/>
              <a:t>the</a:t>
            </a:r>
            <a:r>
              <a:rPr lang="hu-HU" baseline="0" dirty="0"/>
              <a:t> </a:t>
            </a:r>
            <a:r>
              <a:rPr lang="hu-HU" baseline="0" dirty="0" err="1"/>
              <a:t>structure</a:t>
            </a:r>
            <a:r>
              <a:rPr lang="hu-HU" baseline="0" dirty="0"/>
              <a:t> of </a:t>
            </a:r>
            <a:r>
              <a:rPr lang="hu-HU" baseline="0" dirty="0" err="1"/>
              <a:t>the</a:t>
            </a:r>
            <a:r>
              <a:rPr lang="hu-HU" baseline="0" dirty="0"/>
              <a:t> </a:t>
            </a:r>
            <a:r>
              <a:rPr lang="hu-HU" baseline="0" dirty="0" err="1"/>
              <a:t>presentation</a:t>
            </a:r>
            <a:r>
              <a:rPr lang="hu-HU" baseline="0" dirty="0"/>
              <a:t> and </a:t>
            </a:r>
            <a:r>
              <a:rPr lang="hu-HU" baseline="0" dirty="0" err="1"/>
              <a:t>provide</a:t>
            </a:r>
            <a:r>
              <a:rPr lang="hu-HU" baseline="0" dirty="0"/>
              <a:t> an </a:t>
            </a:r>
            <a:r>
              <a:rPr lang="hu-HU" baseline="0" dirty="0" err="1"/>
              <a:t>overview</a:t>
            </a:r>
            <a:r>
              <a:rPr lang="hu-HU" baseline="0" dirty="0"/>
              <a:t> of </a:t>
            </a:r>
            <a:r>
              <a:rPr lang="hu-HU" baseline="0" dirty="0" err="1"/>
              <a:t>the</a:t>
            </a:r>
            <a:r>
              <a:rPr lang="hu-HU" baseline="0" dirty="0"/>
              <a:t> </a:t>
            </a:r>
            <a:r>
              <a:rPr lang="hu-HU" baseline="0" dirty="0" err="1"/>
              <a:t>topics</a:t>
            </a:r>
            <a:r>
              <a:rPr lang="hu-HU" baseline="0" dirty="0"/>
              <a:t> </a:t>
            </a:r>
            <a:r>
              <a:rPr lang="hu-HU" baseline="0" dirty="0" err="1"/>
              <a:t>or</a:t>
            </a:r>
            <a:r>
              <a:rPr lang="hu-HU" baseline="0" dirty="0"/>
              <a:t> </a:t>
            </a:r>
            <a:r>
              <a:rPr lang="hu-HU" baseline="0" dirty="0" err="1"/>
              <a:t>sections</a:t>
            </a:r>
            <a:r>
              <a:rPr lang="hu-HU" baseline="0" dirty="0"/>
              <a:t> </a:t>
            </a:r>
            <a:r>
              <a:rPr lang="hu-HU" baseline="0" dirty="0" err="1"/>
              <a:t>that</a:t>
            </a:r>
            <a:r>
              <a:rPr lang="hu-HU" baseline="0" dirty="0"/>
              <a:t> </a:t>
            </a:r>
            <a:r>
              <a:rPr lang="hu-HU" baseline="0" dirty="0" err="1"/>
              <a:t>will</a:t>
            </a:r>
            <a:r>
              <a:rPr lang="hu-HU" baseline="0" dirty="0"/>
              <a:t> be </a:t>
            </a:r>
            <a:r>
              <a:rPr lang="hu-HU" baseline="0" dirty="0" err="1"/>
              <a:t>covered</a:t>
            </a:r>
            <a:r>
              <a:rPr lang="hu-HU" baseline="0" dirty="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84</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CC1D-0230-3AFA-17ED-8152EA528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835FD-7925-7C42-6E96-AF0C8E592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1B62A-0944-85CA-F259-9EE36C40378E}"/>
              </a:ext>
            </a:extLst>
          </p:cNvPr>
          <p:cNvSpPr>
            <a:spLocks noGrp="1"/>
          </p:cNvSpPr>
          <p:nvPr>
            <p:ph type="body" idx="1"/>
          </p:nvPr>
        </p:nvSpPr>
        <p:spPr/>
        <p:txBody>
          <a:bodyPr/>
          <a:lstStyle/>
          <a:p>
            <a:r>
              <a:rPr lang="hu-HU" dirty="0"/>
              <a:t>Agenda </a:t>
            </a:r>
            <a:r>
              <a:rPr lang="hu-HU" dirty="0" err="1"/>
              <a:t>slide</a:t>
            </a:r>
            <a:r>
              <a:rPr lang="hu-HU" baseline="0" dirty="0"/>
              <a:t> </a:t>
            </a:r>
            <a:r>
              <a:rPr lang="hu-HU" baseline="0" dirty="0" err="1"/>
              <a:t>should</a:t>
            </a:r>
            <a:r>
              <a:rPr lang="hu-HU" baseline="0" dirty="0"/>
              <a:t> </a:t>
            </a:r>
            <a:r>
              <a:rPr lang="hu-HU" baseline="0" dirty="0" err="1"/>
              <a:t>outline</a:t>
            </a:r>
            <a:r>
              <a:rPr lang="hu-HU" baseline="0" dirty="0"/>
              <a:t> </a:t>
            </a:r>
            <a:r>
              <a:rPr lang="hu-HU" baseline="0" dirty="0" err="1"/>
              <a:t>the</a:t>
            </a:r>
            <a:r>
              <a:rPr lang="hu-HU" baseline="0" dirty="0"/>
              <a:t> </a:t>
            </a:r>
            <a:r>
              <a:rPr lang="hu-HU" baseline="0" dirty="0" err="1"/>
              <a:t>structure</a:t>
            </a:r>
            <a:r>
              <a:rPr lang="hu-HU" baseline="0" dirty="0"/>
              <a:t> of </a:t>
            </a:r>
            <a:r>
              <a:rPr lang="hu-HU" baseline="0" dirty="0" err="1"/>
              <a:t>the</a:t>
            </a:r>
            <a:r>
              <a:rPr lang="hu-HU" baseline="0" dirty="0"/>
              <a:t> </a:t>
            </a:r>
            <a:r>
              <a:rPr lang="hu-HU" baseline="0" dirty="0" err="1"/>
              <a:t>presentation</a:t>
            </a:r>
            <a:r>
              <a:rPr lang="hu-HU" baseline="0" dirty="0"/>
              <a:t> and </a:t>
            </a:r>
            <a:r>
              <a:rPr lang="hu-HU" baseline="0" dirty="0" err="1"/>
              <a:t>provide</a:t>
            </a:r>
            <a:r>
              <a:rPr lang="hu-HU" baseline="0" dirty="0"/>
              <a:t> an </a:t>
            </a:r>
            <a:r>
              <a:rPr lang="hu-HU" baseline="0" dirty="0" err="1"/>
              <a:t>overview</a:t>
            </a:r>
            <a:r>
              <a:rPr lang="hu-HU" baseline="0" dirty="0"/>
              <a:t> of </a:t>
            </a:r>
            <a:r>
              <a:rPr lang="hu-HU" baseline="0" dirty="0" err="1"/>
              <a:t>the</a:t>
            </a:r>
            <a:r>
              <a:rPr lang="hu-HU" baseline="0" dirty="0"/>
              <a:t> </a:t>
            </a:r>
            <a:r>
              <a:rPr lang="hu-HU" baseline="0" dirty="0" err="1"/>
              <a:t>topics</a:t>
            </a:r>
            <a:r>
              <a:rPr lang="hu-HU" baseline="0" dirty="0"/>
              <a:t> </a:t>
            </a:r>
            <a:r>
              <a:rPr lang="hu-HU" baseline="0" dirty="0" err="1"/>
              <a:t>or</a:t>
            </a:r>
            <a:r>
              <a:rPr lang="hu-HU" baseline="0" dirty="0"/>
              <a:t> </a:t>
            </a:r>
            <a:r>
              <a:rPr lang="hu-HU" baseline="0" dirty="0" err="1"/>
              <a:t>sections</a:t>
            </a:r>
            <a:r>
              <a:rPr lang="hu-HU" baseline="0" dirty="0"/>
              <a:t> </a:t>
            </a:r>
            <a:r>
              <a:rPr lang="hu-HU" baseline="0" dirty="0" err="1"/>
              <a:t>that</a:t>
            </a:r>
            <a:r>
              <a:rPr lang="hu-HU" baseline="0" dirty="0"/>
              <a:t> </a:t>
            </a:r>
            <a:r>
              <a:rPr lang="hu-HU" baseline="0" dirty="0" err="1"/>
              <a:t>will</a:t>
            </a:r>
            <a:r>
              <a:rPr lang="hu-HU" baseline="0" dirty="0"/>
              <a:t> be </a:t>
            </a:r>
            <a:r>
              <a:rPr lang="hu-HU" baseline="0" dirty="0" err="1"/>
              <a:t>covered</a:t>
            </a:r>
            <a:r>
              <a:rPr lang="hu-HU" baseline="0" dirty="0"/>
              <a:t>.</a:t>
            </a:r>
            <a:endParaRPr lang="en-US" dirty="0"/>
          </a:p>
        </p:txBody>
      </p:sp>
      <p:sp>
        <p:nvSpPr>
          <p:cNvPr id="4" name="Slide Number Placeholder 3">
            <a:extLst>
              <a:ext uri="{FF2B5EF4-FFF2-40B4-BE49-F238E27FC236}">
                <a16:creationId xmlns:a16="http://schemas.microsoft.com/office/drawing/2014/main" id="{57DB8879-15EA-AD26-0CE6-557DD38DC296}"/>
              </a:ext>
            </a:extLst>
          </p:cNvPr>
          <p:cNvSpPr>
            <a:spLocks noGrp="1"/>
          </p:cNvSpPr>
          <p:nvPr>
            <p:ph type="sldNum" sz="quarter" idx="10"/>
          </p:nvPr>
        </p:nvSpPr>
        <p:spPr/>
        <p:txBody>
          <a:bodyPr/>
          <a:lstStyle/>
          <a:p>
            <a:fld id="{EF156C0F-3A8C-4802-8B0F-37241EEA11F0}" type="slidenum">
              <a:rPr lang="en-GB" smtClean="0"/>
              <a:t>85</a:t>
            </a:fld>
            <a:endParaRPr lang="en-GB"/>
          </a:p>
        </p:txBody>
      </p:sp>
    </p:spTree>
    <p:extLst>
      <p:ext uri="{BB962C8B-B14F-4D97-AF65-F5344CB8AC3E}">
        <p14:creationId xmlns:p14="http://schemas.microsoft.com/office/powerpoint/2010/main" val="30923485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86</a:t>
            </a:fld>
            <a:endParaRPr lang="en-GB"/>
          </a:p>
        </p:txBody>
      </p:sp>
    </p:spTree>
    <p:extLst>
      <p:ext uri="{BB962C8B-B14F-4D97-AF65-F5344CB8AC3E}">
        <p14:creationId xmlns:p14="http://schemas.microsoft.com/office/powerpoint/2010/main" val="27838661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21CC-9071-F260-3748-1EFD19430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8578C-98C0-D70D-BB1E-9E7565B25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F13FE-2250-D5BA-437C-97C238FCE7E6}"/>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22264BB4-A3BB-FAB8-3AE3-22C93440AB4C}"/>
              </a:ext>
            </a:extLst>
          </p:cNvPr>
          <p:cNvSpPr>
            <a:spLocks noGrp="1"/>
          </p:cNvSpPr>
          <p:nvPr>
            <p:ph type="sldNum" sz="quarter" idx="10"/>
          </p:nvPr>
        </p:nvSpPr>
        <p:spPr/>
        <p:txBody>
          <a:bodyPr/>
          <a:lstStyle/>
          <a:p>
            <a:fld id="{EF156C0F-3A8C-4802-8B0F-37241EEA11F0}" type="slidenum">
              <a:rPr lang="en-GB" smtClean="0"/>
              <a:t>87</a:t>
            </a:fld>
            <a:endParaRPr lang="en-GB"/>
          </a:p>
        </p:txBody>
      </p:sp>
    </p:spTree>
    <p:extLst>
      <p:ext uri="{BB962C8B-B14F-4D97-AF65-F5344CB8AC3E}">
        <p14:creationId xmlns:p14="http://schemas.microsoft.com/office/powerpoint/2010/main" val="1208493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E36B0-8A19-9115-2DBE-484B14440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E46C0-B97D-38FF-51D6-C7DAAC17C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A0A22-C0A3-0B97-E12E-288558B7F6A6}"/>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0AB670F9-4DD3-5F0E-4D0B-A9990F8DCE2E}"/>
              </a:ext>
            </a:extLst>
          </p:cNvPr>
          <p:cNvSpPr>
            <a:spLocks noGrp="1"/>
          </p:cNvSpPr>
          <p:nvPr>
            <p:ph type="sldNum" sz="quarter" idx="10"/>
          </p:nvPr>
        </p:nvSpPr>
        <p:spPr/>
        <p:txBody>
          <a:bodyPr/>
          <a:lstStyle/>
          <a:p>
            <a:fld id="{EF156C0F-3A8C-4802-8B0F-37241EEA11F0}" type="slidenum">
              <a:rPr lang="en-GB" smtClean="0"/>
              <a:t>88</a:t>
            </a:fld>
            <a:endParaRPr lang="en-GB"/>
          </a:p>
        </p:txBody>
      </p:sp>
    </p:spTree>
    <p:extLst>
      <p:ext uri="{BB962C8B-B14F-4D97-AF65-F5344CB8AC3E}">
        <p14:creationId xmlns:p14="http://schemas.microsoft.com/office/powerpoint/2010/main" val="39348103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4962-772C-0508-35A9-10F25C722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07119-AA60-2EE8-592B-0622AC7E1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D0336-624B-945B-0023-3096DA196C36}"/>
              </a:ext>
            </a:extLst>
          </p:cNvPr>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a:extLst>
              <a:ext uri="{FF2B5EF4-FFF2-40B4-BE49-F238E27FC236}">
                <a16:creationId xmlns:a16="http://schemas.microsoft.com/office/drawing/2014/main" id="{AB2C70BA-99EF-4517-D159-7FE3B2AD4D48}"/>
              </a:ext>
            </a:extLst>
          </p:cNvPr>
          <p:cNvSpPr>
            <a:spLocks noGrp="1"/>
          </p:cNvSpPr>
          <p:nvPr>
            <p:ph type="sldNum" sz="quarter" idx="10"/>
          </p:nvPr>
        </p:nvSpPr>
        <p:spPr/>
        <p:txBody>
          <a:bodyPr/>
          <a:lstStyle/>
          <a:p>
            <a:fld id="{EF156C0F-3A8C-4802-8B0F-37241EEA11F0}" type="slidenum">
              <a:rPr lang="en-GB" smtClean="0"/>
              <a:t>89</a:t>
            </a:fld>
            <a:endParaRPr lang="en-GB"/>
          </a:p>
        </p:txBody>
      </p:sp>
    </p:spTree>
    <p:extLst>
      <p:ext uri="{BB962C8B-B14F-4D97-AF65-F5344CB8AC3E}">
        <p14:creationId xmlns:p14="http://schemas.microsoft.com/office/powerpoint/2010/main" val="363746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Bullet</a:t>
            </a:r>
            <a:r>
              <a:rPr lang="hu-HU" dirty="0"/>
              <a:t> </a:t>
            </a:r>
            <a:r>
              <a:rPr lang="hu-HU" dirty="0" err="1"/>
              <a:t>point</a:t>
            </a:r>
            <a:r>
              <a:rPr lang="hu-HU" dirty="0"/>
              <a:t> </a:t>
            </a:r>
            <a:r>
              <a:rPr lang="hu-HU" dirty="0" err="1"/>
              <a:t>slide</a:t>
            </a:r>
            <a:r>
              <a:rPr lang="hu-HU" baseline="0" dirty="0"/>
              <a:t> is </a:t>
            </a:r>
            <a:r>
              <a:rPr lang="hu-HU" baseline="0" dirty="0" err="1"/>
              <a:t>used</a:t>
            </a:r>
            <a:r>
              <a:rPr lang="hu-HU" baseline="0" dirty="0"/>
              <a:t> </a:t>
            </a:r>
            <a:r>
              <a:rPr lang="hu-HU" baseline="0" dirty="0" err="1"/>
              <a:t>for</a:t>
            </a:r>
            <a:r>
              <a:rPr lang="hu-HU" baseline="0" dirty="0"/>
              <a:t> </a:t>
            </a:r>
            <a:r>
              <a:rPr lang="hu-HU" baseline="0" dirty="0" err="1"/>
              <a:t>listing</a:t>
            </a:r>
            <a:r>
              <a:rPr lang="hu-HU" baseline="0" dirty="0"/>
              <a:t> </a:t>
            </a:r>
            <a:r>
              <a:rPr lang="hu-HU" baseline="0" dirty="0" err="1"/>
              <a:t>key</a:t>
            </a:r>
            <a:r>
              <a:rPr lang="hu-HU" baseline="0" dirty="0"/>
              <a:t> </a:t>
            </a:r>
            <a:r>
              <a:rPr lang="hu-HU" baseline="0" dirty="0" err="1"/>
              <a:t>points</a:t>
            </a:r>
            <a:r>
              <a:rPr lang="hu-HU" baseline="0" dirty="0"/>
              <a:t> </a:t>
            </a:r>
            <a:r>
              <a:rPr lang="hu-HU" baseline="0" dirty="0" err="1"/>
              <a:t>or</a:t>
            </a:r>
            <a:r>
              <a:rPr lang="hu-HU" baseline="0" dirty="0"/>
              <a:t> </a:t>
            </a:r>
            <a:r>
              <a:rPr lang="hu-HU" baseline="0" dirty="0" err="1"/>
              <a:t>ideas</a:t>
            </a:r>
            <a:r>
              <a:rPr lang="hu-HU" baseline="0" dirty="0"/>
              <a:t> </a:t>
            </a:r>
            <a:r>
              <a:rPr lang="hu-HU" baseline="0" dirty="0" err="1"/>
              <a:t>in</a:t>
            </a:r>
            <a:r>
              <a:rPr lang="hu-HU" baseline="0" dirty="0"/>
              <a:t> a </a:t>
            </a:r>
            <a:r>
              <a:rPr lang="hu-HU" baseline="0" dirty="0" err="1"/>
              <a:t>bulleted</a:t>
            </a:r>
            <a:r>
              <a:rPr lang="hu-HU" baseline="0" dirty="0"/>
              <a:t> </a:t>
            </a:r>
            <a:r>
              <a:rPr lang="hu-HU" baseline="0" dirty="0" err="1"/>
              <a:t>format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9</a:t>
            </a:fld>
            <a:endParaRPr lang="en-GB"/>
          </a:p>
        </p:txBody>
      </p:sp>
    </p:spTree>
    <p:extLst>
      <p:ext uri="{BB962C8B-B14F-4D97-AF65-F5344CB8AC3E}">
        <p14:creationId xmlns:p14="http://schemas.microsoft.com/office/powerpoint/2010/main" val="22822587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D1D4-188E-51D1-362A-7644083D5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C1532-9B49-3862-4118-E8CD7DE45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21543-ADAC-920E-D5C8-69C86BB43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2823BA-602E-811E-E0F8-BA992264F530}"/>
              </a:ext>
            </a:extLst>
          </p:cNvPr>
          <p:cNvSpPr>
            <a:spLocks noGrp="1"/>
          </p:cNvSpPr>
          <p:nvPr>
            <p:ph type="sldNum" sz="quarter" idx="10"/>
          </p:nvPr>
        </p:nvSpPr>
        <p:spPr/>
        <p:txBody>
          <a:bodyPr/>
          <a:lstStyle/>
          <a:p>
            <a:fld id="{EF156C0F-3A8C-4802-8B0F-37241EEA11F0}" type="slidenum">
              <a:rPr lang="en-GB" smtClean="0"/>
              <a:t>90</a:t>
            </a:fld>
            <a:endParaRPr lang="en-GB"/>
          </a:p>
        </p:txBody>
      </p:sp>
    </p:spTree>
    <p:extLst>
      <p:ext uri="{BB962C8B-B14F-4D97-AF65-F5344CB8AC3E}">
        <p14:creationId xmlns:p14="http://schemas.microsoft.com/office/powerpoint/2010/main" val="40063304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B73D-374C-4ADA-2715-F0A70CC8E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647EF-2BAE-2C7E-0914-B977DED00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6EE19-0BDF-0283-9A26-3DF8CEB27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660E2-4B3F-ED7E-9481-88D17EB7D67C}"/>
              </a:ext>
            </a:extLst>
          </p:cNvPr>
          <p:cNvSpPr>
            <a:spLocks noGrp="1"/>
          </p:cNvSpPr>
          <p:nvPr>
            <p:ph type="sldNum" sz="quarter" idx="10"/>
          </p:nvPr>
        </p:nvSpPr>
        <p:spPr/>
        <p:txBody>
          <a:bodyPr/>
          <a:lstStyle/>
          <a:p>
            <a:fld id="{EF156C0F-3A8C-4802-8B0F-37241EEA11F0}" type="slidenum">
              <a:rPr lang="en-GB" smtClean="0"/>
              <a:t>91</a:t>
            </a:fld>
            <a:endParaRPr lang="en-GB"/>
          </a:p>
        </p:txBody>
      </p:sp>
    </p:spTree>
    <p:extLst>
      <p:ext uri="{BB962C8B-B14F-4D97-AF65-F5344CB8AC3E}">
        <p14:creationId xmlns:p14="http://schemas.microsoft.com/office/powerpoint/2010/main" val="24750856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Title</a:t>
            </a:r>
            <a:r>
              <a:rPr lang="hu-HU" dirty="0"/>
              <a:t> </a:t>
            </a:r>
            <a:r>
              <a:rPr lang="hu-HU" dirty="0" err="1"/>
              <a:t>slide</a:t>
            </a:r>
            <a:r>
              <a:rPr lang="hu-HU" baseline="0" dirty="0"/>
              <a:t> </a:t>
            </a:r>
            <a:r>
              <a:rPr lang="hu-HU" baseline="0" dirty="0" err="1"/>
              <a:t>should</a:t>
            </a:r>
            <a:r>
              <a:rPr lang="hu-HU" baseline="0" dirty="0"/>
              <a:t> </a:t>
            </a:r>
            <a:r>
              <a:rPr lang="hu-HU" baseline="0" dirty="0" err="1"/>
              <a:t>include</a:t>
            </a:r>
            <a:r>
              <a:rPr lang="hu-HU" baseline="0" dirty="0"/>
              <a:t> </a:t>
            </a:r>
            <a:r>
              <a:rPr lang="hu-HU" baseline="0" dirty="0" err="1"/>
              <a:t>the</a:t>
            </a:r>
            <a:r>
              <a:rPr lang="hu-HU" baseline="0" dirty="0"/>
              <a:t> </a:t>
            </a:r>
            <a:r>
              <a:rPr lang="hu-HU" baseline="0" dirty="0" err="1"/>
              <a:t>title</a:t>
            </a:r>
            <a:r>
              <a:rPr lang="hu-HU" baseline="0" dirty="0"/>
              <a:t> of </a:t>
            </a:r>
            <a:r>
              <a:rPr lang="hu-HU" baseline="0" dirty="0" err="1"/>
              <a:t>the</a:t>
            </a:r>
            <a:r>
              <a:rPr lang="hu-HU" baseline="0" dirty="0"/>
              <a:t> </a:t>
            </a:r>
            <a:r>
              <a:rPr lang="hu-HU" baseline="0" dirty="0" err="1"/>
              <a:t>presentation</a:t>
            </a:r>
            <a:r>
              <a:rPr lang="hu-HU" baseline="0" dirty="0"/>
              <a:t>, </a:t>
            </a:r>
            <a:r>
              <a:rPr lang="hu-HU" baseline="0" dirty="0" err="1"/>
              <a:t>the</a:t>
            </a:r>
            <a:r>
              <a:rPr lang="hu-HU" baseline="0" dirty="0"/>
              <a:t> </a:t>
            </a:r>
            <a:r>
              <a:rPr lang="hu-HU" baseline="0" dirty="0" err="1"/>
              <a:t>presenter’s</a:t>
            </a:r>
            <a:r>
              <a:rPr lang="hu-HU" baseline="0" dirty="0"/>
              <a:t> </a:t>
            </a:r>
            <a:r>
              <a:rPr lang="hu-HU" baseline="0" dirty="0" err="1"/>
              <a:t>name</a:t>
            </a:r>
            <a:r>
              <a:rPr lang="hu-HU" baseline="0" dirty="0"/>
              <a:t>, </a:t>
            </a:r>
            <a:r>
              <a:rPr lang="hu-HU" baseline="0" dirty="0" err="1"/>
              <a:t>the</a:t>
            </a:r>
            <a:r>
              <a:rPr lang="hu-HU" baseline="0" dirty="0"/>
              <a:t> </a:t>
            </a:r>
            <a:r>
              <a:rPr lang="hu-HU" baseline="0" dirty="0" err="1"/>
              <a:t>date</a:t>
            </a:r>
            <a:r>
              <a:rPr lang="hu-HU" baseline="0" dirty="0"/>
              <a:t>, </a:t>
            </a:r>
            <a:r>
              <a:rPr lang="hu-HU" baseline="0" dirty="0" err="1"/>
              <a:t>place</a:t>
            </a:r>
            <a:r>
              <a:rPr lang="hu-HU" baseline="0" dirty="0"/>
              <a:t> and </a:t>
            </a:r>
            <a:r>
              <a:rPr lang="hu-HU" baseline="0" dirty="0" err="1"/>
              <a:t>name</a:t>
            </a:r>
            <a:r>
              <a:rPr lang="hu-HU" baseline="0" dirty="0"/>
              <a:t> of </a:t>
            </a:r>
            <a:r>
              <a:rPr lang="hu-HU" baseline="0" dirty="0" err="1"/>
              <a:t>the</a:t>
            </a:r>
            <a:r>
              <a:rPr lang="hu-HU" baseline="0" dirty="0"/>
              <a:t> </a:t>
            </a:r>
            <a:r>
              <a:rPr lang="hu-HU" baseline="0" dirty="0" err="1"/>
              <a:t>event</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92</a:t>
            </a:fld>
            <a:endParaRPr lang="en-GB"/>
          </a:p>
        </p:txBody>
      </p:sp>
    </p:spTree>
    <p:extLst>
      <p:ext uri="{BB962C8B-B14F-4D97-AF65-F5344CB8AC3E}">
        <p14:creationId xmlns:p14="http://schemas.microsoft.com/office/powerpoint/2010/main" val="2851223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Agenda </a:t>
            </a:r>
            <a:r>
              <a:rPr lang="hu-HU" dirty="0" err="1"/>
              <a:t>slide</a:t>
            </a:r>
            <a:r>
              <a:rPr lang="hu-HU" baseline="0" dirty="0"/>
              <a:t> </a:t>
            </a:r>
            <a:r>
              <a:rPr lang="hu-HU" baseline="0" dirty="0" err="1"/>
              <a:t>should</a:t>
            </a:r>
            <a:r>
              <a:rPr lang="hu-HU" baseline="0" dirty="0"/>
              <a:t> </a:t>
            </a:r>
            <a:r>
              <a:rPr lang="hu-HU" baseline="0" dirty="0" err="1"/>
              <a:t>outline</a:t>
            </a:r>
            <a:r>
              <a:rPr lang="hu-HU" baseline="0" dirty="0"/>
              <a:t> </a:t>
            </a:r>
            <a:r>
              <a:rPr lang="hu-HU" baseline="0" dirty="0" err="1"/>
              <a:t>the</a:t>
            </a:r>
            <a:r>
              <a:rPr lang="hu-HU" baseline="0" dirty="0"/>
              <a:t> </a:t>
            </a:r>
            <a:r>
              <a:rPr lang="hu-HU" baseline="0" dirty="0" err="1"/>
              <a:t>structure</a:t>
            </a:r>
            <a:r>
              <a:rPr lang="hu-HU" baseline="0" dirty="0"/>
              <a:t> of </a:t>
            </a:r>
            <a:r>
              <a:rPr lang="hu-HU" baseline="0" dirty="0" err="1"/>
              <a:t>the</a:t>
            </a:r>
            <a:r>
              <a:rPr lang="hu-HU" baseline="0" dirty="0"/>
              <a:t> </a:t>
            </a:r>
            <a:r>
              <a:rPr lang="hu-HU" baseline="0" dirty="0" err="1"/>
              <a:t>presentation</a:t>
            </a:r>
            <a:r>
              <a:rPr lang="hu-HU" baseline="0" dirty="0"/>
              <a:t> and </a:t>
            </a:r>
            <a:r>
              <a:rPr lang="hu-HU" baseline="0" dirty="0" err="1"/>
              <a:t>provide</a:t>
            </a:r>
            <a:r>
              <a:rPr lang="hu-HU" baseline="0" dirty="0"/>
              <a:t> an </a:t>
            </a:r>
            <a:r>
              <a:rPr lang="hu-HU" baseline="0" dirty="0" err="1"/>
              <a:t>overview</a:t>
            </a:r>
            <a:r>
              <a:rPr lang="hu-HU" baseline="0" dirty="0"/>
              <a:t> of </a:t>
            </a:r>
            <a:r>
              <a:rPr lang="hu-HU" baseline="0" dirty="0" err="1"/>
              <a:t>the</a:t>
            </a:r>
            <a:r>
              <a:rPr lang="hu-HU" baseline="0" dirty="0"/>
              <a:t> </a:t>
            </a:r>
            <a:r>
              <a:rPr lang="hu-HU" baseline="0" dirty="0" err="1"/>
              <a:t>topics</a:t>
            </a:r>
            <a:r>
              <a:rPr lang="hu-HU" baseline="0" dirty="0"/>
              <a:t> </a:t>
            </a:r>
            <a:r>
              <a:rPr lang="hu-HU" baseline="0" dirty="0" err="1"/>
              <a:t>or</a:t>
            </a:r>
            <a:r>
              <a:rPr lang="hu-HU" baseline="0" dirty="0"/>
              <a:t> </a:t>
            </a:r>
            <a:r>
              <a:rPr lang="hu-HU" baseline="0" dirty="0" err="1"/>
              <a:t>sections</a:t>
            </a:r>
            <a:r>
              <a:rPr lang="hu-HU" baseline="0" dirty="0"/>
              <a:t> </a:t>
            </a:r>
            <a:r>
              <a:rPr lang="hu-HU" baseline="0" dirty="0" err="1"/>
              <a:t>that</a:t>
            </a:r>
            <a:r>
              <a:rPr lang="hu-HU" baseline="0" dirty="0"/>
              <a:t> </a:t>
            </a:r>
            <a:r>
              <a:rPr lang="hu-HU" baseline="0" dirty="0" err="1"/>
              <a:t>will</a:t>
            </a:r>
            <a:r>
              <a:rPr lang="hu-HU" baseline="0" dirty="0"/>
              <a:t> be </a:t>
            </a:r>
            <a:r>
              <a:rPr lang="hu-HU" baseline="0" dirty="0" err="1"/>
              <a:t>covered</a:t>
            </a:r>
            <a:r>
              <a:rPr lang="hu-HU" baseline="0" dirty="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93</a:t>
            </a:fld>
            <a:endParaRPr lang="en-GB"/>
          </a:p>
        </p:txBody>
      </p:sp>
    </p:spTree>
    <p:extLst>
      <p:ext uri="{BB962C8B-B14F-4D97-AF65-F5344CB8AC3E}">
        <p14:creationId xmlns:p14="http://schemas.microsoft.com/office/powerpoint/2010/main" val="17639001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2620-C66C-B8E8-AF69-54CF95075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596B6-2F2D-DFDC-3878-E4E66F692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DDB10-A094-A48E-015A-9E7F7B03085B}"/>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DA625103-2998-5C1A-4A31-6DFB66B6D5D1}"/>
              </a:ext>
            </a:extLst>
          </p:cNvPr>
          <p:cNvSpPr>
            <a:spLocks noGrp="1"/>
          </p:cNvSpPr>
          <p:nvPr>
            <p:ph type="sldNum" sz="quarter" idx="10"/>
          </p:nvPr>
        </p:nvSpPr>
        <p:spPr/>
        <p:txBody>
          <a:bodyPr/>
          <a:lstStyle/>
          <a:p>
            <a:fld id="{EF156C0F-3A8C-4802-8B0F-37241EEA11F0}" type="slidenum">
              <a:rPr lang="en-GB" smtClean="0"/>
              <a:t>94</a:t>
            </a:fld>
            <a:endParaRPr lang="en-GB"/>
          </a:p>
        </p:txBody>
      </p:sp>
    </p:spTree>
    <p:extLst>
      <p:ext uri="{BB962C8B-B14F-4D97-AF65-F5344CB8AC3E}">
        <p14:creationId xmlns:p14="http://schemas.microsoft.com/office/powerpoint/2010/main" val="23590155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9FB1-91A9-E973-1E0F-AF1B9E39A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0D076-07BE-495A-FA06-C1EA52B13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B6034-5FFB-54FE-6CA6-08724EA278D8}"/>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6EEF8CA1-9AB1-07B9-B8A2-52EA33162CEA}"/>
              </a:ext>
            </a:extLst>
          </p:cNvPr>
          <p:cNvSpPr>
            <a:spLocks noGrp="1"/>
          </p:cNvSpPr>
          <p:nvPr>
            <p:ph type="sldNum" sz="quarter" idx="10"/>
          </p:nvPr>
        </p:nvSpPr>
        <p:spPr/>
        <p:txBody>
          <a:bodyPr/>
          <a:lstStyle/>
          <a:p>
            <a:fld id="{EF156C0F-3A8C-4802-8B0F-37241EEA11F0}" type="slidenum">
              <a:rPr lang="en-GB" smtClean="0"/>
              <a:t>95</a:t>
            </a:fld>
            <a:endParaRPr lang="en-GB"/>
          </a:p>
        </p:txBody>
      </p:sp>
    </p:spTree>
    <p:extLst>
      <p:ext uri="{BB962C8B-B14F-4D97-AF65-F5344CB8AC3E}">
        <p14:creationId xmlns:p14="http://schemas.microsoft.com/office/powerpoint/2010/main" val="33260566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D3828-7A52-83A2-56AC-18D801576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D0A7F-E88F-12A1-F193-9FE93AB2A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376F9-394F-1DC9-D291-7988721AEF90}"/>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1745D868-AC60-2FD9-3213-C89BCE588D35}"/>
              </a:ext>
            </a:extLst>
          </p:cNvPr>
          <p:cNvSpPr>
            <a:spLocks noGrp="1"/>
          </p:cNvSpPr>
          <p:nvPr>
            <p:ph type="sldNum" sz="quarter" idx="10"/>
          </p:nvPr>
        </p:nvSpPr>
        <p:spPr/>
        <p:txBody>
          <a:bodyPr/>
          <a:lstStyle/>
          <a:p>
            <a:fld id="{EF156C0F-3A8C-4802-8B0F-37241EEA11F0}" type="slidenum">
              <a:rPr lang="en-GB" smtClean="0"/>
              <a:t>96</a:t>
            </a:fld>
            <a:endParaRPr lang="en-GB"/>
          </a:p>
        </p:txBody>
      </p:sp>
    </p:spTree>
    <p:extLst>
      <p:ext uri="{BB962C8B-B14F-4D97-AF65-F5344CB8AC3E}">
        <p14:creationId xmlns:p14="http://schemas.microsoft.com/office/powerpoint/2010/main" val="41982708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81878-F4D7-954D-0054-CD339DDC0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26346-CDA7-619A-8EB2-9133E0298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5BED8-9ABA-E04F-B6A9-3BE86CD8E8E2}"/>
              </a:ext>
            </a:extLst>
          </p:cNvPr>
          <p:cNvSpPr>
            <a:spLocks noGrp="1"/>
          </p:cNvSpPr>
          <p:nvPr>
            <p:ph type="body" idx="1"/>
          </p:nvPr>
        </p:nvSpPr>
        <p:spPr/>
        <p:txBody>
          <a:bodyPr/>
          <a:lstStyle/>
          <a:p>
            <a:r>
              <a:rPr lang="hu-HU" dirty="0" err="1"/>
              <a:t>Quote</a:t>
            </a:r>
            <a:r>
              <a:rPr lang="hu-HU" dirty="0"/>
              <a:t> </a:t>
            </a:r>
            <a:r>
              <a:rPr lang="hu-HU" dirty="0" err="1"/>
              <a:t>slide</a:t>
            </a:r>
            <a:r>
              <a:rPr lang="hu-HU" dirty="0"/>
              <a:t> </a:t>
            </a:r>
            <a:r>
              <a:rPr lang="hu-HU" dirty="0" err="1"/>
              <a:t>features</a:t>
            </a:r>
            <a:r>
              <a:rPr lang="hu-HU" dirty="0"/>
              <a:t> a </a:t>
            </a:r>
            <a:r>
              <a:rPr lang="hu-HU" dirty="0" err="1"/>
              <a:t>quote</a:t>
            </a:r>
            <a:r>
              <a:rPr lang="hu-HU" dirty="0"/>
              <a:t> </a:t>
            </a:r>
            <a:r>
              <a:rPr lang="hu-HU" dirty="0" err="1"/>
              <a:t>or</a:t>
            </a:r>
            <a:r>
              <a:rPr lang="hu-HU" dirty="0"/>
              <a:t> </a:t>
            </a:r>
            <a:r>
              <a:rPr lang="hu-HU" dirty="0" err="1"/>
              <a:t>statement</a:t>
            </a:r>
            <a:r>
              <a:rPr lang="hu-HU" dirty="0"/>
              <a:t> </a:t>
            </a:r>
            <a:r>
              <a:rPr lang="hu-HU" dirty="0" err="1"/>
              <a:t>relevant</a:t>
            </a:r>
            <a:r>
              <a:rPr lang="hu-HU" dirty="0"/>
              <a:t> </a:t>
            </a:r>
            <a:r>
              <a:rPr lang="hu-HU" dirty="0" err="1"/>
              <a:t>to</a:t>
            </a:r>
            <a:r>
              <a:rPr lang="hu-HU" dirty="0"/>
              <a:t> </a:t>
            </a:r>
            <a:r>
              <a:rPr lang="hu-HU" dirty="0" err="1"/>
              <a:t>the</a:t>
            </a:r>
            <a:r>
              <a:rPr lang="hu-HU" dirty="0"/>
              <a:t> </a:t>
            </a:r>
            <a:r>
              <a:rPr lang="hu-HU" dirty="0" err="1"/>
              <a:t>presentation</a:t>
            </a:r>
            <a:r>
              <a:rPr lang="hu-HU" baseline="0" dirty="0"/>
              <a:t> </a:t>
            </a:r>
            <a:r>
              <a:rPr lang="hu-HU" baseline="0" dirty="0" err="1"/>
              <a:t>topic</a:t>
            </a:r>
            <a:r>
              <a:rPr lang="hu-HU" baseline="0" dirty="0"/>
              <a:t>. </a:t>
            </a:r>
            <a:endParaRPr lang="en-US" dirty="0"/>
          </a:p>
        </p:txBody>
      </p:sp>
      <p:sp>
        <p:nvSpPr>
          <p:cNvPr id="4" name="Slide Number Placeholder 3">
            <a:extLst>
              <a:ext uri="{FF2B5EF4-FFF2-40B4-BE49-F238E27FC236}">
                <a16:creationId xmlns:a16="http://schemas.microsoft.com/office/drawing/2014/main" id="{6219067A-6D13-D430-173E-5AD2AC7D74B7}"/>
              </a:ext>
            </a:extLst>
          </p:cNvPr>
          <p:cNvSpPr>
            <a:spLocks noGrp="1"/>
          </p:cNvSpPr>
          <p:nvPr>
            <p:ph type="sldNum" sz="quarter" idx="10"/>
          </p:nvPr>
        </p:nvSpPr>
        <p:spPr/>
        <p:txBody>
          <a:bodyPr/>
          <a:lstStyle/>
          <a:p>
            <a:fld id="{EF156C0F-3A8C-4802-8B0F-37241EEA11F0}" type="slidenum">
              <a:rPr lang="en-GB" smtClean="0"/>
              <a:t>97</a:t>
            </a:fld>
            <a:endParaRPr lang="en-GB"/>
          </a:p>
        </p:txBody>
      </p:sp>
    </p:spTree>
    <p:extLst>
      <p:ext uri="{BB962C8B-B14F-4D97-AF65-F5344CB8AC3E}">
        <p14:creationId xmlns:p14="http://schemas.microsoft.com/office/powerpoint/2010/main" val="40699715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Content</a:t>
            </a:r>
            <a:r>
              <a:rPr lang="hu-HU" dirty="0"/>
              <a:t> </a:t>
            </a:r>
            <a:r>
              <a:rPr lang="hu-HU" dirty="0" err="1"/>
              <a:t>slide</a:t>
            </a:r>
            <a:r>
              <a:rPr lang="hu-HU" dirty="0"/>
              <a:t> </a:t>
            </a:r>
            <a:r>
              <a:rPr lang="hu-HU" dirty="0" err="1"/>
              <a:t>with</a:t>
            </a:r>
            <a:r>
              <a:rPr lang="hu-HU" dirty="0"/>
              <a:t> a</a:t>
            </a:r>
            <a:r>
              <a:rPr lang="hu-HU" baseline="0" dirty="0"/>
              <a:t> </a:t>
            </a:r>
            <a:r>
              <a:rPr lang="hu-HU" baseline="0" dirty="0" err="1"/>
              <a:t>title</a:t>
            </a:r>
            <a:r>
              <a:rPr lang="hu-HU" baseline="0" dirty="0"/>
              <a:t>, </a:t>
            </a:r>
            <a:r>
              <a:rPr lang="hu-HU" baseline="0" dirty="0" err="1"/>
              <a:t>content</a:t>
            </a:r>
            <a:r>
              <a:rPr lang="hu-HU" baseline="0" dirty="0"/>
              <a:t> </a:t>
            </a:r>
            <a:r>
              <a:rPr lang="hu-HU" baseline="0" dirty="0" err="1"/>
              <a:t>area</a:t>
            </a:r>
            <a:r>
              <a:rPr lang="hu-HU" baseline="0" dirty="0"/>
              <a:t> and image, </a:t>
            </a:r>
            <a:r>
              <a:rPr lang="hu-HU" baseline="0" dirty="0" err="1"/>
              <a:t>chart</a:t>
            </a:r>
            <a:r>
              <a:rPr lang="hu-HU" baseline="0" dirty="0"/>
              <a:t> </a:t>
            </a:r>
            <a:r>
              <a:rPr lang="hu-HU" baseline="0" dirty="0" err="1"/>
              <a:t>or</a:t>
            </a:r>
            <a:r>
              <a:rPr lang="hu-HU" baseline="0" dirty="0"/>
              <a:t> </a:t>
            </a:r>
            <a:r>
              <a:rPr lang="hu-HU" baseline="0" dirty="0" err="1"/>
              <a:t>other</a:t>
            </a:r>
            <a:r>
              <a:rPr lang="hu-HU" baseline="0" dirty="0"/>
              <a:t> </a:t>
            </a:r>
            <a:r>
              <a:rPr lang="hu-HU" baseline="0" dirty="0" err="1"/>
              <a:t>visual</a:t>
            </a:r>
            <a:r>
              <a:rPr lang="hu-HU" baseline="0" dirty="0"/>
              <a:t> </a:t>
            </a:r>
            <a:r>
              <a:rPr lang="hu-HU" baseline="0" dirty="0" err="1"/>
              <a:t>element</a:t>
            </a:r>
            <a:r>
              <a:rPr lang="hu-HU" baseline="0" dirty="0"/>
              <a:t>.</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98</a:t>
            </a:fld>
            <a:endParaRPr lang="en-GB"/>
          </a:p>
        </p:txBody>
      </p:sp>
    </p:spTree>
    <p:extLst>
      <p:ext uri="{BB962C8B-B14F-4D97-AF65-F5344CB8AC3E}">
        <p14:creationId xmlns:p14="http://schemas.microsoft.com/office/powerpoint/2010/main" val="28025521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Section</a:t>
            </a:r>
            <a:r>
              <a:rPr lang="hu-HU" dirty="0"/>
              <a:t> </a:t>
            </a:r>
            <a:r>
              <a:rPr lang="hu-HU" dirty="0" err="1"/>
              <a:t>header</a:t>
            </a:r>
            <a:r>
              <a:rPr lang="hu-HU" baseline="0" dirty="0"/>
              <a:t> </a:t>
            </a:r>
            <a:r>
              <a:rPr lang="hu-HU" baseline="0" dirty="0" err="1"/>
              <a:t>slide</a:t>
            </a:r>
            <a:r>
              <a:rPr lang="hu-HU" baseline="0" dirty="0"/>
              <a:t> is </a:t>
            </a:r>
            <a:r>
              <a:rPr lang="hu-HU" baseline="0" dirty="0" err="1"/>
              <a:t>used</a:t>
            </a:r>
            <a:r>
              <a:rPr lang="hu-HU" baseline="0" dirty="0"/>
              <a:t> </a:t>
            </a:r>
            <a:r>
              <a:rPr lang="hu-HU" baseline="0" dirty="0" err="1"/>
              <a:t>to</a:t>
            </a:r>
            <a:r>
              <a:rPr lang="hu-HU" baseline="0" dirty="0"/>
              <a:t> </a:t>
            </a:r>
            <a:r>
              <a:rPr lang="hu-HU" baseline="0" dirty="0" err="1"/>
              <a:t>introduce</a:t>
            </a:r>
            <a:r>
              <a:rPr lang="hu-HU" baseline="0" dirty="0"/>
              <a:t> </a:t>
            </a:r>
            <a:r>
              <a:rPr lang="hu-HU" baseline="0" dirty="0" err="1"/>
              <a:t>new</a:t>
            </a:r>
            <a:r>
              <a:rPr lang="hu-HU" baseline="0" dirty="0"/>
              <a:t> </a:t>
            </a:r>
            <a:r>
              <a:rPr lang="hu-HU" baseline="0" dirty="0" err="1"/>
              <a:t>sections</a:t>
            </a:r>
            <a:r>
              <a:rPr lang="hu-HU" baseline="0" dirty="0"/>
              <a:t> </a:t>
            </a:r>
            <a:r>
              <a:rPr lang="hu-HU" baseline="0" dirty="0" err="1"/>
              <a:t>or</a:t>
            </a:r>
            <a:r>
              <a:rPr lang="hu-HU" baseline="0" dirty="0"/>
              <a:t> </a:t>
            </a:r>
            <a:r>
              <a:rPr lang="hu-HU" baseline="0" dirty="0" err="1"/>
              <a:t>topics</a:t>
            </a:r>
            <a:r>
              <a:rPr lang="hu-HU" baseline="0" dirty="0"/>
              <a:t> </a:t>
            </a:r>
            <a:r>
              <a:rPr lang="hu-HU" baseline="0" dirty="0" err="1"/>
              <a:t>within</a:t>
            </a:r>
            <a:r>
              <a:rPr lang="hu-HU" baseline="0" dirty="0"/>
              <a:t> </a:t>
            </a:r>
            <a:r>
              <a:rPr lang="hu-HU" baseline="0" dirty="0" err="1"/>
              <a:t>the</a:t>
            </a:r>
            <a:r>
              <a:rPr lang="hu-HU" baseline="0" dirty="0"/>
              <a:t> </a:t>
            </a:r>
            <a:r>
              <a:rPr lang="hu-HU" baseline="0" dirty="0" err="1"/>
              <a:t>presentation</a:t>
            </a:r>
            <a:r>
              <a:rPr lang="hu-HU" baseline="0" dirty="0"/>
              <a:t>. </a:t>
            </a:r>
            <a:r>
              <a:rPr lang="hu-HU" baseline="0" dirty="0" err="1"/>
              <a:t>It</a:t>
            </a:r>
            <a:r>
              <a:rPr lang="hu-HU" baseline="0" dirty="0"/>
              <a:t> </a:t>
            </a:r>
            <a:r>
              <a:rPr lang="hu-HU" baseline="0" dirty="0" err="1"/>
              <a:t>includes</a:t>
            </a:r>
            <a:r>
              <a:rPr lang="hu-HU" baseline="0" dirty="0"/>
              <a:t> a </a:t>
            </a:r>
            <a:r>
              <a:rPr lang="hu-HU" baseline="0" dirty="0" err="1"/>
              <a:t>number</a:t>
            </a:r>
            <a:r>
              <a:rPr lang="hu-HU" baseline="0" dirty="0"/>
              <a:t> of </a:t>
            </a:r>
            <a:r>
              <a:rPr lang="hu-HU" baseline="0" dirty="0" err="1"/>
              <a:t>the</a:t>
            </a:r>
            <a:r>
              <a:rPr lang="hu-HU" baseline="0" dirty="0"/>
              <a:t> </a:t>
            </a:r>
            <a:r>
              <a:rPr lang="hu-HU" baseline="0" dirty="0" err="1"/>
              <a:t>section</a:t>
            </a:r>
            <a:r>
              <a:rPr lang="hu-HU" baseline="0" dirty="0"/>
              <a:t>, </a:t>
            </a:r>
            <a:r>
              <a:rPr lang="hu-HU" baseline="0" dirty="0" err="1"/>
              <a:t>title</a:t>
            </a:r>
            <a:r>
              <a:rPr lang="hu-HU" baseline="0" dirty="0"/>
              <a:t> and </a:t>
            </a:r>
            <a:r>
              <a:rPr lang="hu-HU" baseline="0" dirty="0" err="1"/>
              <a:t>may</a:t>
            </a:r>
            <a:r>
              <a:rPr lang="hu-HU" baseline="0" dirty="0"/>
              <a:t> </a:t>
            </a:r>
            <a:r>
              <a:rPr lang="hu-HU" baseline="0" dirty="0" err="1"/>
              <a:t>also</a:t>
            </a:r>
            <a:r>
              <a:rPr lang="hu-HU" baseline="0" dirty="0"/>
              <a:t> </a:t>
            </a:r>
            <a:r>
              <a:rPr lang="hu-HU" baseline="0" dirty="0" err="1"/>
              <a:t>include</a:t>
            </a:r>
            <a:r>
              <a:rPr lang="hu-HU" baseline="0" dirty="0"/>
              <a:t> a </a:t>
            </a:r>
            <a:r>
              <a:rPr lang="hu-HU" baseline="0" dirty="0" err="1"/>
              <a:t>short</a:t>
            </a:r>
            <a:r>
              <a:rPr lang="hu-HU" baseline="0" dirty="0"/>
              <a:t> </a:t>
            </a:r>
            <a:r>
              <a:rPr lang="hu-HU" baseline="0" dirty="0" err="1"/>
              <a:t>description</a:t>
            </a:r>
            <a:r>
              <a:rPr lang="hu-HU" baseline="0" dirty="0"/>
              <a:t> of </a:t>
            </a:r>
            <a:r>
              <a:rPr lang="hu-HU" baseline="0" dirty="0" err="1"/>
              <a:t>the</a:t>
            </a:r>
            <a:r>
              <a:rPr lang="hu-HU" baseline="0" dirty="0"/>
              <a:t> </a:t>
            </a:r>
            <a:r>
              <a:rPr lang="hu-HU" baseline="0" dirty="0" err="1"/>
              <a:t>upcoming</a:t>
            </a:r>
            <a:r>
              <a:rPr lang="hu-HU" baseline="0" dirty="0"/>
              <a:t> </a:t>
            </a:r>
            <a:r>
              <a:rPr lang="hu-HU" baseline="0" dirty="0" err="1"/>
              <a:t>section</a:t>
            </a:r>
            <a:r>
              <a:rPr lang="hu-HU" baseline="0" dirty="0"/>
              <a:t>. </a:t>
            </a:r>
            <a:endParaRPr lang="en-US" dirty="0"/>
          </a:p>
        </p:txBody>
      </p:sp>
      <p:sp>
        <p:nvSpPr>
          <p:cNvPr id="4" name="Slide Number Placeholder 3"/>
          <p:cNvSpPr>
            <a:spLocks noGrp="1"/>
          </p:cNvSpPr>
          <p:nvPr>
            <p:ph type="sldNum" sz="quarter" idx="10"/>
          </p:nvPr>
        </p:nvSpPr>
        <p:spPr/>
        <p:txBody>
          <a:bodyPr/>
          <a:lstStyle/>
          <a:p>
            <a:fld id="{EF156C0F-3A8C-4802-8B0F-37241EEA11F0}" type="slidenum">
              <a:rPr lang="en-GB" smtClean="0"/>
              <a:t>99</a:t>
            </a:fld>
            <a:endParaRPr lang="en-GB"/>
          </a:p>
        </p:txBody>
      </p:sp>
    </p:spTree>
    <p:extLst>
      <p:ext uri="{BB962C8B-B14F-4D97-AF65-F5344CB8AC3E}">
        <p14:creationId xmlns:p14="http://schemas.microsoft.com/office/powerpoint/2010/main" val="281859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3977501"/>
            <a:ext cx="12725400" cy="1177110"/>
          </a:xfrm>
          <a:prstGeom prst="rect">
            <a:avLst/>
          </a:prstGeom>
        </p:spPr>
        <p:txBody>
          <a:bodyPr/>
          <a:lstStyle>
            <a:lvl1pPr>
              <a:defRPr sz="9000" b="1">
                <a:solidFill>
                  <a:srgbClr val="003399"/>
                </a:solidFill>
              </a:defRPr>
            </a:lvl1pPr>
          </a:lstStyle>
          <a:p>
            <a:r>
              <a:rPr lang="hu-HU" dirty="0" err="1"/>
              <a:t>Annual</a:t>
            </a:r>
            <a:r>
              <a:rPr lang="hu-HU" dirty="0"/>
              <a:t> </a:t>
            </a:r>
            <a:r>
              <a:rPr lang="hu-HU" dirty="0" err="1"/>
              <a:t>Event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5268"/>
            <a:ext cx="12725400" cy="1071562"/>
          </a:xfrm>
        </p:spPr>
        <p:txBody>
          <a:bodyPr>
            <a:normAutofit/>
          </a:bodyPr>
          <a:lstStyle>
            <a:lvl1pPr marL="0" indent="0">
              <a:buNone/>
              <a:defRPr sz="3200">
                <a:solidFill>
                  <a:srgbClr val="003399"/>
                </a:solidFill>
              </a:defRPr>
            </a:lvl1pPr>
          </a:lstStyle>
          <a:p>
            <a:pPr lvl="0"/>
            <a:r>
              <a:rPr lang="hu-HU" dirty="0" err="1"/>
              <a:t>Cybersecurity</a:t>
            </a:r>
            <a:r>
              <a:rPr lang="hu-HU" dirty="0"/>
              <a:t> </a:t>
            </a:r>
            <a:r>
              <a:rPr lang="hu-HU" dirty="0" err="1"/>
              <a:t>Protocol</a:t>
            </a:r>
            <a:r>
              <a:rPr lang="hu-HU" dirty="0"/>
              <a:t> </a:t>
            </a:r>
            <a:r>
              <a:rPr lang="hu-HU" dirty="0" err="1"/>
              <a:t>Setup</a:t>
            </a:r>
            <a:endParaRPr lang="hu-HU" dirty="0"/>
          </a:p>
        </p:txBody>
      </p:sp>
      <p:sp>
        <p:nvSpPr>
          <p:cNvPr id="18" name="Szöveg helye 17">
            <a:extLst>
              <a:ext uri="{FF2B5EF4-FFF2-40B4-BE49-F238E27FC236}">
                <a16:creationId xmlns:a16="http://schemas.microsoft.com/office/drawing/2014/main" id="{E943AD78-555E-88F0-4EA9-39879C507067}"/>
              </a:ext>
            </a:extLst>
          </p:cNvPr>
          <p:cNvSpPr>
            <a:spLocks noGrp="1"/>
          </p:cNvSpPr>
          <p:nvPr>
            <p:ph type="body" sz="quarter" idx="14" hasCustomPrompt="1"/>
          </p:nvPr>
        </p:nvSpPr>
        <p:spPr>
          <a:xfrm>
            <a:off x="4686300" y="9111320"/>
            <a:ext cx="3911600" cy="546100"/>
          </a:xfrm>
        </p:spPr>
        <p:txBody>
          <a:bodyPr>
            <a:normAutofit/>
          </a:bodyPr>
          <a:lstStyle>
            <a:lvl1pPr marL="0" indent="0">
              <a:buNone/>
              <a:defRPr sz="2000">
                <a:solidFill>
                  <a:srgbClr val="003399"/>
                </a:solidFill>
              </a:defRPr>
            </a:lvl1pPr>
          </a:lstStyle>
          <a:p>
            <a:pPr lvl="0"/>
            <a:r>
              <a:rPr lang="hu-HU" dirty="0"/>
              <a:t>Budapest – 1 </a:t>
            </a:r>
            <a:r>
              <a:rPr lang="hu-HU" dirty="0" err="1"/>
              <a:t>March</a:t>
            </a:r>
            <a:r>
              <a:rPr lang="hu-HU" dirty="0"/>
              <a:t> 2024</a:t>
            </a:r>
          </a:p>
        </p:txBody>
      </p:sp>
      <p:sp>
        <p:nvSpPr>
          <p:cNvPr id="19" name="Szöveg helye 17">
            <a:extLst>
              <a:ext uri="{FF2B5EF4-FFF2-40B4-BE49-F238E27FC236}">
                <a16:creationId xmlns:a16="http://schemas.microsoft.com/office/drawing/2014/main" id="{B2B8E5F6-625C-F2C7-4D50-BEBC5F66F5FA}"/>
              </a:ext>
            </a:extLst>
          </p:cNvPr>
          <p:cNvSpPr>
            <a:spLocks noGrp="1"/>
          </p:cNvSpPr>
          <p:nvPr>
            <p:ph type="body" sz="quarter" idx="15" hasCustomPrompt="1"/>
          </p:nvPr>
        </p:nvSpPr>
        <p:spPr>
          <a:xfrm>
            <a:off x="4686300" y="8737135"/>
            <a:ext cx="3911600" cy="393700"/>
          </a:xfrm>
        </p:spPr>
        <p:txBody>
          <a:bodyPr>
            <a:normAutofit/>
          </a:bodyPr>
          <a:lstStyle>
            <a:lvl1pPr marL="0" indent="0">
              <a:buNone/>
              <a:defRPr sz="2000" b="1">
                <a:solidFill>
                  <a:srgbClr val="003399"/>
                </a:solidFill>
              </a:defRPr>
            </a:lvl1pPr>
          </a:lstStyle>
          <a:p>
            <a:pPr lvl="0"/>
            <a:r>
              <a:rPr lang="hu-HU" dirty="0"/>
              <a:t>Meeting</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8597900" y="9111320"/>
            <a:ext cx="3911600" cy="546100"/>
          </a:xfrm>
        </p:spPr>
        <p:txBody>
          <a:bodyPr>
            <a:normAutofit/>
          </a:bodyPr>
          <a:lstStyle>
            <a:lvl1pPr marL="0" indent="0">
              <a:buNone/>
              <a:defRPr sz="2000">
                <a:solidFill>
                  <a:srgbClr val="003399"/>
                </a:solidFill>
              </a:defRPr>
            </a:lvl1pPr>
          </a:lstStyle>
          <a:p>
            <a:pPr lvl="0"/>
            <a:r>
              <a:rPr lang="hu-HU" dirty="0" err="1"/>
              <a:t>First</a:t>
            </a:r>
            <a:r>
              <a:rPr lang="hu-HU" dirty="0"/>
              <a:t> Last</a:t>
            </a:r>
          </a:p>
        </p:txBody>
      </p:sp>
      <p:sp>
        <p:nvSpPr>
          <p:cNvPr id="21" name="Szöveg helye 17">
            <a:extLst>
              <a:ext uri="{FF2B5EF4-FFF2-40B4-BE49-F238E27FC236}">
                <a16:creationId xmlns:a16="http://schemas.microsoft.com/office/drawing/2014/main" id="{255B0629-7AF5-336B-80D1-9EEE45AED3E9}"/>
              </a:ext>
            </a:extLst>
          </p:cNvPr>
          <p:cNvSpPr>
            <a:spLocks noGrp="1"/>
          </p:cNvSpPr>
          <p:nvPr>
            <p:ph type="body" sz="quarter" idx="17" hasCustomPrompt="1"/>
          </p:nvPr>
        </p:nvSpPr>
        <p:spPr>
          <a:xfrm>
            <a:off x="8597900" y="8737135"/>
            <a:ext cx="3911600" cy="393700"/>
          </a:xfrm>
        </p:spPr>
        <p:txBody>
          <a:bodyPr>
            <a:normAutofit/>
          </a:bodyPr>
          <a:lstStyle>
            <a:lvl1pPr marL="0" indent="0">
              <a:buNone/>
              <a:defRPr sz="2000" b="1">
                <a:solidFill>
                  <a:srgbClr val="003399"/>
                </a:solidFill>
              </a:defRPr>
            </a:lvl1pPr>
          </a:lstStyle>
          <a:p>
            <a:pPr lvl="0"/>
            <a:r>
              <a:rPr lang="hu-HU" dirty="0" err="1"/>
              <a:t>Presenter</a:t>
            </a:r>
            <a:endParaRPr lang="hu-HU" dirty="0"/>
          </a:p>
        </p:txBody>
      </p:sp>
    </p:spTree>
    <p:extLst>
      <p:ext uri="{BB962C8B-B14F-4D97-AF65-F5344CB8AC3E}">
        <p14:creationId xmlns:p14="http://schemas.microsoft.com/office/powerpoint/2010/main" val="413357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5880100" cy="3376527"/>
          </a:xfrm>
          <a:prstGeom prst="rect">
            <a:avLst/>
          </a:prstGeom>
        </p:spPr>
        <p:txBody>
          <a:bodyPr/>
          <a:lstStyle>
            <a:lvl1pPr>
              <a:defRPr sz="5000" b="1">
                <a:solidFill>
                  <a:srgbClr val="003399"/>
                </a:solidFill>
              </a:defRPr>
            </a:lvl1pPr>
          </a:lstStyle>
          <a:p>
            <a:r>
              <a:rPr lang="hu-HU" dirty="0" err="1"/>
              <a:t>Presentation</a:t>
            </a:r>
            <a:r>
              <a:rPr lang="hu-HU" dirty="0"/>
              <a:t/>
            </a:r>
            <a:br>
              <a:rPr lang="hu-HU" dirty="0"/>
            </a:br>
            <a:r>
              <a:rPr lang="hu-HU" dirty="0" err="1"/>
              <a:t>Content</a:t>
            </a:r>
            <a:endParaRPr lang="en-US" dirty="0"/>
          </a:p>
        </p:txBody>
      </p:sp>
      <p:sp>
        <p:nvSpPr>
          <p:cNvPr id="3" name="Content Placeholder 2"/>
          <p:cNvSpPr>
            <a:spLocks noGrp="1"/>
          </p:cNvSpPr>
          <p:nvPr>
            <p:ph idx="1" hasCustomPrompt="1"/>
          </p:nvPr>
        </p:nvSpPr>
        <p:spPr>
          <a:xfrm>
            <a:off x="8394700" y="662073"/>
            <a:ext cx="9194800" cy="8964441"/>
          </a:xfrm>
        </p:spPr>
        <p:txBody>
          <a:bodyPr/>
          <a:lstStyle>
            <a:lvl1pPr marL="742950" indent="-742950">
              <a:buFont typeface="+mj-lt"/>
              <a:buAutoNum type="arabicPeriod"/>
              <a:defRPr b="1">
                <a:solidFill>
                  <a:srgbClr val="003399"/>
                </a:solidFill>
              </a:defRPr>
            </a:lvl1pPr>
            <a:lvl2pPr marL="685800" indent="0">
              <a:buNone/>
              <a:defRPr sz="2000">
                <a:solidFill>
                  <a:srgbClr val="003399"/>
                </a:solidFill>
              </a:defRPr>
            </a:lvl2pPr>
            <a:lvl3pPr marL="1371600" indent="0">
              <a:buNone/>
              <a:defRPr/>
            </a:lvl3pPr>
            <a:lvl4pPr marL="2057400" indent="0">
              <a:buNone/>
              <a:defRPr/>
            </a:lvl4pPr>
            <a:lvl5pPr marL="2743200" indent="0">
              <a:buNone/>
              <a:defRPr/>
            </a:lvl5pPr>
          </a:lstStyle>
          <a:p>
            <a:pPr lvl="0"/>
            <a:r>
              <a:rPr lang="hu-HU" dirty="0" err="1"/>
              <a:t>Introduction</a:t>
            </a:r>
            <a:endParaRPr lang="hu-HU" dirty="0"/>
          </a:p>
          <a:p>
            <a:pPr lvl="1"/>
            <a:r>
              <a:rPr lang="hu-HU" dirty="0" err="1"/>
              <a:t>Setting</a:t>
            </a:r>
            <a:r>
              <a:rPr lang="hu-HU" dirty="0"/>
              <a:t> </a:t>
            </a:r>
            <a:r>
              <a:rPr lang="hu-HU" dirty="0" err="1"/>
              <a:t>the</a:t>
            </a:r>
            <a:r>
              <a:rPr lang="hu-HU" dirty="0"/>
              <a:t> </a:t>
            </a:r>
            <a:r>
              <a:rPr lang="hu-HU" dirty="0" err="1"/>
              <a:t>Stage</a:t>
            </a:r>
            <a:r>
              <a:rPr lang="hu-HU" dirty="0"/>
              <a:t> </a:t>
            </a:r>
            <a:r>
              <a:rPr lang="hu-HU" dirty="0" err="1"/>
              <a:t>for</a:t>
            </a:r>
            <a:r>
              <a:rPr lang="hu-HU" dirty="0"/>
              <a:t> </a:t>
            </a:r>
            <a:r>
              <a:rPr lang="hu-HU" dirty="0" err="1"/>
              <a:t>Understanding</a:t>
            </a:r>
            <a:r>
              <a:rPr lang="hu-HU" dirty="0"/>
              <a:t> </a:t>
            </a:r>
            <a:r>
              <a:rPr lang="hu-HU" dirty="0" err="1"/>
              <a:t>the</a:t>
            </a:r>
            <a:r>
              <a:rPr lang="hu-HU" dirty="0"/>
              <a:t> </a:t>
            </a:r>
            <a:r>
              <a:rPr lang="hu-HU" dirty="0" err="1"/>
              <a:t>Topic</a:t>
            </a:r>
            <a:r>
              <a:rPr lang="hu-HU" dirty="0"/>
              <a:t>.</a:t>
            </a:r>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28616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2740011"/>
            <a:ext cx="12725400" cy="2404283"/>
          </a:xfrm>
          <a:prstGeom prst="rect">
            <a:avLst/>
          </a:prstGeom>
        </p:spPr>
        <p:txBody>
          <a:bodyPr/>
          <a:lstStyle>
            <a:lvl1pPr>
              <a:defRPr sz="9000" b="1">
                <a:solidFill>
                  <a:srgbClr val="003399"/>
                </a:solidFill>
              </a:defRPr>
            </a:lvl1pPr>
          </a:lstStyle>
          <a:p>
            <a:r>
              <a:rPr lang="hu-HU" dirty="0" err="1"/>
              <a:t>Problem</a:t>
            </a:r>
            <a:r>
              <a:rPr lang="hu-HU" dirty="0"/>
              <a:t> </a:t>
            </a:r>
            <a:br>
              <a:rPr lang="hu-HU" dirty="0"/>
            </a:br>
            <a:r>
              <a:rPr lang="hu-HU" dirty="0" err="1"/>
              <a:t>Statement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3776"/>
            <a:ext cx="12725400" cy="1071562"/>
          </a:xfrm>
        </p:spPr>
        <p:txBody>
          <a:bodyPr>
            <a:normAutofit/>
          </a:bodyPr>
          <a:lstStyle>
            <a:lvl1pPr marL="0" indent="0">
              <a:buNone/>
              <a:defRPr sz="3200">
                <a:solidFill>
                  <a:srgbClr val="003399"/>
                </a:solidFill>
              </a:defRPr>
            </a:lvl1pPr>
          </a:lstStyle>
          <a:p>
            <a:pPr lvl="0"/>
            <a:r>
              <a:rPr lang="hu-HU" dirty="0" err="1"/>
              <a:t>Identifying</a:t>
            </a:r>
            <a:r>
              <a:rPr lang="hu-HU" dirty="0"/>
              <a:t> </a:t>
            </a:r>
            <a:r>
              <a:rPr lang="hu-HU" dirty="0" err="1"/>
              <a:t>the</a:t>
            </a:r>
            <a:r>
              <a:rPr lang="hu-HU" dirty="0"/>
              <a:t> </a:t>
            </a:r>
            <a:r>
              <a:rPr lang="hu-HU" dirty="0" err="1"/>
              <a:t>Challenge</a:t>
            </a:r>
            <a:r>
              <a:rPr lang="hu-HU" dirty="0"/>
              <a:t> </a:t>
            </a:r>
            <a:r>
              <a:rPr lang="hu-HU" dirty="0" err="1"/>
              <a:t>Faced</a:t>
            </a:r>
            <a:r>
              <a:rPr lang="hu-HU" dirty="0"/>
              <a:t> </a:t>
            </a:r>
            <a:r>
              <a:rPr lang="hu-HU" dirty="0" err="1"/>
              <a:t>by</a:t>
            </a:r>
            <a:r>
              <a:rPr lang="hu-HU" dirty="0"/>
              <a:t> </a:t>
            </a:r>
            <a:r>
              <a:rPr lang="hu-HU" dirty="0" err="1"/>
              <a:t>the</a:t>
            </a:r>
            <a:r>
              <a:rPr lang="hu-HU" dirty="0"/>
              <a:t> Organization</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4686300" y="693979"/>
            <a:ext cx="3911600" cy="546100"/>
          </a:xfrm>
        </p:spPr>
        <p:txBody>
          <a:bodyPr>
            <a:noAutofit/>
          </a:bodyPr>
          <a:lstStyle>
            <a:lvl1pPr marL="0" indent="0">
              <a:buNone/>
              <a:defRPr sz="4000" b="1">
                <a:solidFill>
                  <a:srgbClr val="003399"/>
                </a:solidFill>
              </a:defRPr>
            </a:lvl1pPr>
          </a:lstStyle>
          <a:p>
            <a:pPr lvl="0"/>
            <a:r>
              <a:rPr lang="hu-HU" dirty="0"/>
              <a:t>2/5</a:t>
            </a:r>
          </a:p>
        </p:txBody>
      </p:sp>
    </p:spTree>
    <p:extLst>
      <p:ext uri="{BB962C8B-B14F-4D97-AF65-F5344CB8AC3E}">
        <p14:creationId xmlns:p14="http://schemas.microsoft.com/office/powerpoint/2010/main" val="13275907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6" name="Szöveg helye 5">
            <a:extLst>
              <a:ext uri="{FF2B5EF4-FFF2-40B4-BE49-F238E27FC236}">
                <a16:creationId xmlns:a16="http://schemas.microsoft.com/office/drawing/2014/main" id="{1C192429-C384-9F05-103F-217676A911BD}"/>
              </a:ext>
            </a:extLst>
          </p:cNvPr>
          <p:cNvSpPr>
            <a:spLocks noGrp="1"/>
          </p:cNvSpPr>
          <p:nvPr>
            <p:ph type="body" sz="quarter" idx="10" hasCustomPrompt="1"/>
          </p:nvPr>
        </p:nvSpPr>
        <p:spPr>
          <a:xfrm>
            <a:off x="9283700" y="663576"/>
            <a:ext cx="8216900" cy="9117012"/>
          </a:xfrm>
        </p:spPr>
        <p:txBody>
          <a:bodyPr anchor="ctr">
            <a:normAutofit/>
          </a:bodyPr>
          <a:lstStyle>
            <a:lvl1pPr marL="0" indent="0">
              <a:buNone/>
              <a:defRPr sz="3000">
                <a:solidFill>
                  <a:srgbClr val="003399"/>
                </a:solidFill>
              </a:defRPr>
            </a:lvl1pPr>
          </a:lstStyle>
          <a:p>
            <a:pPr lvl="0"/>
            <a:r>
              <a:rPr lang="en-GB" dirty="0"/>
              <a:t>Recent data breaches in the industry underscore the pressing need for enhanced cybersecurity protocols. With sophisticated hacking techniques on the rise, our organization faces heightened risks of data theft and system compromise.</a:t>
            </a:r>
            <a:r>
              <a:rPr lang="hu-HU" dirty="0"/>
              <a:t> </a:t>
            </a:r>
            <a:r>
              <a:rPr lang="en-GB" dirty="0"/>
              <a:t>Failure to address these vulnerabilities not only jeopardizes our reputation but also exposes us to legal and financial repercussions in an ever-changing digital landscape.</a:t>
            </a:r>
          </a:p>
        </p:txBody>
      </p:sp>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Tree>
    <p:extLst>
      <p:ext uri="{BB962C8B-B14F-4D97-AF65-F5344CB8AC3E}">
        <p14:creationId xmlns:p14="http://schemas.microsoft.com/office/powerpoint/2010/main" val="38397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15113000" cy="8862927"/>
          </a:xfrm>
          <a:prstGeom prst="rect">
            <a:avLst/>
          </a:prstGeom>
        </p:spPr>
        <p:txBody>
          <a:bodyPr/>
          <a:lstStyle>
            <a:lvl1pPr>
              <a:defRPr sz="5000" b="1">
                <a:solidFill>
                  <a:srgbClr val="003399"/>
                </a:solidFill>
              </a:defRPr>
            </a:lvl1pPr>
          </a:lstStyle>
          <a:p>
            <a:r>
              <a:rPr lang="hu-HU" dirty="0"/>
              <a:t>”</a:t>
            </a:r>
            <a:r>
              <a:rPr lang="hu-HU" dirty="0" err="1"/>
              <a:t>Addressing</a:t>
            </a:r>
            <a:r>
              <a:rPr lang="hu-HU" dirty="0"/>
              <a:t> </a:t>
            </a:r>
            <a:r>
              <a:rPr lang="hu-HU" dirty="0" err="1"/>
              <a:t>cybersecurity</a:t>
            </a:r>
            <a:r>
              <a:rPr lang="hu-HU" dirty="0"/>
              <a:t> </a:t>
            </a:r>
            <a:r>
              <a:rPr lang="hu-HU" dirty="0" err="1"/>
              <a:t>risks</a:t>
            </a:r>
            <a:r>
              <a:rPr lang="hu-HU" dirty="0"/>
              <a:t> is </a:t>
            </a:r>
            <a:r>
              <a:rPr lang="hu-HU" dirty="0" err="1"/>
              <a:t>not</a:t>
            </a:r>
            <a:r>
              <a:rPr lang="hu-HU" dirty="0"/>
              <a:t> an </a:t>
            </a:r>
            <a:r>
              <a:rPr lang="hu-HU" dirty="0" err="1"/>
              <a:t>option</a:t>
            </a:r>
            <a:r>
              <a:rPr lang="hu-HU" dirty="0"/>
              <a:t> </a:t>
            </a:r>
            <a:r>
              <a:rPr lang="hu-HU" dirty="0" err="1"/>
              <a:t>but</a:t>
            </a:r>
            <a:r>
              <a:rPr lang="hu-HU" dirty="0"/>
              <a:t> a </a:t>
            </a:r>
            <a:r>
              <a:rPr lang="hu-HU" dirty="0" err="1"/>
              <a:t>necessity</a:t>
            </a:r>
            <a:r>
              <a:rPr lang="hu-HU" dirty="0"/>
              <a:t> in </a:t>
            </a:r>
            <a:r>
              <a:rPr lang="hu-HU" dirty="0" err="1"/>
              <a:t>safeguarding</a:t>
            </a:r>
            <a:r>
              <a:rPr lang="hu-HU" dirty="0"/>
              <a:t> </a:t>
            </a:r>
            <a:r>
              <a:rPr lang="hu-HU" dirty="0" err="1"/>
              <a:t>our</a:t>
            </a:r>
            <a:r>
              <a:rPr lang="hu-HU" dirty="0"/>
              <a:t> </a:t>
            </a:r>
            <a:r>
              <a:rPr lang="hu-HU" dirty="0" err="1"/>
              <a:t>data</a:t>
            </a:r>
            <a:r>
              <a:rPr lang="hu-HU" dirty="0"/>
              <a:t> and </a:t>
            </a:r>
            <a:r>
              <a:rPr lang="hu-HU" dirty="0" err="1"/>
              <a:t>preserving</a:t>
            </a:r>
            <a:r>
              <a:rPr lang="hu-HU" dirty="0"/>
              <a:t> </a:t>
            </a:r>
            <a:r>
              <a:rPr lang="hu-HU" dirty="0" err="1"/>
              <a:t>organizational</a:t>
            </a:r>
            <a:r>
              <a:rPr lang="hu-HU" dirty="0"/>
              <a:t> </a:t>
            </a:r>
            <a:r>
              <a:rPr lang="hu-HU" dirty="0" err="1"/>
              <a:t>integrity</a:t>
            </a:r>
            <a:r>
              <a:rPr lang="hu-HU" dirty="0"/>
              <a:t>.”</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6615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0"/>
            <a:ext cx="9004300" cy="10288588"/>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Tree>
    <p:extLst>
      <p:ext uri="{BB962C8B-B14F-4D97-AF65-F5344CB8AC3E}">
        <p14:creationId xmlns:p14="http://schemas.microsoft.com/office/powerpoint/2010/main" val="8368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661988"/>
            <a:ext cx="8343900" cy="7300912"/>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
        <p:nvSpPr>
          <p:cNvPr id="5" name="Szöveg helye 4">
            <a:extLst>
              <a:ext uri="{FF2B5EF4-FFF2-40B4-BE49-F238E27FC236}">
                <a16:creationId xmlns:a16="http://schemas.microsoft.com/office/drawing/2014/main" id="{CB16E25C-BCD7-88E3-9E7A-4845AD6BB1FF}"/>
              </a:ext>
            </a:extLst>
          </p:cNvPr>
          <p:cNvSpPr>
            <a:spLocks noGrp="1"/>
          </p:cNvSpPr>
          <p:nvPr>
            <p:ph type="body" sz="quarter" idx="13" hasCustomPrompt="1"/>
          </p:nvPr>
        </p:nvSpPr>
        <p:spPr>
          <a:xfrm>
            <a:off x="9283700" y="7962900"/>
            <a:ext cx="8432800" cy="1689100"/>
          </a:xfrm>
        </p:spPr>
        <p:txBody>
          <a:bodyPr anchor="ctr">
            <a:normAutofit/>
          </a:bodyPr>
          <a:lstStyle>
            <a:lvl1pPr marL="0" indent="0">
              <a:buNone/>
              <a:defRPr sz="2000">
                <a:solidFill>
                  <a:srgbClr val="003399"/>
                </a:solidFill>
              </a:defRPr>
            </a:lvl1pPr>
          </a:lstStyle>
          <a:p>
            <a:pPr lvl="0"/>
            <a:r>
              <a:rPr lang="hu-HU" dirty="0"/>
              <a:t>Image </a:t>
            </a:r>
            <a:r>
              <a:rPr lang="hu-HU" dirty="0" err="1"/>
              <a:t>caption</a:t>
            </a:r>
            <a:r>
              <a:rPr lang="hu-HU" dirty="0"/>
              <a:t> </a:t>
            </a:r>
            <a:r>
              <a:rPr lang="en-GB" dirty="0"/>
              <a:t>— Inadequate cybersecurity measures pose a significant threat to our company's sensitive data and Project Title operations.</a:t>
            </a:r>
          </a:p>
        </p:txBody>
      </p:sp>
    </p:spTree>
    <p:extLst>
      <p:ext uri="{BB962C8B-B14F-4D97-AF65-F5344CB8AC3E}">
        <p14:creationId xmlns:p14="http://schemas.microsoft.com/office/powerpoint/2010/main" val="251507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7645400" y="584994"/>
            <a:ext cx="10007600" cy="2463006"/>
          </a:xfrm>
        </p:spPr>
        <p:txBody>
          <a:bodyPr>
            <a:normAutofit/>
          </a:bodyPr>
          <a:lstStyle>
            <a:lvl1pPr marL="0" indent="0">
              <a:buNone/>
              <a:defRPr sz="3200" b="1">
                <a:solidFill>
                  <a:srgbClr val="003399"/>
                </a:solidFill>
              </a:defRPr>
            </a:lvl1pPr>
          </a:lstStyle>
          <a:p>
            <a:pPr lvl="0"/>
            <a:r>
              <a:rPr lang="hu-HU" dirty="0"/>
              <a:t>projectTitle.com</a:t>
            </a:r>
            <a:endParaRPr lang="en-GB" dirty="0"/>
          </a:p>
        </p:txBody>
      </p:sp>
      <p:pic>
        <p:nvPicPr>
          <p:cNvPr id="7" name="Kép 6">
            <a:extLst>
              <a:ext uri="{FF2B5EF4-FFF2-40B4-BE49-F238E27FC236}">
                <a16:creationId xmlns:a16="http://schemas.microsoft.com/office/drawing/2014/main" id="{5C526633-17B6-9A0A-D4B8-49598BE2A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109"/>
          <a:stretch/>
        </p:blipFill>
        <p:spPr>
          <a:xfrm>
            <a:off x="0" y="0"/>
            <a:ext cx="6985000" cy="10288588"/>
          </a:xfrm>
          <a:prstGeom prst="rect">
            <a:avLst/>
          </a:prstGeom>
        </p:spPr>
      </p:pic>
      <p:sp>
        <p:nvSpPr>
          <p:cNvPr id="11" name="Szöveg helye 10">
            <a:extLst>
              <a:ext uri="{FF2B5EF4-FFF2-40B4-BE49-F238E27FC236}">
                <a16:creationId xmlns:a16="http://schemas.microsoft.com/office/drawing/2014/main" id="{320475DF-8954-0575-E8D7-64618E87D175}"/>
              </a:ext>
            </a:extLst>
          </p:cNvPr>
          <p:cNvSpPr>
            <a:spLocks noGrp="1"/>
          </p:cNvSpPr>
          <p:nvPr>
            <p:ph type="body" sz="quarter" idx="12" hasCustomPrompt="1"/>
          </p:nvPr>
        </p:nvSpPr>
        <p:spPr>
          <a:xfrm>
            <a:off x="635000" y="590550"/>
            <a:ext cx="5486400" cy="2730500"/>
          </a:xfrm>
        </p:spPr>
        <p:txBody>
          <a:bodyPr/>
          <a:lstStyle>
            <a:lvl1pPr marL="0" indent="0">
              <a:buNone/>
              <a:defRPr b="1">
                <a:solidFill>
                  <a:schemeClr val="bg1"/>
                </a:solidFill>
              </a:defRPr>
            </a:lvl1pPr>
          </a:lstStyle>
          <a:p>
            <a:pPr lvl="0"/>
            <a:r>
              <a:rPr lang="hu-HU" dirty="0" err="1"/>
              <a:t>Thank</a:t>
            </a:r>
            <a:r>
              <a:rPr lang="hu-HU" dirty="0"/>
              <a:t> </a:t>
            </a:r>
            <a:r>
              <a:rPr lang="hu-HU" dirty="0" err="1"/>
              <a:t>you</a:t>
            </a:r>
            <a:r>
              <a:rPr lang="hu-HU" dirty="0"/>
              <a:t> </a:t>
            </a:r>
            <a:r>
              <a:rPr lang="hu-HU" dirty="0" err="1"/>
              <a:t>for</a:t>
            </a:r>
            <a:r>
              <a:rPr lang="hu-HU" dirty="0"/>
              <a:t> </a:t>
            </a:r>
            <a:r>
              <a:rPr lang="hu-HU" dirty="0" err="1"/>
              <a:t>attending</a:t>
            </a:r>
            <a:r>
              <a:rPr lang="hu-HU" dirty="0"/>
              <a:t>!</a:t>
            </a:r>
            <a:endParaRPr lang="en-GB" dirty="0"/>
          </a:p>
        </p:txBody>
      </p:sp>
      <p:sp>
        <p:nvSpPr>
          <p:cNvPr id="12" name="Szöveg helye 8">
            <a:extLst>
              <a:ext uri="{FF2B5EF4-FFF2-40B4-BE49-F238E27FC236}">
                <a16:creationId xmlns:a16="http://schemas.microsoft.com/office/drawing/2014/main" id="{06A47172-93A7-4A84-6E0D-FD24307912E0}"/>
              </a:ext>
            </a:extLst>
          </p:cNvPr>
          <p:cNvSpPr>
            <a:spLocks noGrp="1"/>
          </p:cNvSpPr>
          <p:nvPr>
            <p:ph type="body" sz="quarter" idx="13" hasCustomPrompt="1"/>
          </p:nvPr>
        </p:nvSpPr>
        <p:spPr>
          <a:xfrm>
            <a:off x="7645400" y="3048000"/>
            <a:ext cx="5181600" cy="546100"/>
          </a:xfrm>
        </p:spPr>
        <p:txBody>
          <a:bodyPr>
            <a:normAutofit/>
          </a:bodyPr>
          <a:lstStyle>
            <a:lvl1pPr marL="0" indent="0">
              <a:buNone/>
              <a:defRPr sz="2500">
                <a:solidFill>
                  <a:srgbClr val="003399"/>
                </a:solidFill>
              </a:defRPr>
            </a:lvl1pPr>
          </a:lstStyle>
          <a:p>
            <a:pPr lvl="0"/>
            <a:r>
              <a:rPr lang="hu-HU" dirty="0" err="1"/>
              <a:t>First</a:t>
            </a:r>
            <a:r>
              <a:rPr lang="hu-HU" dirty="0"/>
              <a:t> Last</a:t>
            </a:r>
            <a:endParaRPr lang="en-GB" dirty="0"/>
          </a:p>
        </p:txBody>
      </p:sp>
      <p:sp>
        <p:nvSpPr>
          <p:cNvPr id="13" name="Szöveg helye 8">
            <a:extLst>
              <a:ext uri="{FF2B5EF4-FFF2-40B4-BE49-F238E27FC236}">
                <a16:creationId xmlns:a16="http://schemas.microsoft.com/office/drawing/2014/main" id="{B46E932A-195E-1A5A-6B8C-258516EFB8FF}"/>
              </a:ext>
            </a:extLst>
          </p:cNvPr>
          <p:cNvSpPr>
            <a:spLocks noGrp="1"/>
          </p:cNvSpPr>
          <p:nvPr>
            <p:ph type="body" sz="quarter" idx="14" hasCustomPrompt="1"/>
          </p:nvPr>
        </p:nvSpPr>
        <p:spPr>
          <a:xfrm>
            <a:off x="7645400" y="5511006"/>
            <a:ext cx="10007600" cy="2463006"/>
          </a:xfrm>
        </p:spPr>
        <p:txBody>
          <a:bodyPr>
            <a:normAutofit/>
          </a:bodyPr>
          <a:lstStyle>
            <a:lvl1pPr marL="0" indent="0">
              <a:buNone/>
              <a:defRPr sz="2500" b="0">
                <a:solidFill>
                  <a:srgbClr val="003399"/>
                </a:solidFill>
              </a:defRPr>
            </a:lvl1pPr>
          </a:lstStyle>
          <a:p>
            <a:pPr lvl="0"/>
            <a:r>
              <a:rPr lang="hu-HU" dirty="0"/>
              <a:t>Facebook.com/</a:t>
            </a:r>
            <a:r>
              <a:rPr lang="hu-HU" b="1" dirty="0" err="1"/>
              <a:t>projectTitle</a:t>
            </a:r>
            <a:r>
              <a:rPr lang="hu-HU" b="1" dirty="0"/>
              <a:t/>
            </a:r>
            <a:br>
              <a:rPr lang="hu-HU" b="1" dirty="0"/>
            </a:br>
            <a:r>
              <a:rPr lang="hu-HU" b="0" dirty="0"/>
              <a:t>x.com/</a:t>
            </a:r>
            <a:r>
              <a:rPr lang="hu-HU" b="1" dirty="0" err="1"/>
              <a:t>projectTitle</a:t>
            </a:r>
            <a:r>
              <a:rPr lang="hu-HU" b="1" dirty="0"/>
              <a:t/>
            </a:r>
            <a:br>
              <a:rPr lang="hu-HU" b="1" dirty="0"/>
            </a:br>
            <a:r>
              <a:rPr lang="hu-HU" b="0" dirty="0"/>
              <a:t>youtube.com/</a:t>
            </a:r>
            <a:r>
              <a:rPr lang="hu-HU" b="1" dirty="0" err="1"/>
              <a:t>projectTitle</a:t>
            </a:r>
            <a:endParaRPr lang="hu-HU" b="0" dirty="0"/>
          </a:p>
        </p:txBody>
      </p:sp>
      <p:sp>
        <p:nvSpPr>
          <p:cNvPr id="14" name="Szöveg helye 8">
            <a:extLst>
              <a:ext uri="{FF2B5EF4-FFF2-40B4-BE49-F238E27FC236}">
                <a16:creationId xmlns:a16="http://schemas.microsoft.com/office/drawing/2014/main" id="{A2B405E5-E12E-CC8C-31EC-FDDCF72E6BE9}"/>
              </a:ext>
            </a:extLst>
          </p:cNvPr>
          <p:cNvSpPr>
            <a:spLocks noGrp="1"/>
          </p:cNvSpPr>
          <p:nvPr>
            <p:ph type="body" sz="quarter" idx="15" hasCustomPrompt="1"/>
          </p:nvPr>
        </p:nvSpPr>
        <p:spPr>
          <a:xfrm>
            <a:off x="7645400" y="3594100"/>
            <a:ext cx="5181600" cy="546100"/>
          </a:xfrm>
        </p:spPr>
        <p:txBody>
          <a:bodyPr>
            <a:normAutofit/>
          </a:bodyPr>
          <a:lstStyle>
            <a:lvl1pPr marL="0" indent="0">
              <a:buNone/>
              <a:defRPr sz="2500">
                <a:solidFill>
                  <a:srgbClr val="003399"/>
                </a:solidFill>
              </a:defRPr>
            </a:lvl1pPr>
          </a:lstStyle>
          <a:p>
            <a:pPr lvl="0"/>
            <a:r>
              <a:rPr lang="hu-HU" dirty="0"/>
              <a:t>info@projectTitle.com</a:t>
            </a:r>
            <a:endParaRPr lang="en-GB" dirty="0"/>
          </a:p>
        </p:txBody>
      </p:sp>
      <p:sp>
        <p:nvSpPr>
          <p:cNvPr id="16" name="Szöveg helye 8">
            <a:extLst>
              <a:ext uri="{FF2B5EF4-FFF2-40B4-BE49-F238E27FC236}">
                <a16:creationId xmlns:a16="http://schemas.microsoft.com/office/drawing/2014/main" id="{CFE67723-D50F-BEB9-7B1E-95AC0AA7744C}"/>
              </a:ext>
            </a:extLst>
          </p:cNvPr>
          <p:cNvSpPr>
            <a:spLocks noGrp="1"/>
          </p:cNvSpPr>
          <p:nvPr>
            <p:ph type="body" sz="quarter" idx="16" hasCustomPrompt="1"/>
          </p:nvPr>
        </p:nvSpPr>
        <p:spPr>
          <a:xfrm>
            <a:off x="7645400" y="4145756"/>
            <a:ext cx="5181600" cy="546100"/>
          </a:xfrm>
        </p:spPr>
        <p:txBody>
          <a:bodyPr>
            <a:normAutofit/>
          </a:bodyPr>
          <a:lstStyle>
            <a:lvl1pPr marL="0" indent="0">
              <a:buNone/>
              <a:defRPr sz="2500">
                <a:solidFill>
                  <a:srgbClr val="003399"/>
                </a:solidFill>
              </a:defRPr>
            </a:lvl1pPr>
          </a:lstStyle>
          <a:p>
            <a:pPr lvl="0"/>
            <a:r>
              <a:rPr lang="hu-HU" dirty="0"/>
              <a:t>+32 123 456 789</a:t>
            </a:r>
            <a:endParaRPr lang="en-GB" dirty="0"/>
          </a:p>
        </p:txBody>
      </p:sp>
      <p:sp>
        <p:nvSpPr>
          <p:cNvPr id="17" name="Szöveg helye 8">
            <a:extLst>
              <a:ext uri="{FF2B5EF4-FFF2-40B4-BE49-F238E27FC236}">
                <a16:creationId xmlns:a16="http://schemas.microsoft.com/office/drawing/2014/main" id="{57E68D88-F821-2B9F-D18E-50D9F9EE9A29}"/>
              </a:ext>
            </a:extLst>
          </p:cNvPr>
          <p:cNvSpPr>
            <a:spLocks noGrp="1"/>
          </p:cNvSpPr>
          <p:nvPr>
            <p:ph type="body" sz="quarter" idx="17" hasCustomPrompt="1"/>
          </p:nvPr>
        </p:nvSpPr>
        <p:spPr>
          <a:xfrm>
            <a:off x="12827000" y="3048000"/>
            <a:ext cx="4826000" cy="1092200"/>
          </a:xfrm>
        </p:spPr>
        <p:txBody>
          <a:bodyPr>
            <a:normAutofit/>
          </a:bodyPr>
          <a:lstStyle>
            <a:lvl1pPr marL="0" indent="0">
              <a:buNone/>
              <a:defRPr sz="2500">
                <a:solidFill>
                  <a:srgbClr val="003399"/>
                </a:solidFill>
              </a:defRPr>
            </a:lvl1pPr>
          </a:lstStyle>
          <a:p>
            <a:pPr lvl="0"/>
            <a:r>
              <a:rPr lang="hu-HU" dirty="0"/>
              <a:t>Budapest utca 1</a:t>
            </a:r>
            <a:br>
              <a:rPr lang="hu-HU" dirty="0"/>
            </a:br>
            <a:r>
              <a:rPr lang="hu-HU" dirty="0"/>
              <a:t>1055 Budapest, Hungary</a:t>
            </a:r>
            <a:endParaRPr lang="en-GB" dirty="0"/>
          </a:p>
        </p:txBody>
      </p:sp>
    </p:spTree>
    <p:extLst>
      <p:ext uri="{BB962C8B-B14F-4D97-AF65-F5344CB8AC3E}">
        <p14:creationId xmlns:p14="http://schemas.microsoft.com/office/powerpoint/2010/main" val="25214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4542" y="917256"/>
            <a:ext cx="12153118" cy="84540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ate Placeholder 3"/>
          <p:cNvSpPr>
            <a:spLocks noGrp="1"/>
          </p:cNvSpPr>
          <p:nvPr>
            <p:ph type="dt" sz="half" idx="2"/>
          </p:nvPr>
        </p:nvSpPr>
        <p:spPr>
          <a:xfrm>
            <a:off x="5233182" y="8719103"/>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8A9EB465-E3B1-4E46-9988-63ED5774821D}" type="datetimeFigureOut">
              <a:rPr lang="en-GB" smtClean="0"/>
              <a:t>2025.10.08.</a:t>
            </a:fld>
            <a:endParaRPr lang="en-GB"/>
          </a:p>
        </p:txBody>
      </p:sp>
      <p:sp>
        <p:nvSpPr>
          <p:cNvPr id="5" name="Footer Placeholder 4"/>
          <p:cNvSpPr>
            <a:spLocks noGrp="1"/>
          </p:cNvSpPr>
          <p:nvPr>
            <p:ph type="ftr" sz="quarter" idx="3"/>
          </p:nvPr>
        </p:nvSpPr>
        <p:spPr>
          <a:xfrm>
            <a:off x="9347982" y="8719103"/>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Tree>
    <p:extLst>
      <p:ext uri="{BB962C8B-B14F-4D97-AF65-F5344CB8AC3E}">
        <p14:creationId xmlns:p14="http://schemas.microsoft.com/office/powerpoint/2010/main" val="328083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8" r:id="rId6"/>
    <p:sldLayoutId id="2147483689" r:id="rId7"/>
    <p:sldLayoutId id="2147483687"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dokumentum.docx"/><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hyperlink" Target="https://www.linkedin.com/in/interregdanube/" TargetMode="External"/><Relationship Id="rId2" Type="http://schemas.openxmlformats.org/officeDocument/2006/relationships/notesSlide" Target="../notesSlides/notesSlide12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facebook.com/InterregDanub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interregdanube/"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facebook.com/InterregDanub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nterreg-danube.eu/calls-for-proposals/third-call-for-proposal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interreg-danube.eu/calls-for-proposals/third-call-for-proposal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interreg-danube.eu/calls-for-proposals/third-call-for-proposals"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interreg-danube.eu/calls-for-proposals/third-call-for-proposals"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s://interreg-danube.eu/calls-for-proposals/third-call-for-proposals" TargetMode="External"/><Relationship Id="rId7"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hyperlink" Target="https://danube-region.eu/about-eusdr/eusdr-governance-priority-areas/" TargetMode="External"/><Relationship Id="rId5" Type="http://schemas.openxmlformats.org/officeDocument/2006/relationships/hyperlink" Target="https://interreg-danube.eu/contact-us#ncp" TargetMode="External"/><Relationship Id="rId4" Type="http://schemas.openxmlformats.org/officeDocument/2006/relationships/hyperlink" Target="https://interreg-danube.eu/partner-search"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linkedin.com/in/interregdanube/" TargetMode="External"/><Relationship Id="rId2" Type="http://schemas.openxmlformats.org/officeDocument/2006/relationships/notesSlide" Target="../notesSlides/notesSlide8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facebook.com/InterregDanube/"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interreg-danube.eu/projects"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www.linkedin.com/in/interregdanube/" TargetMode="External"/><Relationship Id="rId2" Type="http://schemas.openxmlformats.org/officeDocument/2006/relationships/notesSlide" Target="../notesSlides/notesSlide9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facebook.com/InterregDanube/"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9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336007-9278-CEFE-1DF1-559D3C31A0E1}"/>
              </a:ext>
            </a:extLst>
          </p:cNvPr>
          <p:cNvSpPr>
            <a:spLocks noGrp="1"/>
          </p:cNvSpPr>
          <p:nvPr>
            <p:ph type="title"/>
          </p:nvPr>
        </p:nvSpPr>
        <p:spPr/>
        <p:txBody>
          <a:bodyPr/>
          <a:lstStyle/>
          <a:p>
            <a:r>
              <a:rPr lang="en-GB" dirty="0"/>
              <a:t>3</a:t>
            </a:r>
            <a:r>
              <a:rPr lang="en-GB" baseline="30000" dirty="0"/>
              <a:t>rd</a:t>
            </a:r>
            <a:r>
              <a:rPr lang="en-GB" dirty="0"/>
              <a:t> Call for </a:t>
            </a:r>
            <a:r>
              <a:rPr lang="hu-HU" dirty="0"/>
              <a:t>P</a:t>
            </a:r>
            <a:r>
              <a:rPr lang="en-GB" dirty="0" err="1"/>
              <a:t>roposals</a:t>
            </a:r>
            <a:r>
              <a:rPr lang="en-GB" baseline="30000" dirty="0"/>
              <a:t> </a:t>
            </a:r>
            <a:r>
              <a:rPr lang="en-GB" dirty="0"/>
              <a:t>DRP LA seminar</a:t>
            </a:r>
          </a:p>
        </p:txBody>
      </p:sp>
      <p:sp>
        <p:nvSpPr>
          <p:cNvPr id="4" name="Szöveg helye 3">
            <a:extLst>
              <a:ext uri="{FF2B5EF4-FFF2-40B4-BE49-F238E27FC236}">
                <a16:creationId xmlns:a16="http://schemas.microsoft.com/office/drawing/2014/main" id="{C2FFB456-3600-890C-55B7-35061CD66084}"/>
              </a:ext>
            </a:extLst>
          </p:cNvPr>
          <p:cNvSpPr>
            <a:spLocks noGrp="1"/>
          </p:cNvSpPr>
          <p:nvPr>
            <p:ph type="body" sz="quarter" idx="14"/>
          </p:nvPr>
        </p:nvSpPr>
        <p:spPr>
          <a:xfrm>
            <a:off x="4686300" y="8825346"/>
            <a:ext cx="3911600" cy="387928"/>
          </a:xfrm>
        </p:spPr>
        <p:txBody>
          <a:bodyPr/>
          <a:lstStyle/>
          <a:p>
            <a:r>
              <a:rPr lang="hu-HU" dirty="0"/>
              <a:t>online, 8 </a:t>
            </a:r>
            <a:r>
              <a:rPr lang="hu-HU" dirty="0" err="1"/>
              <a:t>October</a:t>
            </a:r>
            <a:r>
              <a:rPr lang="hu-HU" dirty="0"/>
              <a:t> 2025</a:t>
            </a:r>
            <a:endParaRPr lang="en-GB" dirty="0"/>
          </a:p>
        </p:txBody>
      </p:sp>
      <p:pic>
        <p:nvPicPr>
          <p:cNvPr id="10" name="Kép 9">
            <a:extLst>
              <a:ext uri="{FF2B5EF4-FFF2-40B4-BE49-F238E27FC236}">
                <a16:creationId xmlns:a16="http://schemas.microsoft.com/office/drawing/2014/main" id="{9B381A6C-8786-9BC0-1879-C76296E31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151612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514600" y="3635303"/>
            <a:ext cx="4483100" cy="977900"/>
          </a:xfrm>
        </p:spPr>
        <p:txBody>
          <a:bodyPr/>
          <a:lstStyle/>
          <a:p>
            <a:r>
              <a:rPr lang="en-GB" dirty="0"/>
              <a:t>Healing </a:t>
            </a:r>
            <a:br>
              <a:rPr lang="en-GB" dirty="0"/>
            </a:br>
            <a:r>
              <a:rPr lang="en-GB" dirty="0"/>
              <a:t>phase</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FC3BC0F4-ABEA-9FF2-D4F3-3AE278663EB1}"/>
              </a:ext>
            </a:extLst>
          </p:cNvPr>
          <p:cNvSpPr txBox="1"/>
          <p:nvPr/>
        </p:nvSpPr>
        <p:spPr>
          <a:xfrm>
            <a:off x="5881255" y="3028153"/>
            <a:ext cx="11700163" cy="3170099"/>
          </a:xfrm>
          <a:prstGeom prst="rect">
            <a:avLst/>
          </a:prstGeom>
          <a:noFill/>
        </p:spPr>
        <p:txBody>
          <a:bodyPr wrap="square">
            <a:spAutoFit/>
          </a:bodyPr>
          <a:lstStyle/>
          <a:p>
            <a:r>
              <a:rPr lang="en-US" sz="4000" dirty="0">
                <a:solidFill>
                  <a:srgbClr val="003399"/>
                </a:solidFill>
              </a:rPr>
              <a:t>In case of missing documents, parts of documents and/or signatures, the LA will be allowed </a:t>
            </a:r>
            <a:r>
              <a:rPr lang="en-US" sz="4000" dirty="0">
                <a:solidFill>
                  <a:srgbClr val="FF0000"/>
                </a:solidFill>
              </a:rPr>
              <a:t>5 working days </a:t>
            </a:r>
            <a:r>
              <a:rPr lang="en-US" sz="4000" dirty="0">
                <a:solidFill>
                  <a:srgbClr val="003399"/>
                </a:solidFill>
              </a:rPr>
              <a:t>from the MA/JS electronic notification for the completion of the documents. </a:t>
            </a:r>
            <a:endParaRPr lang="hu-HU" sz="4000" dirty="0">
              <a:solidFill>
                <a:srgbClr val="003399"/>
              </a:solidFill>
            </a:endParaRPr>
          </a:p>
        </p:txBody>
      </p:sp>
      <p:pic>
        <p:nvPicPr>
          <p:cNvPr id="3" name="Picture 2">
            <a:extLst>
              <a:ext uri="{FF2B5EF4-FFF2-40B4-BE49-F238E27FC236}">
                <a16:creationId xmlns:a16="http://schemas.microsoft.com/office/drawing/2014/main" id="{8C734409-463A-67E9-FEBB-0588D62FA6D7}"/>
              </a:ext>
            </a:extLst>
          </p:cNvPr>
          <p:cNvPicPr>
            <a:picLocks noChangeAspect="1"/>
          </p:cNvPicPr>
          <p:nvPr/>
        </p:nvPicPr>
        <p:blipFill>
          <a:blip r:embed="rId4"/>
          <a:stretch>
            <a:fillRect/>
          </a:stretch>
        </p:blipFill>
        <p:spPr>
          <a:xfrm>
            <a:off x="10431530" y="6082748"/>
            <a:ext cx="4357895" cy="2182433"/>
          </a:xfrm>
          <a:prstGeom prst="rect">
            <a:avLst/>
          </a:prstGeom>
        </p:spPr>
      </p:pic>
    </p:spTree>
    <p:extLst>
      <p:ext uri="{BB962C8B-B14F-4D97-AF65-F5344CB8AC3E}">
        <p14:creationId xmlns:p14="http://schemas.microsoft.com/office/powerpoint/2010/main" val="11069384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630F5-83D5-02F7-5075-E8E9401C276B}"/>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B06C0A6-E66F-6704-4DCC-049EA0F65E18}"/>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B74FBDEA-70F5-2EE1-0C78-445B50AB2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2097B435-015A-E0AF-84CD-FA7B90002148}"/>
              </a:ext>
            </a:extLst>
          </p:cNvPr>
          <p:cNvSpPr txBox="1"/>
          <p:nvPr/>
        </p:nvSpPr>
        <p:spPr>
          <a:xfrm>
            <a:off x="2286000" y="1434793"/>
            <a:ext cx="15004472" cy="5760551"/>
          </a:xfrm>
          <a:prstGeom prst="rect">
            <a:avLst/>
          </a:prstGeom>
          <a:noFill/>
        </p:spPr>
        <p:txBody>
          <a:bodyPr wrap="square">
            <a:spAutoFit/>
          </a:bodyPr>
          <a:lstStyle/>
          <a:p>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a:spcBef>
                <a:spcPts val="6000"/>
              </a:spcBef>
              <a:spcAft>
                <a:spcPts val="2000"/>
              </a:spcAft>
            </a:pPr>
            <a:r>
              <a:rPr lang="en-GB" sz="3600" b="1" dirty="0">
                <a:solidFill>
                  <a:srgbClr val="003399"/>
                </a:solidFill>
                <a:latin typeface="Open Sans" panose="020B0606030504020204" pitchFamily="34" charset="0"/>
              </a:rPr>
              <a:t>Hierarchy of rules</a:t>
            </a:r>
            <a:endParaRPr lang="en-GB" sz="2800" b="1" dirty="0"/>
          </a:p>
          <a:p>
            <a:pPr fontAlgn="base">
              <a:spcAft>
                <a:spcPts val="1000"/>
              </a:spcAft>
            </a:pPr>
            <a:r>
              <a:rPr lang="sr-Latn-RS" sz="2800" dirty="0">
                <a:solidFill>
                  <a:srgbClr val="003399"/>
                </a:solidFill>
                <a:latin typeface="Open Sans" panose="020B0606030504020204" pitchFamily="34" charset="0"/>
              </a:rPr>
              <a:t>  1. </a:t>
            </a:r>
            <a:r>
              <a:rPr lang="en-GB" sz="2800" dirty="0">
                <a:solidFill>
                  <a:srgbClr val="003399"/>
                </a:solidFill>
                <a:latin typeface="Open Sans" panose="020B0606030504020204" pitchFamily="34" charset="0"/>
              </a:rPr>
              <a:t>EU Regulations</a:t>
            </a:r>
          </a:p>
          <a:p>
            <a:pPr fontAlgn="base">
              <a:spcAft>
                <a:spcPts val="1000"/>
              </a:spcAft>
            </a:pPr>
            <a:r>
              <a:rPr lang="sr-Latn-RS" sz="2800" dirty="0">
                <a:solidFill>
                  <a:srgbClr val="003399"/>
                </a:solidFill>
                <a:latin typeface="Open Sans" panose="020B0606030504020204" pitchFamily="34" charset="0"/>
              </a:rPr>
              <a:t>  2. </a:t>
            </a:r>
            <a:r>
              <a:rPr lang="en-GB" sz="2800" dirty="0">
                <a:solidFill>
                  <a:srgbClr val="003399"/>
                </a:solidFill>
                <a:latin typeface="Open Sans" panose="020B0606030504020204" pitchFamily="34" charset="0"/>
              </a:rPr>
              <a:t>Programme rules</a:t>
            </a:r>
            <a:endParaRPr lang="sr-Latn-RS" sz="2800" dirty="0">
              <a:solidFill>
                <a:srgbClr val="003399"/>
              </a:solidFill>
              <a:latin typeface="Open Sans" panose="020B0606030504020204" pitchFamily="34" charset="0"/>
            </a:endParaRPr>
          </a:p>
          <a:p>
            <a:pPr fontAlgn="base">
              <a:spcAft>
                <a:spcPts val="1000"/>
              </a:spcAft>
            </a:pPr>
            <a:r>
              <a:rPr lang="sr-Latn-RS" sz="2800" dirty="0">
                <a:solidFill>
                  <a:srgbClr val="003399"/>
                </a:solidFill>
                <a:latin typeface="Open Sans" panose="020B0606030504020204" pitchFamily="34" charset="0"/>
              </a:rPr>
              <a:t>               </a:t>
            </a:r>
            <a:r>
              <a:rPr lang="en-GB" sz="2800" b="1" dirty="0">
                <a:solidFill>
                  <a:srgbClr val="FF0000"/>
                </a:solidFill>
                <a:latin typeface="Open Sans" panose="020B0606030504020204" pitchFamily="34" charset="0"/>
              </a:rPr>
              <a:t>Manual on Eligibility of Expenditure (Version 2.2 - date: September 2025)</a:t>
            </a:r>
            <a:endParaRPr lang="sr-Latn-RS" sz="2800" b="1" dirty="0">
              <a:solidFill>
                <a:srgbClr val="FF0000"/>
              </a:solidFill>
              <a:latin typeface="Open Sans" panose="020B0606030504020204" pitchFamily="34" charset="0"/>
            </a:endParaRPr>
          </a:p>
          <a:p>
            <a:pPr fontAlgn="base">
              <a:spcAft>
                <a:spcPts val="1000"/>
              </a:spcAft>
            </a:pPr>
            <a:r>
              <a:rPr lang="sr-Latn-RS" sz="2800" dirty="0">
                <a:solidFill>
                  <a:srgbClr val="003399"/>
                </a:solidFill>
                <a:latin typeface="Open Sans" panose="020B0606030504020204" pitchFamily="34" charset="0"/>
              </a:rPr>
              <a:t>  3. </a:t>
            </a:r>
            <a:r>
              <a:rPr lang="en-GB" sz="2800" dirty="0">
                <a:solidFill>
                  <a:srgbClr val="003399"/>
                </a:solidFill>
                <a:latin typeface="Open Sans" panose="020B0606030504020204" pitchFamily="34" charset="0"/>
              </a:rPr>
              <a:t>National (including specific institutional) rules</a:t>
            </a:r>
          </a:p>
          <a:p>
            <a:pPr fontAlgn="base">
              <a:spcAft>
                <a:spcPts val="1000"/>
              </a:spcAft>
            </a:pPr>
            <a:r>
              <a:rPr lang="sr-Latn-RS" sz="2800" dirty="0">
                <a:solidFill>
                  <a:srgbClr val="003399"/>
                </a:solidFill>
                <a:latin typeface="Open Sans" panose="020B0606030504020204" pitchFamily="34" charset="0"/>
              </a:rPr>
              <a:t>             </a:t>
            </a:r>
          </a:p>
          <a:p>
            <a:pPr fontAlgn="base">
              <a:spcAft>
                <a:spcPts val="1000"/>
              </a:spcAft>
            </a:pPr>
            <a:r>
              <a:rPr lang="sr-Latn-RS" sz="2800" dirty="0">
                <a:solidFill>
                  <a:srgbClr val="003399"/>
                </a:solidFill>
                <a:latin typeface="Open Sans" panose="020B0606030504020204" pitchFamily="34" charset="0"/>
              </a:rPr>
              <a:t> </a:t>
            </a:r>
            <a:r>
              <a:rPr lang="en-GB" sz="2800" dirty="0">
                <a:solidFill>
                  <a:srgbClr val="003399"/>
                </a:solidFill>
                <a:latin typeface="Open Sans" panose="020B0606030504020204" pitchFamily="34" charset="0"/>
              </a:rPr>
              <a:t>The eligibility rules laid down in the Manual</a:t>
            </a:r>
            <a:r>
              <a:rPr lang="sr-Latn-RS" sz="2800" dirty="0">
                <a:solidFill>
                  <a:srgbClr val="003399"/>
                </a:solidFill>
                <a:latin typeface="Open Sans" panose="020B0606030504020204" pitchFamily="34" charset="0"/>
              </a:rPr>
              <a:t> on eligiblity of expenditure shall not </a:t>
            </a:r>
            <a:r>
              <a:rPr lang="en-GB" sz="2800" dirty="0">
                <a:solidFill>
                  <a:srgbClr val="003399"/>
                </a:solidFill>
                <a:latin typeface="Open Sans" panose="020B0606030504020204" pitchFamily="34" charset="0"/>
              </a:rPr>
              <a:t>be overruled by national or institutional legislation </a:t>
            </a:r>
          </a:p>
        </p:txBody>
      </p:sp>
    </p:spTree>
    <p:extLst>
      <p:ext uri="{BB962C8B-B14F-4D97-AF65-F5344CB8AC3E}">
        <p14:creationId xmlns:p14="http://schemas.microsoft.com/office/powerpoint/2010/main" val="10016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41E6-CC4F-C2F0-F41C-C03AE5C2522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76727ECB-223E-1D55-44D3-561BE4A134B9}"/>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2F349AB2-311D-1D35-7110-BD9D5A362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0A8345B6-DAFB-D191-BA0D-1D1F3949EA7C}"/>
              </a:ext>
            </a:extLst>
          </p:cNvPr>
          <p:cNvSpPr txBox="1"/>
          <p:nvPr/>
        </p:nvSpPr>
        <p:spPr>
          <a:xfrm>
            <a:off x="2286000" y="2064679"/>
            <a:ext cx="15004472" cy="6924973"/>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Non-eligible costs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Interest on debt</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Value added tax (‘VAT’), </a:t>
            </a:r>
            <a:r>
              <a:rPr lang="en-GB" sz="2800" b="1" dirty="0">
                <a:solidFill>
                  <a:srgbClr val="FF0000"/>
                </a:solidFill>
                <a:latin typeface="Open Sans" panose="020B0606030504020204" pitchFamily="34" charset="0"/>
              </a:rPr>
              <a:t>except:</a:t>
            </a:r>
            <a:endParaRPr lang="sr-Latn-RS" sz="2800" b="1" dirty="0">
              <a:solidFill>
                <a:srgbClr val="FF0000"/>
              </a:solidFill>
              <a:latin typeface="Open Sans" panose="020B0606030504020204" pitchFamily="34" charset="0"/>
            </a:endParaRPr>
          </a:p>
          <a:p>
            <a:pPr fontAlgn="base">
              <a:spcAft>
                <a:spcPts val="1000"/>
              </a:spcAft>
            </a:pPr>
            <a:r>
              <a:rPr lang="en-GB" sz="2800" dirty="0">
                <a:solidFill>
                  <a:srgbClr val="003399"/>
                </a:solidFill>
                <a:latin typeface="Open Sans" panose="020B0606030504020204" pitchFamily="34" charset="0"/>
              </a:rPr>
              <a:t>     - </a:t>
            </a:r>
            <a:r>
              <a:rPr lang="en-GB" sz="2800" b="1" dirty="0">
                <a:solidFill>
                  <a:srgbClr val="003399"/>
                </a:solidFill>
                <a:latin typeface="Open Sans" panose="020B0606030504020204" pitchFamily="34" charset="0"/>
              </a:rPr>
              <a:t>for operations the total cost of which is below EUR 5 000 000 (including VAT);</a:t>
            </a:r>
          </a:p>
          <a:p>
            <a:pPr fontAlgn="base">
              <a:spcAft>
                <a:spcPts val="1000"/>
              </a:spcAft>
            </a:pPr>
            <a:r>
              <a:rPr lang="en-GB" sz="2800" dirty="0">
                <a:solidFill>
                  <a:srgbClr val="003399"/>
                </a:solidFill>
                <a:latin typeface="Open Sans" panose="020B0606030504020204" pitchFamily="34" charset="0"/>
              </a:rPr>
              <a:t>     - for operations the total cost of which is at least EUR 5 000 000 (including VAT)</a:t>
            </a:r>
          </a:p>
          <a:p>
            <a:pPr fontAlgn="base">
              <a:spcAft>
                <a:spcPts val="1000"/>
              </a:spcAft>
            </a:pPr>
            <a:r>
              <a:rPr lang="sr-Latn-RS" sz="2800" dirty="0">
                <a:solidFill>
                  <a:srgbClr val="003399"/>
                </a:solidFill>
                <a:latin typeface="Open Sans" panose="020B0606030504020204" pitchFamily="34" charset="0"/>
              </a:rPr>
              <a:t>  </a:t>
            </a:r>
            <a:r>
              <a:rPr lang="en-US" sz="2800" dirty="0">
                <a:solidFill>
                  <a:srgbClr val="003399"/>
                </a:solidFill>
                <a:latin typeface="Open Sans" panose="020B0606030504020204" pitchFamily="34" charset="0"/>
              </a:rPr>
              <a:t>   </a:t>
            </a:r>
            <a:r>
              <a:rPr lang="en-GB" sz="2800" dirty="0">
                <a:solidFill>
                  <a:srgbClr val="003399"/>
                </a:solidFill>
                <a:latin typeface="Open Sans" panose="020B0606030504020204" pitchFamily="34" charset="0"/>
              </a:rPr>
              <a:t>where it is non-recoverable under national VAT legislation</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Fines, financial penalties and expenditure on legal disputes and litigation</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Costs of </a:t>
            </a:r>
            <a:r>
              <a:rPr lang="en-GB" sz="2800" b="1" dirty="0">
                <a:solidFill>
                  <a:srgbClr val="003399"/>
                </a:solidFill>
                <a:latin typeface="Open Sans" panose="020B0606030504020204" pitchFamily="34" charset="0"/>
              </a:rPr>
              <a:t>gifts</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Costs related to fluctuation of foreign exchange rate</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Purchase of land and existing buildings</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In-kind contribution (including unpaid voluntary work)</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Project expenditure split among project partners (i.e. sharing of „common costs”)</a:t>
            </a:r>
          </a:p>
        </p:txBody>
      </p:sp>
    </p:spTree>
    <p:extLst>
      <p:ext uri="{BB962C8B-B14F-4D97-AF65-F5344CB8AC3E}">
        <p14:creationId xmlns:p14="http://schemas.microsoft.com/office/powerpoint/2010/main" val="5269832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1F43-2F9B-DC11-28CC-9DA59C4BD51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49E7FF5-BA0F-378F-09BE-7D42A445E103}"/>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C65BCD08-96E3-BA44-F1AC-F339C898D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2B866B95-188A-362D-B1B3-48942B17D34E}"/>
              </a:ext>
            </a:extLst>
          </p:cNvPr>
          <p:cNvSpPr txBox="1"/>
          <p:nvPr/>
        </p:nvSpPr>
        <p:spPr>
          <a:xfrm>
            <a:off x="2286000" y="2064679"/>
            <a:ext cx="15004472" cy="6360716"/>
          </a:xfrm>
          <a:prstGeom prst="rect">
            <a:avLst/>
          </a:prstGeom>
          <a:noFill/>
        </p:spPr>
        <p:txBody>
          <a:bodyPr wrap="square">
            <a:spAutoFit/>
          </a:bodyPr>
          <a:lstStyle/>
          <a:p>
            <a:pPr>
              <a:spcBef>
                <a:spcPts val="6000"/>
              </a:spcBef>
              <a:spcAft>
                <a:spcPts val="2000"/>
              </a:spcAft>
            </a:pPr>
            <a:r>
              <a:rPr lang="sr-Latn-RS" sz="3600" b="1" dirty="0">
                <a:solidFill>
                  <a:srgbClr val="003399"/>
                </a:solidFill>
                <a:latin typeface="Open Sans" panose="020B0606030504020204" pitchFamily="34" charset="0"/>
              </a:rPr>
              <a:t>Eligiblility in time </a:t>
            </a:r>
            <a:r>
              <a:rPr lang="en-GB" sz="3600" b="1" dirty="0">
                <a:solidFill>
                  <a:srgbClr val="003399"/>
                </a:solidFill>
                <a:latin typeface="Open Sans" panose="020B0606030504020204" pitchFamily="34" charset="0"/>
              </a:rPr>
              <a:t> </a:t>
            </a:r>
            <a:endParaRPr lang="en-GB" sz="3600" b="1" dirty="0"/>
          </a:p>
          <a:p>
            <a:pPr fontAlgn="base">
              <a:spcAft>
                <a:spcPts val="1000"/>
              </a:spcAft>
            </a:pPr>
            <a:r>
              <a:rPr lang="sr-Latn-RS" sz="2800" dirty="0">
                <a:solidFill>
                  <a:srgbClr val="003399"/>
                </a:solidFill>
                <a:latin typeface="Open Sans" panose="020B0606030504020204" pitchFamily="34" charset="0"/>
              </a:rPr>
              <a:t>E</a:t>
            </a:r>
            <a:r>
              <a:rPr lang="en-GB" sz="2800" dirty="0" err="1">
                <a:solidFill>
                  <a:srgbClr val="003399"/>
                </a:solidFill>
                <a:latin typeface="Open Sans" panose="020B0606030504020204" pitchFamily="34" charset="0"/>
              </a:rPr>
              <a:t>ligible</a:t>
            </a:r>
            <a:r>
              <a:rPr lang="en-GB" sz="2800" dirty="0">
                <a:solidFill>
                  <a:srgbClr val="003399"/>
                </a:solidFill>
                <a:latin typeface="Open Sans" panose="020B0606030504020204" pitchFamily="34" charset="0"/>
              </a:rPr>
              <a:t> project expenditure has to be actually </a:t>
            </a:r>
            <a:r>
              <a:rPr lang="en-GB" sz="2800" b="1" dirty="0">
                <a:solidFill>
                  <a:srgbClr val="003399"/>
                </a:solidFill>
                <a:latin typeface="Open Sans" panose="020B0606030504020204" pitchFamily="34" charset="0"/>
              </a:rPr>
              <a:t>incurred and paid</a:t>
            </a:r>
            <a:r>
              <a:rPr lang="sr-Latn-RS" sz="2800" b="1" dirty="0">
                <a:solidFill>
                  <a:srgbClr val="003399"/>
                </a:solidFill>
                <a:latin typeface="Open Sans" panose="020B0606030504020204" pitchFamily="34" charset="0"/>
              </a:rPr>
              <a:t> </a:t>
            </a:r>
            <a:r>
              <a:rPr lang="en-GB" sz="2800" b="1" dirty="0">
                <a:solidFill>
                  <a:srgbClr val="003399"/>
                </a:solidFill>
                <a:latin typeface="Open Sans" panose="020B0606030504020204" pitchFamily="34" charset="0"/>
              </a:rPr>
              <a:t>between the starting date of the project and the project end date </a:t>
            </a:r>
            <a:r>
              <a:rPr lang="en-GB" sz="2800" dirty="0">
                <a:solidFill>
                  <a:srgbClr val="003399"/>
                </a:solidFill>
                <a:latin typeface="Open Sans" panose="020B0606030504020204" pitchFamily="34" charset="0"/>
              </a:rPr>
              <a:t>as defined in </a:t>
            </a:r>
            <a:r>
              <a:rPr lang="sr-Latn-RS" sz="2800" dirty="0">
                <a:solidFill>
                  <a:srgbClr val="003399"/>
                </a:solidFill>
                <a:latin typeface="Open Sans" panose="020B0606030504020204" pitchFamily="34" charset="0"/>
              </a:rPr>
              <a:t>approved </a:t>
            </a:r>
            <a:r>
              <a:rPr lang="en-GB" sz="2800" dirty="0">
                <a:solidFill>
                  <a:srgbClr val="003399"/>
                </a:solidFill>
                <a:latin typeface="Open Sans" panose="020B0606030504020204" pitchFamily="34" charset="0"/>
              </a:rPr>
              <a:t>a</a:t>
            </a:r>
            <a:r>
              <a:rPr lang="sr-Latn-RS" sz="2800" dirty="0">
                <a:solidFill>
                  <a:srgbClr val="003399"/>
                </a:solidFill>
                <a:latin typeface="Open Sans" panose="020B0606030504020204" pitchFamily="34" charset="0"/>
              </a:rPr>
              <a:t>pplication form</a:t>
            </a:r>
          </a:p>
          <a:p>
            <a:pPr fontAlgn="base">
              <a:spcAft>
                <a:spcPts val="1000"/>
              </a:spcAft>
            </a:pPr>
            <a:endParaRPr lang="sr-Latn-RS" sz="2800" dirty="0">
              <a:solidFill>
                <a:srgbClr val="003399"/>
              </a:solidFill>
              <a:latin typeface="Open Sans" panose="020B0606030504020204" pitchFamily="34" charset="0"/>
            </a:endParaRPr>
          </a:p>
          <a:p>
            <a:pPr fontAlgn="base">
              <a:spcAft>
                <a:spcPts val="1000"/>
              </a:spcAft>
            </a:pPr>
            <a:r>
              <a:rPr lang="en-GB" sz="2800" b="1" dirty="0">
                <a:solidFill>
                  <a:srgbClr val="FF0000"/>
                </a:solidFill>
                <a:latin typeface="Open Sans" panose="020B0606030504020204" pitchFamily="34" charset="0"/>
              </a:rPr>
              <a:t>Exceptions  </a:t>
            </a:r>
            <a:endParaRPr lang="sr-Latn-RS" sz="2800" b="1" dirty="0">
              <a:solidFill>
                <a:srgbClr val="FF0000"/>
              </a:solidFill>
              <a:latin typeface="Open Sans" panose="020B0606030504020204" pitchFamily="34" charset="0"/>
            </a:endParaRPr>
          </a:p>
          <a:p>
            <a:pPr fontAlgn="base">
              <a:spcAft>
                <a:spcPts val="1000"/>
              </a:spcAft>
            </a:pPr>
            <a:endParaRPr lang="en-GB" sz="2800" b="1" dirty="0">
              <a:solidFill>
                <a:srgbClr val="FF0000"/>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b="1" dirty="0">
                <a:solidFill>
                  <a:srgbClr val="003399"/>
                </a:solidFill>
                <a:latin typeface="Open Sans" panose="020B0606030504020204" pitchFamily="34" charset="0"/>
              </a:rPr>
              <a:t>Preparation costs</a:t>
            </a:r>
            <a:endParaRPr lang="sr-Latn-RS" sz="2800" b="1"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b="1" dirty="0">
                <a:solidFill>
                  <a:srgbClr val="003399"/>
                </a:solidFill>
                <a:latin typeface="Open Sans" panose="020B0606030504020204" pitchFamily="34" charset="0"/>
              </a:rPr>
              <a:t>Control costs </a:t>
            </a:r>
            <a:r>
              <a:rPr lang="en-GB" sz="2800" dirty="0">
                <a:solidFill>
                  <a:srgbClr val="003399"/>
                </a:solidFill>
                <a:latin typeface="Open Sans" panose="020B0606030504020204" pitchFamily="34" charset="0"/>
              </a:rPr>
              <a:t>related to the last progress report and application for reimbursement</a:t>
            </a:r>
            <a:endParaRPr lang="sr-Latn-RS" sz="2800"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Expenditure incurred in the last reporting period </a:t>
            </a:r>
          </a:p>
          <a:p>
            <a:pPr fontAlgn="base">
              <a:spcAft>
                <a:spcPts val="1000"/>
              </a:spcAft>
            </a:pPr>
            <a:r>
              <a:rPr lang="sr-Latn-RS" sz="2800" dirty="0">
                <a:solidFill>
                  <a:srgbClr val="003399"/>
                </a:solidFill>
                <a:latin typeface="Open Sans" panose="020B0606030504020204" pitchFamily="34" charset="0"/>
              </a:rPr>
              <a:t>                  </a:t>
            </a:r>
            <a:r>
              <a:rPr lang="en-GB" sz="2800" dirty="0">
                <a:solidFill>
                  <a:srgbClr val="003399"/>
                </a:solidFill>
                <a:latin typeface="Open Sans" panose="020B0606030504020204" pitchFamily="34" charset="0"/>
              </a:rPr>
              <a:t> to be paid within 60 calendar</a:t>
            </a:r>
            <a:r>
              <a:rPr lang="sr-Latn-RS" sz="2800" dirty="0">
                <a:solidFill>
                  <a:srgbClr val="003399"/>
                </a:solidFill>
                <a:latin typeface="Open Sans" panose="020B0606030504020204" pitchFamily="34" charset="0"/>
              </a:rPr>
              <a:t> </a:t>
            </a:r>
            <a:r>
              <a:rPr lang="en-GB" sz="2800" dirty="0">
                <a:solidFill>
                  <a:srgbClr val="003399"/>
                </a:solidFill>
                <a:latin typeface="Open Sans" panose="020B0606030504020204" pitchFamily="34" charset="0"/>
              </a:rPr>
              <a:t>days from the end date of the project</a:t>
            </a:r>
            <a:endParaRPr lang="sr-Latn-RS" sz="2800" dirty="0">
              <a:solidFill>
                <a:srgbClr val="003399"/>
              </a:solidFill>
              <a:latin typeface="Open Sans" panose="020B0606030504020204" pitchFamily="34" charset="0"/>
            </a:endParaRPr>
          </a:p>
          <a:p>
            <a:pPr fontAlgn="base">
              <a:spcAft>
                <a:spcPts val="1000"/>
              </a:spcAft>
            </a:pPr>
            <a:r>
              <a:rPr lang="sr-Latn-RS" sz="2800" dirty="0">
                <a:solidFill>
                  <a:srgbClr val="003399"/>
                </a:solidFill>
                <a:latin typeface="Open Sans" panose="020B0606030504020204" pitchFamily="34" charset="0"/>
              </a:rPr>
              <a:t>     </a:t>
            </a:r>
            <a:r>
              <a:rPr lang="sr-Latn-RS" sz="2800" b="1" dirty="0">
                <a:solidFill>
                  <a:srgbClr val="003399"/>
                </a:solidFill>
                <a:latin typeface="Open Sans" panose="020B0606030504020204" pitchFamily="34" charset="0"/>
              </a:rPr>
              <a:t> </a:t>
            </a:r>
            <a:r>
              <a:rPr lang="en-GB" sz="2800" b="1" dirty="0">
                <a:solidFill>
                  <a:srgbClr val="FF0000"/>
                </a:solidFill>
                <a:latin typeface="Open Sans" panose="020B0606030504020204" pitchFamily="34" charset="0"/>
              </a:rPr>
              <a:t>The deadline for payments is defined in</a:t>
            </a:r>
            <a:r>
              <a:rPr lang="sr-Latn-RS" sz="2800" b="1" dirty="0">
                <a:solidFill>
                  <a:srgbClr val="FF0000"/>
                </a:solidFill>
                <a:latin typeface="Open Sans" panose="020B0606030504020204" pitchFamily="34" charset="0"/>
              </a:rPr>
              <a:t> </a:t>
            </a:r>
            <a:r>
              <a:rPr lang="en-GB" sz="2800" b="1" dirty="0">
                <a:solidFill>
                  <a:srgbClr val="FF0000"/>
                </a:solidFill>
                <a:latin typeface="Open Sans" panose="020B0606030504020204" pitchFamily="34" charset="0"/>
              </a:rPr>
              <a:t>Article 3(1)</a:t>
            </a:r>
            <a:r>
              <a:rPr lang="sr-Latn-RS" sz="2800" b="1" dirty="0">
                <a:solidFill>
                  <a:srgbClr val="FF0000"/>
                </a:solidFill>
                <a:latin typeface="Open Sans" panose="020B0606030504020204" pitchFamily="34" charset="0"/>
              </a:rPr>
              <a:t> to the Subsidy Contract</a:t>
            </a:r>
            <a:endParaRPr lang="en-GB" sz="2800" b="1" dirty="0">
              <a:solidFill>
                <a:srgbClr val="FF0000"/>
              </a:solidFill>
              <a:latin typeface="Open Sans" panose="020B0606030504020204" pitchFamily="34" charset="0"/>
            </a:endParaRPr>
          </a:p>
        </p:txBody>
      </p:sp>
    </p:spTree>
    <p:extLst>
      <p:ext uri="{BB962C8B-B14F-4D97-AF65-F5344CB8AC3E}">
        <p14:creationId xmlns:p14="http://schemas.microsoft.com/office/powerpoint/2010/main" val="30626137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6DB5D-5308-8888-0F40-30D1183A4DA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B6AA7FCC-90A9-F151-2EA7-D93ABC2FAD92}"/>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AFC0DD68-27A9-59A0-F911-F61F5C05E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17FBC585-7A22-2387-5CA7-037A40759EBC}"/>
              </a:ext>
            </a:extLst>
          </p:cNvPr>
          <p:cNvSpPr txBox="1"/>
          <p:nvPr/>
        </p:nvSpPr>
        <p:spPr>
          <a:xfrm>
            <a:off x="2286000" y="2064679"/>
            <a:ext cx="15004472" cy="5247590"/>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Eligibility of expenditure by </a:t>
            </a:r>
            <a:r>
              <a:rPr lang="en-US" sz="3600" b="1" dirty="0">
                <a:solidFill>
                  <a:srgbClr val="003399"/>
                </a:solidFill>
                <a:latin typeface="Open Sans" panose="020B0606030504020204" pitchFamily="34" charset="0"/>
              </a:rPr>
              <a:t>c</a:t>
            </a:r>
            <a:r>
              <a:rPr lang="sr-Latn-RS" sz="3600" b="1" dirty="0">
                <a:solidFill>
                  <a:srgbClr val="003399"/>
                </a:solidFill>
                <a:latin typeface="Open Sans" panose="020B0606030504020204" pitchFamily="34" charset="0"/>
              </a:rPr>
              <a:t>ost categories</a:t>
            </a:r>
            <a:endParaRPr lang="en-GB" sz="3600" b="1" dirty="0"/>
          </a:p>
          <a:p>
            <a:pPr marL="457200" indent="-457200" fontAlgn="base">
              <a:spcAft>
                <a:spcPts val="1000"/>
              </a:spcAft>
              <a:buAutoNum type="arabicParenR"/>
            </a:pPr>
            <a:r>
              <a:rPr lang="en-GB" sz="2800" dirty="0">
                <a:solidFill>
                  <a:srgbClr val="003399"/>
                </a:solidFill>
                <a:latin typeface="Open Sans" panose="020B0606030504020204" pitchFamily="34" charset="0"/>
              </a:rPr>
              <a:t>Staff costs</a:t>
            </a:r>
            <a:endParaRPr lang="sr-Latn-RS" sz="2800" dirty="0">
              <a:solidFill>
                <a:srgbClr val="003399"/>
              </a:solidFill>
              <a:latin typeface="Open Sans" panose="020B0606030504020204" pitchFamily="34" charset="0"/>
            </a:endParaRPr>
          </a:p>
          <a:p>
            <a:pPr marL="457200" indent="-457200" fontAlgn="base">
              <a:spcAft>
                <a:spcPts val="1000"/>
              </a:spcAft>
              <a:buAutoNum type="arabicParenR"/>
            </a:pPr>
            <a:r>
              <a:rPr lang="en-GB" sz="2800" dirty="0">
                <a:solidFill>
                  <a:srgbClr val="003399"/>
                </a:solidFill>
                <a:latin typeface="Open Sans" panose="020B0606030504020204" pitchFamily="34" charset="0"/>
              </a:rPr>
              <a:t>Office and administrative expenditure</a:t>
            </a:r>
            <a:endParaRPr lang="sr-Latn-RS" sz="2800" dirty="0">
              <a:solidFill>
                <a:srgbClr val="003399"/>
              </a:solidFill>
              <a:latin typeface="Open Sans" panose="020B0606030504020204" pitchFamily="34" charset="0"/>
            </a:endParaRPr>
          </a:p>
          <a:p>
            <a:pPr marL="457200" indent="-457200" fontAlgn="base">
              <a:spcAft>
                <a:spcPts val="1000"/>
              </a:spcAft>
              <a:buAutoNum type="arabicParenR"/>
            </a:pPr>
            <a:r>
              <a:rPr lang="en-GB" sz="2800" dirty="0">
                <a:solidFill>
                  <a:srgbClr val="003399"/>
                </a:solidFill>
                <a:latin typeface="Open Sans" panose="020B0606030504020204" pitchFamily="34" charset="0"/>
              </a:rPr>
              <a:t>Travel an accommodation costs</a:t>
            </a:r>
            <a:endParaRPr lang="sr-Latn-RS" sz="2800" dirty="0">
              <a:solidFill>
                <a:srgbClr val="003399"/>
              </a:solidFill>
              <a:latin typeface="Open Sans" panose="020B0606030504020204" pitchFamily="34" charset="0"/>
            </a:endParaRPr>
          </a:p>
          <a:p>
            <a:pPr marL="457200" indent="-457200" fontAlgn="base">
              <a:spcAft>
                <a:spcPts val="1000"/>
              </a:spcAft>
              <a:buAutoNum type="arabicParenR"/>
            </a:pPr>
            <a:r>
              <a:rPr lang="en-GB" sz="2800" dirty="0">
                <a:solidFill>
                  <a:srgbClr val="003399"/>
                </a:solidFill>
                <a:latin typeface="Open Sans" panose="020B0606030504020204" pitchFamily="34" charset="0"/>
              </a:rPr>
              <a:t>External expertise and service costs</a:t>
            </a:r>
            <a:endParaRPr lang="sr-Latn-RS" sz="2800" dirty="0">
              <a:solidFill>
                <a:srgbClr val="003399"/>
              </a:solidFill>
              <a:latin typeface="Open Sans" panose="020B0606030504020204" pitchFamily="34" charset="0"/>
            </a:endParaRPr>
          </a:p>
          <a:p>
            <a:pPr marL="457200" indent="-457200" fontAlgn="base">
              <a:spcAft>
                <a:spcPts val="1000"/>
              </a:spcAft>
              <a:buAutoNum type="arabicParenR"/>
            </a:pPr>
            <a:r>
              <a:rPr lang="en-GB" sz="2800" dirty="0">
                <a:solidFill>
                  <a:srgbClr val="003399"/>
                </a:solidFill>
                <a:latin typeface="Open Sans" panose="020B0606030504020204" pitchFamily="34" charset="0"/>
              </a:rPr>
              <a:t>Equipment expenditure</a:t>
            </a:r>
            <a:endParaRPr lang="sr-Latn-RS" sz="2800" dirty="0">
              <a:solidFill>
                <a:srgbClr val="003399"/>
              </a:solidFill>
              <a:latin typeface="Open Sans" panose="020B0606030504020204" pitchFamily="34" charset="0"/>
            </a:endParaRPr>
          </a:p>
          <a:p>
            <a:pPr marL="457200" indent="-457200" fontAlgn="base">
              <a:spcAft>
                <a:spcPts val="1000"/>
              </a:spcAft>
              <a:buAutoNum type="arabicParenR"/>
            </a:pPr>
            <a:r>
              <a:rPr lang="en-GB" sz="2800" dirty="0">
                <a:solidFill>
                  <a:srgbClr val="003399"/>
                </a:solidFill>
                <a:latin typeface="Open Sans" panose="020B0606030504020204" pitchFamily="34" charset="0"/>
              </a:rPr>
              <a:t>Infrastructure and works</a:t>
            </a:r>
          </a:p>
          <a:p>
            <a:pPr marL="457200" indent="-457200" fontAlgn="base">
              <a:spcAft>
                <a:spcPts val="1000"/>
              </a:spcAft>
              <a:buAutoNum type="arabicParenR"/>
            </a:pPr>
            <a:endParaRPr lang="en-GB" sz="2800" dirty="0">
              <a:solidFill>
                <a:srgbClr val="003399"/>
              </a:solidFill>
              <a:latin typeface="Open Sans" panose="020B0606030504020204" pitchFamily="34" charset="0"/>
            </a:endParaRPr>
          </a:p>
          <a:p>
            <a:pPr marL="457200" indent="-457200" fontAlgn="base">
              <a:spcAft>
                <a:spcPts val="1000"/>
              </a:spcAft>
              <a:buAutoNum type="arabicParenR"/>
            </a:pPr>
            <a:r>
              <a:rPr lang="en-US" sz="2800" dirty="0">
                <a:solidFill>
                  <a:srgbClr val="003399"/>
                </a:solidFill>
                <a:latin typeface="Open Sans" panose="020B0606030504020204" pitchFamily="34" charset="0"/>
              </a:rPr>
              <a:t>40% Flat Rate on Staff costs for all other costs- </a:t>
            </a:r>
            <a:r>
              <a:rPr lang="en-US" sz="2800" b="1" dirty="0">
                <a:solidFill>
                  <a:srgbClr val="FF0000"/>
                </a:solidFill>
                <a:latin typeface="Open Sans" panose="020B0606030504020204" pitchFamily="34" charset="0"/>
              </a:rPr>
              <a:t>NEW</a:t>
            </a:r>
            <a:endParaRPr lang="en-GB" sz="2800" b="1" dirty="0">
              <a:solidFill>
                <a:srgbClr val="FF0000"/>
              </a:solidFill>
              <a:latin typeface="Open Sans" panose="020B0606030504020204" pitchFamily="34" charset="0"/>
            </a:endParaRPr>
          </a:p>
        </p:txBody>
      </p:sp>
    </p:spTree>
    <p:extLst>
      <p:ext uri="{BB962C8B-B14F-4D97-AF65-F5344CB8AC3E}">
        <p14:creationId xmlns:p14="http://schemas.microsoft.com/office/powerpoint/2010/main" val="7367180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B6E2-97C5-D5C0-910E-014E06036FB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E1251C6-A494-DCDC-6557-B98F187D9E41}"/>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92179C93-2F07-F256-665E-B2F0C10B9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7DAEF9BB-D371-134B-4E93-A937A8D8F40D}"/>
              </a:ext>
            </a:extLst>
          </p:cNvPr>
          <p:cNvSpPr txBox="1"/>
          <p:nvPr/>
        </p:nvSpPr>
        <p:spPr>
          <a:xfrm>
            <a:off x="2286000" y="2064679"/>
            <a:ext cx="15004472" cy="4431983"/>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Staff costs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fontAlgn="base">
              <a:spcAft>
                <a:spcPts val="1000"/>
              </a:spcAft>
            </a:pPr>
            <a:r>
              <a:rPr lang="en-GB" sz="2800" dirty="0">
                <a:solidFill>
                  <a:srgbClr val="003399"/>
                </a:solidFill>
                <a:latin typeface="Open Sans" panose="020B0606030504020204" pitchFamily="34" charset="0"/>
              </a:rPr>
              <a:t>The costs of the </a:t>
            </a:r>
            <a:r>
              <a:rPr lang="en-GB" sz="2800" b="1" dirty="0">
                <a:solidFill>
                  <a:srgbClr val="003399"/>
                </a:solidFill>
                <a:latin typeface="Open Sans" panose="020B0606030504020204" pitchFamily="34" charset="0"/>
              </a:rPr>
              <a:t>personnel employed </a:t>
            </a:r>
            <a:r>
              <a:rPr lang="en-GB" sz="2800" dirty="0">
                <a:solidFill>
                  <a:srgbClr val="003399"/>
                </a:solidFill>
                <a:latin typeface="Open Sans" panose="020B0606030504020204" pitchFamily="34" charset="0"/>
              </a:rPr>
              <a:t>by the beneficiary institution and executing tasks for the project  </a:t>
            </a:r>
          </a:p>
          <a:p>
            <a:pPr fontAlgn="base">
              <a:spcAft>
                <a:spcPts val="1000"/>
              </a:spcAft>
            </a:pPr>
            <a:endParaRPr lang="en-GB" sz="2800" dirty="0">
              <a:solidFill>
                <a:srgbClr val="003399"/>
              </a:solidFill>
              <a:latin typeface="Open Sans" panose="020B0606030504020204" pitchFamily="34" charset="0"/>
            </a:endParaRPr>
          </a:p>
          <a:p>
            <a:pPr fontAlgn="base">
              <a:spcAft>
                <a:spcPts val="1000"/>
              </a:spcAft>
            </a:pPr>
            <a:r>
              <a:rPr lang="en-GB" sz="2800" b="1" dirty="0">
                <a:solidFill>
                  <a:srgbClr val="003399"/>
                </a:solidFill>
                <a:latin typeface="Open Sans" panose="020B0606030504020204" pitchFamily="34" charset="0"/>
              </a:rPr>
              <a:t>Limited to:</a:t>
            </a:r>
          </a:p>
          <a:p>
            <a:pPr fontAlgn="base">
              <a:spcAft>
                <a:spcPts val="1000"/>
              </a:spcAft>
            </a:pPr>
            <a:r>
              <a:rPr lang="en-GB" sz="2800" dirty="0">
                <a:solidFill>
                  <a:srgbClr val="003399"/>
                </a:solidFill>
                <a:latin typeface="Open Sans" panose="020B0606030504020204" pitchFamily="34" charset="0"/>
              </a:rPr>
              <a:t>	• Salary payments </a:t>
            </a:r>
          </a:p>
          <a:p>
            <a:pPr fontAlgn="base">
              <a:spcAft>
                <a:spcPts val="1000"/>
              </a:spcAft>
            </a:pPr>
            <a:r>
              <a:rPr lang="en-GB" sz="2800" dirty="0">
                <a:solidFill>
                  <a:srgbClr val="003399"/>
                </a:solidFill>
                <a:latin typeface="Open Sans" panose="020B0606030504020204" pitchFamily="34" charset="0"/>
              </a:rPr>
              <a:t>	• Any other costs directly linked to salary payments incurred and paid by the employer, such as employment taxes and social security</a:t>
            </a:r>
          </a:p>
        </p:txBody>
      </p:sp>
    </p:spTree>
    <p:extLst>
      <p:ext uri="{BB962C8B-B14F-4D97-AF65-F5344CB8AC3E}">
        <p14:creationId xmlns:p14="http://schemas.microsoft.com/office/powerpoint/2010/main" val="3660603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A911-525D-875E-C8CB-41E0CB3409D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7CFCEFA-A5BD-6A3C-D692-263D652A0793}"/>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DD8BC126-12D0-F3FC-CA75-87F1B0AEE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949DAD39-5F83-CC19-DE98-421E8AC1AEAD}"/>
              </a:ext>
            </a:extLst>
          </p:cNvPr>
          <p:cNvSpPr txBox="1"/>
          <p:nvPr/>
        </p:nvSpPr>
        <p:spPr>
          <a:xfrm>
            <a:off x="2286000" y="2064679"/>
            <a:ext cx="15004472" cy="4688463"/>
          </a:xfrm>
          <a:prstGeom prst="rect">
            <a:avLst/>
          </a:prstGeom>
          <a:noFill/>
        </p:spPr>
        <p:txBody>
          <a:bodyPr wrap="square">
            <a:spAutoFit/>
          </a:bodyPr>
          <a:lstStyle/>
          <a:p>
            <a:pPr>
              <a:spcBef>
                <a:spcPts val="6000"/>
              </a:spcBef>
              <a:spcAft>
                <a:spcPts val="2000"/>
              </a:spcAft>
            </a:pPr>
            <a:r>
              <a:rPr lang="sr-Latn-RS" sz="3600" b="1" dirty="0">
                <a:solidFill>
                  <a:srgbClr val="003399"/>
                </a:solidFill>
                <a:latin typeface="Open Sans" panose="020B0606030504020204" pitchFamily="34" charset="0"/>
              </a:rPr>
              <a:t>Methods of reimbursement: </a:t>
            </a:r>
            <a:endParaRPr lang="en-GB" sz="3600" b="1" dirty="0"/>
          </a:p>
          <a:p>
            <a:pPr marL="457200" indent="-457200" fontAlgn="base">
              <a:spcAft>
                <a:spcPts val="1000"/>
              </a:spcAft>
              <a:buFont typeface="+mj-lt"/>
              <a:buAutoNum type="arabicPeriod"/>
            </a:pPr>
            <a:r>
              <a:rPr lang="en-GB" sz="2800" dirty="0">
                <a:solidFill>
                  <a:srgbClr val="003399"/>
                </a:solidFill>
                <a:latin typeface="Open Sans" panose="020B0606030504020204" pitchFamily="34" charset="0"/>
              </a:rPr>
              <a:t>Real cost basis</a:t>
            </a:r>
            <a:endParaRPr lang="sr-Latn-RS" sz="2800" dirty="0">
              <a:solidFill>
                <a:srgbClr val="003399"/>
              </a:solidFill>
              <a:latin typeface="Open Sans" panose="020B0606030504020204" pitchFamily="34" charset="0"/>
            </a:endParaRPr>
          </a:p>
          <a:p>
            <a:pPr marL="457200" indent="-457200" fontAlgn="base">
              <a:spcAft>
                <a:spcPts val="1000"/>
              </a:spcAft>
              <a:buFont typeface="+mj-lt"/>
              <a:buAutoNum type="arabicPeriod"/>
            </a:pPr>
            <a:r>
              <a:rPr lang="en-GB" sz="2800" dirty="0">
                <a:solidFill>
                  <a:srgbClr val="003399"/>
                </a:solidFill>
                <a:latin typeface="Open Sans" panose="020B0606030504020204" pitchFamily="34" charset="0"/>
              </a:rPr>
              <a:t>As a flat rate </a:t>
            </a:r>
            <a:r>
              <a:rPr lang="sr-Latn-RS" sz="2800" dirty="0">
                <a:solidFill>
                  <a:srgbClr val="003399"/>
                </a:solidFill>
                <a:latin typeface="Open Sans" panose="020B0606030504020204" pitchFamily="34" charset="0"/>
              </a:rPr>
              <a:t>of</a:t>
            </a:r>
            <a:r>
              <a:rPr lang="en-GB" sz="2800" dirty="0">
                <a:solidFill>
                  <a:srgbClr val="003399"/>
                </a:solidFill>
                <a:latin typeface="Open Sans" panose="020B0606030504020204" pitchFamily="34" charset="0"/>
              </a:rPr>
              <a:t> 20% of direct costs other than staff costs</a:t>
            </a:r>
            <a:endParaRPr lang="sr-Latn-RS" sz="2800" dirty="0">
              <a:solidFill>
                <a:srgbClr val="003399"/>
              </a:solidFill>
              <a:latin typeface="Open Sans" panose="020B0606030504020204" pitchFamily="34" charset="0"/>
            </a:endParaRPr>
          </a:p>
          <a:p>
            <a:pPr marL="457200" indent="-457200" fontAlgn="base">
              <a:spcAft>
                <a:spcPts val="1000"/>
              </a:spcAft>
              <a:buFont typeface="+mj-lt"/>
              <a:buAutoNum type="arabicPeriod"/>
            </a:pPr>
            <a:endParaRPr lang="en-GB" sz="2800" dirty="0">
              <a:solidFill>
                <a:srgbClr val="003399"/>
              </a:solidFill>
              <a:latin typeface="Open Sans" panose="020B0606030504020204" pitchFamily="34" charset="0"/>
            </a:endParaRPr>
          </a:p>
          <a:p>
            <a:pPr fontAlgn="base">
              <a:spcAft>
                <a:spcPts val="1000"/>
              </a:spcAft>
            </a:pPr>
            <a:endParaRPr lang="sr-Latn-RS" sz="2800" dirty="0">
              <a:solidFill>
                <a:srgbClr val="003399"/>
              </a:solidFill>
              <a:latin typeface="Open Sans" panose="020B0606030504020204" pitchFamily="34" charset="0"/>
            </a:endParaRPr>
          </a:p>
          <a:p>
            <a:pPr fontAlgn="base">
              <a:spcAft>
                <a:spcPts val="1000"/>
              </a:spcAft>
            </a:pPr>
            <a:r>
              <a:rPr lang="en-GB" sz="2800" b="1" dirty="0">
                <a:solidFill>
                  <a:srgbClr val="003399"/>
                </a:solidFill>
                <a:latin typeface="Open Sans" panose="020B0606030504020204" pitchFamily="34" charset="0"/>
              </a:rPr>
              <a:t>Each project partner </a:t>
            </a:r>
            <a:r>
              <a:rPr lang="en-GB" sz="2800" dirty="0">
                <a:solidFill>
                  <a:srgbClr val="003399"/>
                </a:solidFill>
                <a:latin typeface="Open Sans" panose="020B0606030504020204" pitchFamily="34" charset="0"/>
              </a:rPr>
              <a:t>must choose one of these reimbursement options in the final</a:t>
            </a:r>
          </a:p>
          <a:p>
            <a:pPr fontAlgn="base">
              <a:spcAft>
                <a:spcPts val="1000"/>
              </a:spcAft>
            </a:pPr>
            <a:r>
              <a:rPr lang="en-GB" sz="2800" dirty="0">
                <a:solidFill>
                  <a:srgbClr val="003399"/>
                </a:solidFill>
                <a:latin typeface="Open Sans" panose="020B0606030504020204" pitchFamily="34" charset="0"/>
              </a:rPr>
              <a:t>application form; the selected method </a:t>
            </a:r>
            <a:r>
              <a:rPr lang="en-GB" sz="2800" b="1" dirty="0">
                <a:solidFill>
                  <a:srgbClr val="003399"/>
                </a:solidFill>
                <a:latin typeface="Open Sans" panose="020B0606030504020204" pitchFamily="34" charset="0"/>
              </a:rPr>
              <a:t>has to remain unchanged through the entire</a:t>
            </a:r>
          </a:p>
          <a:p>
            <a:pPr fontAlgn="base">
              <a:spcAft>
                <a:spcPts val="1000"/>
              </a:spcAft>
            </a:pPr>
            <a:r>
              <a:rPr lang="en-GB" sz="2800" b="1" dirty="0">
                <a:solidFill>
                  <a:srgbClr val="003399"/>
                </a:solidFill>
                <a:latin typeface="Open Sans" panose="020B0606030504020204" pitchFamily="34" charset="0"/>
              </a:rPr>
              <a:t>project period</a:t>
            </a:r>
            <a:endParaRPr lang="en-GB" sz="2800" dirty="0">
              <a:solidFill>
                <a:srgbClr val="003399"/>
              </a:solidFill>
              <a:latin typeface="Open Sans" panose="020B0606030504020204" pitchFamily="34" charset="0"/>
            </a:endParaRPr>
          </a:p>
        </p:txBody>
      </p:sp>
    </p:spTree>
    <p:extLst>
      <p:ext uri="{BB962C8B-B14F-4D97-AF65-F5344CB8AC3E}">
        <p14:creationId xmlns:p14="http://schemas.microsoft.com/office/powerpoint/2010/main" val="10532340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E5CA3-EE23-08DE-4170-FF556265903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1AE598E-34B3-29EE-95DC-BA7D51F8B39F}"/>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33E9D808-32C5-93E2-5724-74EFAC710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21E6FB09-6C70-700E-96A1-6A8FE0F9F253}"/>
              </a:ext>
            </a:extLst>
          </p:cNvPr>
          <p:cNvSpPr txBox="1"/>
          <p:nvPr/>
        </p:nvSpPr>
        <p:spPr>
          <a:xfrm>
            <a:off x="2286000" y="2064679"/>
            <a:ext cx="15004472" cy="4001095"/>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Staff cost reimbursed on real costs basis: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457200" indent="-4572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Justification and supporting documents are required </a:t>
            </a:r>
            <a:endParaRPr lang="sr-Latn-RS" sz="2800" dirty="0">
              <a:solidFill>
                <a:srgbClr val="003399"/>
              </a:solidFill>
              <a:latin typeface="Open Sans" panose="020B0606030504020204" pitchFamily="34" charset="0"/>
            </a:endParaRPr>
          </a:p>
          <a:p>
            <a:pPr fontAlgn="base">
              <a:spcAft>
                <a:spcPts val="1000"/>
              </a:spcAft>
            </a:pPr>
            <a:endParaRPr lang="sr-Latn-RS" sz="2800" dirty="0">
              <a:solidFill>
                <a:srgbClr val="003399"/>
              </a:solidFill>
              <a:latin typeface="Open Sans" panose="020B0606030504020204" pitchFamily="34" charset="0"/>
            </a:endParaRPr>
          </a:p>
          <a:p>
            <a:pPr marL="457200" indent="-457200" fontAlgn="base">
              <a:spcAft>
                <a:spcPts val="1000"/>
              </a:spcAft>
              <a:buFont typeface="+mj-lt"/>
              <a:buAutoNum type="alphaLcParenR"/>
            </a:pPr>
            <a:r>
              <a:rPr lang="en-GB" sz="2800" b="1" dirty="0">
                <a:solidFill>
                  <a:srgbClr val="003399"/>
                </a:solidFill>
                <a:latin typeface="Open Sans" panose="020B0606030504020204" pitchFamily="34" charset="0"/>
              </a:rPr>
              <a:t>Full-time working </a:t>
            </a:r>
            <a:r>
              <a:rPr lang="en-GB" sz="2800" dirty="0">
                <a:solidFill>
                  <a:srgbClr val="003399"/>
                </a:solidFill>
                <a:latin typeface="Open Sans" panose="020B0606030504020204" pitchFamily="34" charset="0"/>
              </a:rPr>
              <a:t>on the project (no timesheet necessary)</a:t>
            </a:r>
            <a:endParaRPr lang="sr-Latn-RS" sz="2800" dirty="0">
              <a:solidFill>
                <a:srgbClr val="003399"/>
              </a:solidFill>
              <a:latin typeface="Open Sans" panose="020B0606030504020204" pitchFamily="34" charset="0"/>
            </a:endParaRPr>
          </a:p>
          <a:p>
            <a:pPr marL="457200" indent="-457200" fontAlgn="base">
              <a:spcAft>
                <a:spcPts val="1000"/>
              </a:spcAft>
              <a:buFont typeface="+mj-lt"/>
              <a:buAutoNum type="alphaLcParenR"/>
            </a:pPr>
            <a:r>
              <a:rPr lang="en-GB" sz="2800" dirty="0">
                <a:solidFill>
                  <a:srgbClr val="003399"/>
                </a:solidFill>
                <a:latin typeface="Open Sans" panose="020B0606030504020204" pitchFamily="34" charset="0"/>
              </a:rPr>
              <a:t>Part-time work on the project</a:t>
            </a:r>
          </a:p>
          <a:p>
            <a:pPr marL="1200150" lvl="2" indent="-285750" fontAlgn="base">
              <a:spcAft>
                <a:spcPts val="1000"/>
              </a:spcAft>
              <a:buFont typeface="Arial" panose="020B0604020202020204" pitchFamily="34" charset="0"/>
              <a:buChar char="•"/>
            </a:pPr>
            <a:r>
              <a:rPr lang="en-GB" sz="2800" b="1" dirty="0">
                <a:solidFill>
                  <a:srgbClr val="003399"/>
                </a:solidFill>
                <a:latin typeface="Open Sans" panose="020B0606030504020204" pitchFamily="34" charset="0"/>
              </a:rPr>
              <a:t>Part-time with a fixed percentage </a:t>
            </a:r>
            <a:r>
              <a:rPr lang="en-GB" sz="2800" dirty="0">
                <a:solidFill>
                  <a:srgbClr val="003399"/>
                </a:solidFill>
                <a:latin typeface="Open Sans" panose="020B0606030504020204" pitchFamily="34" charset="0"/>
              </a:rPr>
              <a:t>of time worked per month on the operation (no timesheets)</a:t>
            </a:r>
          </a:p>
        </p:txBody>
      </p:sp>
    </p:spTree>
    <p:extLst>
      <p:ext uri="{BB962C8B-B14F-4D97-AF65-F5344CB8AC3E}">
        <p14:creationId xmlns:p14="http://schemas.microsoft.com/office/powerpoint/2010/main" val="452119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31CB-D76A-6A9B-DD37-69B605C5C4D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62022E9-0680-CDD1-9E71-FB20888BFC1A}"/>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A31D7F5D-F545-E0A9-B1D6-E92243F2C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57BB0329-B302-9B2A-DFA0-D9B38387C0A5}"/>
              </a:ext>
            </a:extLst>
          </p:cNvPr>
          <p:cNvSpPr txBox="1"/>
          <p:nvPr/>
        </p:nvSpPr>
        <p:spPr>
          <a:xfrm>
            <a:off x="2286000" y="2064679"/>
            <a:ext cx="15004472" cy="5421997"/>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Staff cost reimbursed on flat rate basis: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342900" indent="-342900" fontAlgn="base">
              <a:spcAft>
                <a:spcPts val="1000"/>
              </a:spcAft>
              <a:buFont typeface="Arial" panose="020B0604020202020204" pitchFamily="34" charset="0"/>
              <a:buChar char="•"/>
            </a:pPr>
            <a:r>
              <a:rPr lang="en-GB" sz="2800" dirty="0">
                <a:solidFill>
                  <a:srgbClr val="FF0000"/>
                </a:solidFill>
                <a:latin typeface="Open Sans" panose="020B0606030504020204" pitchFamily="34" charset="0"/>
              </a:rPr>
              <a:t>Flat rate </a:t>
            </a:r>
            <a:r>
              <a:rPr lang="sr-Latn-RS" sz="2800" dirty="0">
                <a:solidFill>
                  <a:srgbClr val="FF0000"/>
                </a:solidFill>
                <a:latin typeface="Open Sans" panose="020B0606030504020204" pitchFamily="34" charset="0"/>
              </a:rPr>
              <a:t>of</a:t>
            </a:r>
            <a:r>
              <a:rPr lang="en-GB" sz="2800" dirty="0">
                <a:solidFill>
                  <a:srgbClr val="FF0000"/>
                </a:solidFill>
                <a:latin typeface="Open Sans" panose="020B0606030504020204" pitchFamily="34" charset="0"/>
              </a:rPr>
              <a:t> 20% of direct costs other than staff costs</a:t>
            </a:r>
            <a:endParaRPr lang="sr-Latn-RS" sz="3600" dirty="0">
              <a:solidFill>
                <a:srgbClr val="FF0000"/>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20% flat rate shall be automatically applied by</a:t>
            </a:r>
            <a:r>
              <a:rPr lang="sr-Latn-RS" sz="2800" dirty="0">
                <a:solidFill>
                  <a:srgbClr val="003399"/>
                </a:solidFill>
                <a:latin typeface="Open Sans" panose="020B0606030504020204" pitchFamily="34" charset="0"/>
              </a:rPr>
              <a:t> Jems</a:t>
            </a:r>
            <a:r>
              <a:rPr lang="en-GB" sz="2800" dirty="0">
                <a:solidFill>
                  <a:srgbClr val="003399"/>
                </a:solidFill>
                <a:latin typeface="Open Sans" panose="020B0606030504020204" pitchFamily="34" charset="0"/>
              </a:rPr>
              <a:t> for planned/ reported staff costs in each reporting period</a:t>
            </a:r>
            <a:endParaRPr lang="sr-Latn-RS" sz="2800"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No justification and supporting documents is required</a:t>
            </a:r>
            <a:endParaRPr lang="sr-Latn-RS" sz="2800"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In case of </a:t>
            </a:r>
            <a:r>
              <a:rPr lang="en-GB" sz="2800" b="1" dirty="0">
                <a:solidFill>
                  <a:srgbClr val="003399"/>
                </a:solidFill>
                <a:latin typeface="Open Sans" panose="020B0606030504020204" pitchFamily="34" charset="0"/>
              </a:rPr>
              <a:t>staff costs planned </a:t>
            </a:r>
            <a:r>
              <a:rPr lang="en-GB" sz="2800" dirty="0">
                <a:solidFill>
                  <a:srgbClr val="003399"/>
                </a:solidFill>
                <a:latin typeface="Open Sans" panose="020B0606030504020204" pitchFamily="34" charset="0"/>
              </a:rPr>
              <a:t>on </a:t>
            </a:r>
            <a:r>
              <a:rPr lang="en-GB" sz="2800" b="1" dirty="0">
                <a:solidFill>
                  <a:srgbClr val="003399"/>
                </a:solidFill>
                <a:latin typeface="Open Sans" panose="020B0606030504020204" pitchFamily="34" charset="0"/>
              </a:rPr>
              <a:t>flat rate basis</a:t>
            </a:r>
            <a:r>
              <a:rPr lang="en-GB" sz="2800" dirty="0">
                <a:solidFill>
                  <a:srgbClr val="003399"/>
                </a:solidFill>
                <a:latin typeface="Open Sans" panose="020B0606030504020204" pitchFamily="34" charset="0"/>
              </a:rPr>
              <a:t>, </a:t>
            </a:r>
            <a:r>
              <a:rPr lang="en-GB" sz="2800" b="1" dirty="0">
                <a:solidFill>
                  <a:srgbClr val="003399"/>
                </a:solidFill>
                <a:latin typeface="Open Sans" panose="020B0606030504020204" pitchFamily="34" charset="0"/>
              </a:rPr>
              <a:t>no further staff </a:t>
            </a:r>
            <a:r>
              <a:rPr lang="en-US" sz="2800" b="1" dirty="0">
                <a:solidFill>
                  <a:srgbClr val="003399"/>
                </a:solidFill>
                <a:latin typeface="Open Sans" panose="020B0606030504020204" pitchFamily="34" charset="0"/>
              </a:rPr>
              <a:t>costs incurred on real costs basis can be reported under this cost category or under other cost categories</a:t>
            </a:r>
            <a:endParaRPr lang="sr-Latn-RS" sz="2800" b="1"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endParaRPr lang="sr-Latn-RS" sz="2800" b="1" dirty="0">
              <a:solidFill>
                <a:srgbClr val="003399"/>
              </a:solidFill>
              <a:latin typeface="Open Sans" panose="020B0606030504020204" pitchFamily="34" charset="0"/>
            </a:endParaRPr>
          </a:p>
          <a:p>
            <a:pPr marL="342900" indent="-34290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Eligibility of staff costs does not depend on the form of reimbursement</a:t>
            </a:r>
          </a:p>
        </p:txBody>
      </p:sp>
    </p:spTree>
    <p:extLst>
      <p:ext uri="{BB962C8B-B14F-4D97-AF65-F5344CB8AC3E}">
        <p14:creationId xmlns:p14="http://schemas.microsoft.com/office/powerpoint/2010/main" val="1460664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1CE7-DFE9-4CB7-2A40-2E4B817DE1F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ED3BB26-0457-DCFF-21CE-6EBBD97DAFF4}"/>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C7823F90-1FE2-8F36-C826-596E08C1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7F992A70-E0A0-6F02-DABC-9743C16900AC}"/>
              </a:ext>
            </a:extLst>
          </p:cNvPr>
          <p:cNvSpPr txBox="1"/>
          <p:nvPr/>
        </p:nvSpPr>
        <p:spPr>
          <a:xfrm>
            <a:off x="2286000" y="2064679"/>
            <a:ext cx="15004472" cy="5421997"/>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Office and administrative cost</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285750" indent="-285750" fontAlgn="base">
              <a:spcAft>
                <a:spcPts val="1000"/>
              </a:spcAft>
              <a:buFont typeface="Arial" panose="020B0604020202020204" pitchFamily="34" charset="0"/>
              <a:buChar char="•"/>
            </a:pPr>
            <a:r>
              <a:rPr lang="sr-Latn-RS" sz="2800" dirty="0">
                <a:solidFill>
                  <a:srgbClr val="FF0000"/>
                </a:solidFill>
                <a:latin typeface="Open Sans" panose="020B0606030504020204" pitchFamily="34" charset="0"/>
              </a:rPr>
              <a:t>F</a:t>
            </a:r>
            <a:r>
              <a:rPr lang="en-GB" sz="2800" dirty="0" err="1">
                <a:solidFill>
                  <a:srgbClr val="FF0000"/>
                </a:solidFill>
                <a:latin typeface="Open Sans" panose="020B0606030504020204" pitchFamily="34" charset="0"/>
              </a:rPr>
              <a:t>lat</a:t>
            </a:r>
            <a:r>
              <a:rPr lang="en-GB" sz="2800" dirty="0">
                <a:solidFill>
                  <a:srgbClr val="FF0000"/>
                </a:solidFill>
                <a:latin typeface="Open Sans" panose="020B0606030504020204" pitchFamily="34" charset="0"/>
              </a:rPr>
              <a:t> rate basis of 15% of the eligible staff costs </a:t>
            </a:r>
            <a:endParaRPr lang="sr-Latn-RS" sz="2800" dirty="0">
              <a:solidFill>
                <a:srgbClr val="FF0000"/>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In order to use Office and administrative flat rate, the project partner has to select</a:t>
            </a:r>
            <a:r>
              <a:rPr lang="sr-Latn-RS" sz="2800" dirty="0">
                <a:solidFill>
                  <a:srgbClr val="003399"/>
                </a:solidFill>
                <a:latin typeface="Open Sans" panose="020B0606030504020204" pitchFamily="34" charset="0"/>
              </a:rPr>
              <a:t> </a:t>
            </a:r>
            <a:r>
              <a:rPr lang="en-GB" sz="2800" dirty="0">
                <a:solidFill>
                  <a:srgbClr val="003399"/>
                </a:solidFill>
                <a:latin typeface="Open Sans" panose="020B0606030504020204" pitchFamily="34" charset="0"/>
              </a:rPr>
              <a:t>this method in the application form</a:t>
            </a:r>
            <a:endParaRPr lang="sr-Latn-RS"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No further justification or supporting document is required</a:t>
            </a:r>
            <a:endParaRPr lang="sr-Latn-RS"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If the staff costs are not eligible, office and </a:t>
            </a:r>
            <a:r>
              <a:rPr lang="en-GB" sz="2800" dirty="0" err="1">
                <a:solidFill>
                  <a:srgbClr val="003399"/>
                </a:solidFill>
                <a:latin typeface="Open Sans" panose="020B0606030504020204" pitchFamily="34" charset="0"/>
              </a:rPr>
              <a:t>administrati</a:t>
            </a:r>
            <a:r>
              <a:rPr lang="sr-Latn-RS" sz="2800" dirty="0">
                <a:solidFill>
                  <a:srgbClr val="003399"/>
                </a:solidFill>
                <a:latin typeface="Open Sans" panose="020B0606030504020204" pitchFamily="34" charset="0"/>
              </a:rPr>
              <a:t>ve </a:t>
            </a:r>
            <a:r>
              <a:rPr lang="en-GB" sz="2800" dirty="0">
                <a:solidFill>
                  <a:srgbClr val="003399"/>
                </a:solidFill>
                <a:latin typeface="Open Sans" panose="020B0606030504020204" pitchFamily="34" charset="0"/>
              </a:rPr>
              <a:t>costs cannot be declared</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If the staff costs are declared on flat rate basis, office and </a:t>
            </a:r>
            <a:r>
              <a:rPr lang="en-GB" sz="2800" dirty="0" err="1">
                <a:solidFill>
                  <a:srgbClr val="003399"/>
                </a:solidFill>
                <a:latin typeface="Open Sans" panose="020B0606030504020204" pitchFamily="34" charset="0"/>
              </a:rPr>
              <a:t>administrat</a:t>
            </a:r>
            <a:r>
              <a:rPr lang="sr-Latn-RS" sz="2800" dirty="0">
                <a:solidFill>
                  <a:srgbClr val="003399"/>
                </a:solidFill>
                <a:latin typeface="Open Sans" panose="020B0606030504020204" pitchFamily="34" charset="0"/>
              </a:rPr>
              <a:t>ive costs </a:t>
            </a:r>
            <a:r>
              <a:rPr lang="en-GB" sz="2800" dirty="0">
                <a:solidFill>
                  <a:srgbClr val="003399"/>
                </a:solidFill>
                <a:latin typeface="Open Sans" panose="020B0606030504020204" pitchFamily="34" charset="0"/>
              </a:rPr>
              <a:t> are eligible</a:t>
            </a:r>
          </a:p>
          <a:p>
            <a:pPr marL="285750" indent="-285750" fontAlgn="base">
              <a:spcAft>
                <a:spcPts val="1000"/>
              </a:spcAft>
              <a:buFont typeface="Arial" panose="020B0604020202020204" pitchFamily="34" charset="0"/>
              <a:buChar char="•"/>
            </a:pPr>
            <a:r>
              <a:rPr lang="en-GB" sz="2800" b="1" dirty="0">
                <a:solidFill>
                  <a:srgbClr val="003399"/>
                </a:solidFill>
                <a:latin typeface="Open Sans" panose="020B0606030504020204" pitchFamily="34" charset="0"/>
              </a:rPr>
              <a:t>Office and administrative </a:t>
            </a:r>
            <a:r>
              <a:rPr lang="sr-Latn-RS" sz="2800" b="1" dirty="0">
                <a:solidFill>
                  <a:srgbClr val="003399"/>
                </a:solidFill>
                <a:latin typeface="Open Sans" panose="020B0606030504020204" pitchFamily="34" charset="0"/>
              </a:rPr>
              <a:t>costs </a:t>
            </a:r>
            <a:r>
              <a:rPr lang="en-GB" sz="2800" b="1" dirty="0">
                <a:solidFill>
                  <a:srgbClr val="003399"/>
                </a:solidFill>
                <a:latin typeface="Open Sans" panose="020B0606030504020204" pitchFamily="34" charset="0"/>
              </a:rPr>
              <a:t>cannot be claimed as direct cost under other </a:t>
            </a:r>
            <a:r>
              <a:rPr lang="sr-Latn-RS" sz="2800" b="1" dirty="0">
                <a:solidFill>
                  <a:srgbClr val="003399"/>
                </a:solidFill>
                <a:latin typeface="Open Sans" panose="020B0606030504020204" pitchFamily="34" charset="0"/>
              </a:rPr>
              <a:t>cost categories</a:t>
            </a:r>
          </a:p>
        </p:txBody>
      </p:sp>
    </p:spTree>
    <p:extLst>
      <p:ext uri="{BB962C8B-B14F-4D97-AF65-F5344CB8AC3E}">
        <p14:creationId xmlns:p14="http://schemas.microsoft.com/office/powerpoint/2010/main" val="3342432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C4A58-5AF2-A319-B06C-66D166345188}"/>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B67F077-63BF-4F71-CDD3-F9999BB1E2FA}"/>
              </a:ext>
            </a:extLst>
          </p:cNvPr>
          <p:cNvSpPr>
            <a:spLocks noGrp="1"/>
          </p:cNvSpPr>
          <p:nvPr>
            <p:ph type="title"/>
          </p:nvPr>
        </p:nvSpPr>
        <p:spPr>
          <a:xfrm>
            <a:off x="2286000" y="737130"/>
            <a:ext cx="15212291" cy="746340"/>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6431F161-CC87-6D6F-CB0F-999499FB59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1345" y="9251612"/>
            <a:ext cx="3064565" cy="599692"/>
          </a:xfrm>
          <a:prstGeom prst="rect">
            <a:avLst/>
          </a:prstGeom>
        </p:spPr>
      </p:pic>
      <p:sp>
        <p:nvSpPr>
          <p:cNvPr id="4" name="TextBox 3">
            <a:extLst>
              <a:ext uri="{FF2B5EF4-FFF2-40B4-BE49-F238E27FC236}">
                <a16:creationId xmlns:a16="http://schemas.microsoft.com/office/drawing/2014/main" id="{9089E91E-9E42-B940-168F-252A4B970A22}"/>
              </a:ext>
            </a:extLst>
          </p:cNvPr>
          <p:cNvSpPr txBox="1"/>
          <p:nvPr/>
        </p:nvSpPr>
        <p:spPr>
          <a:xfrm>
            <a:off x="2493819" y="1813206"/>
            <a:ext cx="15004472" cy="8038098"/>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The following types of expenditure are included under this cost category (exhaustive list):</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fontAlgn="base">
              <a:spcAft>
                <a:spcPts val="1000"/>
              </a:spcAft>
            </a:pPr>
            <a:r>
              <a:rPr lang="sr-Latn-RS" sz="2400" dirty="0">
                <a:solidFill>
                  <a:srgbClr val="003399"/>
                </a:solidFill>
                <a:latin typeface="Open Sans" panose="020B0606030504020204" pitchFamily="34" charset="0"/>
              </a:rPr>
              <a:t>a. </a:t>
            </a:r>
            <a:r>
              <a:rPr lang="en-GB" sz="2400" dirty="0">
                <a:solidFill>
                  <a:srgbClr val="003399"/>
                </a:solidFill>
                <a:latin typeface="Open Sans" panose="020B0606030504020204" pitchFamily="34" charset="0"/>
              </a:rPr>
              <a:t>Office rent</a:t>
            </a:r>
            <a:endParaRPr lang="sr-Latn-RS" sz="2400" dirty="0">
              <a:solidFill>
                <a:srgbClr val="003399"/>
              </a:solidFill>
              <a:latin typeface="Open Sans" panose="020B0606030504020204" pitchFamily="34" charset="0"/>
            </a:endParaRPr>
          </a:p>
          <a:p>
            <a:pPr fontAlgn="base">
              <a:spcAft>
                <a:spcPts val="1000"/>
              </a:spcAft>
            </a:pPr>
            <a:r>
              <a:rPr lang="en-GB" sz="2400" dirty="0">
                <a:solidFill>
                  <a:srgbClr val="003399"/>
                </a:solidFill>
                <a:latin typeface="Open Sans" panose="020B0606030504020204" pitchFamily="34" charset="0"/>
              </a:rPr>
              <a:t>b. Insurance and taxes related to the buildings where the staff is located and to the</a:t>
            </a:r>
            <a:r>
              <a:rPr lang="sr-Latn-RS" sz="2400" dirty="0">
                <a:solidFill>
                  <a:srgbClr val="003399"/>
                </a:solidFill>
                <a:latin typeface="Open Sans" panose="020B0606030504020204" pitchFamily="34" charset="0"/>
              </a:rPr>
              <a:t> </a:t>
            </a:r>
            <a:r>
              <a:rPr lang="en-GB" sz="2400" dirty="0">
                <a:solidFill>
                  <a:srgbClr val="003399"/>
                </a:solidFill>
                <a:latin typeface="Open Sans" panose="020B0606030504020204" pitchFamily="34" charset="0"/>
              </a:rPr>
              <a:t>equipment of the office (e.g. fire, theft insurances)</a:t>
            </a:r>
            <a:endParaRPr lang="sr-Latn-RS" sz="2400" dirty="0">
              <a:solidFill>
                <a:srgbClr val="003399"/>
              </a:solidFill>
              <a:latin typeface="Open Sans" panose="020B0606030504020204" pitchFamily="34" charset="0"/>
            </a:endParaRPr>
          </a:p>
          <a:p>
            <a:pPr fontAlgn="base">
              <a:spcAft>
                <a:spcPts val="1000"/>
              </a:spcAft>
            </a:pPr>
            <a:r>
              <a:rPr lang="en-GB" sz="2400" dirty="0">
                <a:solidFill>
                  <a:srgbClr val="003399"/>
                </a:solidFill>
                <a:latin typeface="Open Sans" panose="020B0606030504020204" pitchFamily="34" charset="0"/>
              </a:rPr>
              <a:t>c. Utilities (e.g. electricity, heating, water)</a:t>
            </a:r>
          </a:p>
          <a:p>
            <a:pPr fontAlgn="base">
              <a:spcAft>
                <a:spcPts val="1000"/>
              </a:spcAft>
            </a:pPr>
            <a:r>
              <a:rPr lang="en-GB" sz="2400" dirty="0">
                <a:solidFill>
                  <a:srgbClr val="003399"/>
                </a:solidFill>
                <a:latin typeface="Open Sans" panose="020B0606030504020204" pitchFamily="34" charset="0"/>
              </a:rPr>
              <a:t>d. Office supplies</a:t>
            </a:r>
          </a:p>
          <a:p>
            <a:pPr fontAlgn="base">
              <a:spcAft>
                <a:spcPts val="1000"/>
              </a:spcAft>
            </a:pPr>
            <a:r>
              <a:rPr lang="en-GB" sz="2400" dirty="0">
                <a:solidFill>
                  <a:srgbClr val="003399"/>
                </a:solidFill>
                <a:latin typeface="Open Sans" panose="020B0606030504020204" pitchFamily="34" charset="0"/>
              </a:rPr>
              <a:t>e. General accounting provided inside the beneficiary organisation</a:t>
            </a:r>
          </a:p>
          <a:p>
            <a:pPr fontAlgn="base">
              <a:spcAft>
                <a:spcPts val="1000"/>
              </a:spcAft>
            </a:pPr>
            <a:r>
              <a:rPr lang="en-GB" sz="2400" dirty="0">
                <a:solidFill>
                  <a:srgbClr val="003399"/>
                </a:solidFill>
                <a:latin typeface="Open Sans" panose="020B0606030504020204" pitchFamily="34" charset="0"/>
              </a:rPr>
              <a:t>f. Archives</a:t>
            </a:r>
          </a:p>
          <a:p>
            <a:pPr fontAlgn="base">
              <a:spcAft>
                <a:spcPts val="1000"/>
              </a:spcAft>
            </a:pPr>
            <a:r>
              <a:rPr lang="en-GB" sz="2400" dirty="0">
                <a:solidFill>
                  <a:srgbClr val="003399"/>
                </a:solidFill>
                <a:latin typeface="Open Sans" panose="020B0606030504020204" pitchFamily="34" charset="0"/>
              </a:rPr>
              <a:t>g. Maintenance, cleaning and repairs</a:t>
            </a:r>
          </a:p>
          <a:p>
            <a:pPr fontAlgn="base">
              <a:spcAft>
                <a:spcPts val="1000"/>
              </a:spcAft>
            </a:pPr>
            <a:r>
              <a:rPr lang="en-GB" sz="2400" dirty="0">
                <a:solidFill>
                  <a:srgbClr val="003399"/>
                </a:solidFill>
                <a:latin typeface="Open Sans" panose="020B0606030504020204" pitchFamily="34" charset="0"/>
              </a:rPr>
              <a:t>h. Security</a:t>
            </a:r>
          </a:p>
          <a:p>
            <a:pPr fontAlgn="base">
              <a:spcAft>
                <a:spcPts val="1000"/>
              </a:spcAft>
            </a:pPr>
            <a:r>
              <a:rPr lang="en-GB" sz="2400" dirty="0" err="1">
                <a:solidFill>
                  <a:srgbClr val="003399"/>
                </a:solidFill>
                <a:latin typeface="Open Sans" panose="020B0606030504020204" pitchFamily="34" charset="0"/>
              </a:rPr>
              <a:t>i</a:t>
            </a:r>
            <a:r>
              <a:rPr lang="en-GB" sz="2400" dirty="0">
                <a:solidFill>
                  <a:srgbClr val="003399"/>
                </a:solidFill>
                <a:latin typeface="Open Sans" panose="020B0606030504020204" pitchFamily="34" charset="0"/>
              </a:rPr>
              <a:t>. IT systems</a:t>
            </a:r>
          </a:p>
          <a:p>
            <a:pPr fontAlgn="base">
              <a:spcAft>
                <a:spcPts val="1000"/>
              </a:spcAft>
            </a:pPr>
            <a:r>
              <a:rPr lang="en-GB" sz="2400" dirty="0">
                <a:solidFill>
                  <a:srgbClr val="003399"/>
                </a:solidFill>
                <a:latin typeface="Open Sans" panose="020B0606030504020204" pitchFamily="34" charset="0"/>
              </a:rPr>
              <a:t>j. Communication (e.g. telephone, fax, internet, postal services, business cards)</a:t>
            </a:r>
          </a:p>
          <a:p>
            <a:pPr fontAlgn="base">
              <a:spcAft>
                <a:spcPts val="1000"/>
              </a:spcAft>
            </a:pPr>
            <a:r>
              <a:rPr lang="en-GB" sz="2400" dirty="0">
                <a:solidFill>
                  <a:srgbClr val="003399"/>
                </a:solidFill>
                <a:latin typeface="Open Sans" panose="020B0606030504020204" pitchFamily="34" charset="0"/>
              </a:rPr>
              <a:t>k. Bank charges for opening and administering the account or accounts where the</a:t>
            </a:r>
            <a:r>
              <a:rPr lang="sr-Latn-RS" sz="2400" dirty="0">
                <a:solidFill>
                  <a:srgbClr val="003399"/>
                </a:solidFill>
                <a:latin typeface="Open Sans" panose="020B0606030504020204" pitchFamily="34" charset="0"/>
              </a:rPr>
              <a:t> </a:t>
            </a:r>
            <a:r>
              <a:rPr lang="en-GB" sz="2400" dirty="0">
                <a:solidFill>
                  <a:srgbClr val="003399"/>
                </a:solidFill>
                <a:latin typeface="Open Sans" panose="020B0606030504020204" pitchFamily="34" charset="0"/>
              </a:rPr>
              <a:t>implementation of an operation requires a separate account to be opened</a:t>
            </a:r>
          </a:p>
          <a:p>
            <a:pPr fontAlgn="base">
              <a:spcAft>
                <a:spcPts val="1000"/>
              </a:spcAft>
            </a:pPr>
            <a:r>
              <a:rPr lang="en-GB" sz="2400" dirty="0">
                <a:solidFill>
                  <a:srgbClr val="003399"/>
                </a:solidFill>
                <a:latin typeface="Open Sans" panose="020B0606030504020204" pitchFamily="34" charset="0"/>
              </a:rPr>
              <a:t>l. Charges for transnational financial transactions </a:t>
            </a:r>
          </a:p>
        </p:txBody>
      </p:sp>
    </p:spTree>
    <p:extLst>
      <p:ext uri="{BB962C8B-B14F-4D97-AF65-F5344CB8AC3E}">
        <p14:creationId xmlns:p14="http://schemas.microsoft.com/office/powerpoint/2010/main" val="202465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729948" y="767021"/>
            <a:ext cx="6281530" cy="977900"/>
          </a:xfrm>
        </p:spPr>
        <p:txBody>
          <a:bodyPr/>
          <a:lstStyle/>
          <a:p>
            <a:r>
              <a:rPr lang="en-US" dirty="0"/>
              <a:t>Who is Eligible?</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8409BCB7-C140-7BCB-4964-7FAF27330041}"/>
              </a:ext>
            </a:extLst>
          </p:cNvPr>
          <p:cNvSpPr txBox="1"/>
          <p:nvPr/>
        </p:nvSpPr>
        <p:spPr>
          <a:xfrm>
            <a:off x="4738253" y="2328138"/>
            <a:ext cx="12427527" cy="5626156"/>
          </a:xfrm>
          <a:prstGeom prst="rect">
            <a:avLst/>
          </a:prstGeom>
          <a:noFill/>
        </p:spPr>
        <p:txBody>
          <a:bodyPr wrap="square">
            <a:spAutoFit/>
          </a:bodyPr>
          <a:lstStyle/>
          <a:p>
            <a:pPr>
              <a:buFont typeface="Arial" panose="020B0604020202020204" pitchFamily="34" charset="0"/>
              <a:buChar char="•"/>
            </a:pPr>
            <a:r>
              <a:rPr lang="en-US" sz="4000" dirty="0">
                <a:solidFill>
                  <a:srgbClr val="003399"/>
                </a:solidFill>
              </a:rPr>
              <a:t> Public bodies (local, regional, national)</a:t>
            </a:r>
          </a:p>
          <a:p>
            <a:pPr marL="342900" indent="-342900">
              <a:spcBef>
                <a:spcPct val="20000"/>
              </a:spcBef>
              <a:spcAft>
                <a:spcPts val="600"/>
              </a:spcAft>
              <a:buFont typeface="Arial" panose="020B0604020202020204" pitchFamily="34" charset="0"/>
              <a:buChar char="•"/>
            </a:pPr>
            <a:r>
              <a:rPr lang="en-US" sz="4000" dirty="0">
                <a:solidFill>
                  <a:srgbClr val="003399"/>
                </a:solidFill>
              </a:rPr>
              <a:t>International </a:t>
            </a:r>
            <a:r>
              <a:rPr lang="en-US" sz="4000" dirty="0" err="1">
                <a:solidFill>
                  <a:srgbClr val="003399"/>
                </a:solidFill>
              </a:rPr>
              <a:t>organisations</a:t>
            </a:r>
            <a:r>
              <a:rPr lang="en-US" sz="4000" dirty="0">
                <a:solidFill>
                  <a:srgbClr val="003399"/>
                </a:solidFill>
              </a:rPr>
              <a:t> (</a:t>
            </a:r>
            <a:r>
              <a:rPr lang="en-GB" sz="4000" dirty="0">
                <a:solidFill>
                  <a:srgbClr val="003399"/>
                </a:solidFill>
              </a:rPr>
              <a:t>under national (DRP Partner State) / international law)</a:t>
            </a:r>
          </a:p>
          <a:p>
            <a:pPr marL="457200" lvl="2">
              <a:spcBef>
                <a:spcPct val="20000"/>
              </a:spcBef>
              <a:spcAft>
                <a:spcPts val="600"/>
              </a:spcAft>
            </a:pPr>
            <a:r>
              <a:rPr lang="en-GB" sz="2800" i="1" dirty="0">
                <a:solidFill>
                  <a:srgbClr val="003399"/>
                </a:solidFill>
              </a:rPr>
              <a:t>Fulfil EU, programme and national requirements in terms of control, validation of costs and audits</a:t>
            </a:r>
            <a:endParaRPr lang="en-US" sz="4000" dirty="0">
              <a:solidFill>
                <a:srgbClr val="003399"/>
              </a:solidFill>
            </a:endParaRPr>
          </a:p>
          <a:p>
            <a:pPr>
              <a:buFont typeface="Arial" panose="020B0604020202020204" pitchFamily="34" charset="0"/>
              <a:buChar char="•"/>
            </a:pPr>
            <a:r>
              <a:rPr lang="en-US" sz="4000" dirty="0">
                <a:solidFill>
                  <a:srgbClr val="003399"/>
                </a:solidFill>
              </a:rPr>
              <a:t> Private bodies (non-profit &amp; profit-making, with conditions)</a:t>
            </a:r>
          </a:p>
          <a:p>
            <a:pPr>
              <a:buFont typeface="Arial" panose="020B0604020202020204" pitchFamily="34" charset="0"/>
              <a:buChar char="•"/>
            </a:pPr>
            <a:r>
              <a:rPr lang="en-US" sz="4000" dirty="0">
                <a:solidFill>
                  <a:srgbClr val="003399"/>
                </a:solidFill>
              </a:rPr>
              <a:t> Special case - </a:t>
            </a:r>
            <a:r>
              <a:rPr lang="en-US" sz="4000" dirty="0">
                <a:solidFill>
                  <a:srgbClr val="FF0000"/>
                </a:solidFill>
              </a:rPr>
              <a:t>Profit-making private bodies cannot be Lead Partner</a:t>
            </a:r>
          </a:p>
        </p:txBody>
      </p:sp>
    </p:spTree>
    <p:extLst>
      <p:ext uri="{BB962C8B-B14F-4D97-AF65-F5344CB8AC3E}">
        <p14:creationId xmlns:p14="http://schemas.microsoft.com/office/powerpoint/2010/main" val="28936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4D566-77C1-135A-DEF4-BAA04649464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CF15D10-452C-8AE8-2EF3-41F9F95BE112}"/>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D2ADCC30-C9DE-DFB3-8B05-8379DF8AE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CA3EF6A4-1916-008A-FCB5-1177C5F3D7BF}"/>
              </a:ext>
            </a:extLst>
          </p:cNvPr>
          <p:cNvSpPr txBox="1"/>
          <p:nvPr/>
        </p:nvSpPr>
        <p:spPr>
          <a:xfrm>
            <a:off x="2286000" y="2064679"/>
            <a:ext cx="15004472" cy="6668492"/>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Travel and accommodation costs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fontAlgn="base">
              <a:spcAft>
                <a:spcPts val="1000"/>
              </a:spcAft>
            </a:pPr>
            <a:r>
              <a:rPr lang="en-GB" sz="2800" b="1" dirty="0">
                <a:solidFill>
                  <a:srgbClr val="003399"/>
                </a:solidFill>
                <a:latin typeface="Open Sans" panose="020B0606030504020204" pitchFamily="34" charset="0"/>
              </a:rPr>
              <a:t>Project related travel costs </a:t>
            </a:r>
            <a:r>
              <a:rPr lang="en-GB" sz="2800" dirty="0">
                <a:solidFill>
                  <a:srgbClr val="003399"/>
                </a:solidFill>
                <a:latin typeface="Open Sans" panose="020B0606030504020204" pitchFamily="34" charset="0"/>
              </a:rPr>
              <a:t>of the </a:t>
            </a:r>
            <a:r>
              <a:rPr lang="en-GB" sz="2800" dirty="0">
                <a:solidFill>
                  <a:srgbClr val="FF0000"/>
                </a:solidFill>
                <a:latin typeface="Open Sans" panose="020B0606030504020204" pitchFamily="34" charset="0"/>
              </a:rPr>
              <a:t>project staff employed </a:t>
            </a:r>
            <a:r>
              <a:rPr lang="en-GB" sz="2800" dirty="0">
                <a:solidFill>
                  <a:srgbClr val="003399"/>
                </a:solidFill>
                <a:latin typeface="Open Sans" panose="020B0606030504020204" pitchFamily="34" charset="0"/>
              </a:rPr>
              <a:t>and </a:t>
            </a:r>
            <a:r>
              <a:rPr lang="en-GB" sz="2800" dirty="0">
                <a:solidFill>
                  <a:srgbClr val="FF0000"/>
                </a:solidFill>
                <a:latin typeface="Open Sans" panose="020B0606030504020204" pitchFamily="34" charset="0"/>
              </a:rPr>
              <a:t>Associated Strategic Partner(s)</a:t>
            </a:r>
            <a:r>
              <a:rPr lang="sr-Latn-RS" sz="2800" dirty="0">
                <a:solidFill>
                  <a:srgbClr val="003399"/>
                </a:solidFill>
                <a:latin typeface="Open Sans" panose="020B0606030504020204" pitchFamily="34" charset="0"/>
              </a:rPr>
              <a:t> financed by the beneficiary</a:t>
            </a:r>
            <a:r>
              <a:rPr lang="en-GB" sz="2800" dirty="0">
                <a:solidFill>
                  <a:srgbClr val="003399"/>
                </a:solidFill>
                <a:latin typeface="Open Sans" panose="020B0606030504020204" pitchFamily="34" charset="0"/>
              </a:rPr>
              <a:t> </a:t>
            </a:r>
          </a:p>
          <a:p>
            <a:pPr fontAlgn="base">
              <a:spcAft>
                <a:spcPts val="1000"/>
              </a:spcAft>
            </a:pPr>
            <a:endParaRPr lang="en-GB" sz="2800" dirty="0">
              <a:solidFill>
                <a:srgbClr val="003399"/>
              </a:solidFill>
              <a:latin typeface="Open Sans" panose="020B0606030504020204" pitchFamily="34" charset="0"/>
            </a:endParaRPr>
          </a:p>
          <a:p>
            <a:pPr fontAlgn="base">
              <a:spcAft>
                <a:spcPts val="1000"/>
              </a:spcAft>
            </a:pPr>
            <a:r>
              <a:rPr lang="en-GB" sz="2800" b="1" dirty="0">
                <a:solidFill>
                  <a:srgbClr val="003399"/>
                </a:solidFill>
                <a:latin typeface="Open Sans" panose="020B0606030504020204" pitchFamily="34" charset="0"/>
              </a:rPr>
              <a:t>The travel and accommodation costs may be reimbursed based on:</a:t>
            </a:r>
          </a:p>
          <a:p>
            <a:pPr marL="342900" indent="-342900" fontAlgn="base">
              <a:spcAft>
                <a:spcPts val="1000"/>
              </a:spcAft>
              <a:buFontTx/>
              <a:buChar char="-"/>
            </a:pPr>
            <a:r>
              <a:rPr lang="en-GB" sz="2800" dirty="0">
                <a:solidFill>
                  <a:srgbClr val="003399"/>
                </a:solidFill>
                <a:latin typeface="Open Sans" panose="020B0606030504020204" pitchFamily="34" charset="0"/>
              </a:rPr>
              <a:t>the flat rate of the 15% of the staff costs and</a:t>
            </a:r>
          </a:p>
          <a:p>
            <a:pPr marL="342900" indent="-342900" fontAlgn="base">
              <a:spcAft>
                <a:spcPts val="1000"/>
              </a:spcAft>
              <a:buFontTx/>
              <a:buChar char="-"/>
            </a:pPr>
            <a:r>
              <a:rPr lang="en-GB" sz="2800" dirty="0">
                <a:solidFill>
                  <a:srgbClr val="003399"/>
                </a:solidFill>
                <a:latin typeface="Open Sans" panose="020B0606030504020204" pitchFamily="34" charset="0"/>
              </a:rPr>
              <a:t>real costs can be chosen in dully justified cases </a:t>
            </a:r>
          </a:p>
          <a:p>
            <a:pPr fontAlgn="base">
              <a:spcAft>
                <a:spcPts val="1000"/>
              </a:spcAft>
            </a:pPr>
            <a:r>
              <a:rPr lang="en-GB" sz="2800" i="1" dirty="0">
                <a:solidFill>
                  <a:srgbClr val="003399"/>
                </a:solidFill>
                <a:latin typeface="Open Sans" panose="020B0606030504020204" pitchFamily="34" charset="0"/>
              </a:rPr>
              <a:t>                     Possible justified cases (non-exhaustive list): </a:t>
            </a:r>
          </a:p>
          <a:p>
            <a:pPr fontAlgn="base">
              <a:spcAft>
                <a:spcPts val="1000"/>
              </a:spcAft>
            </a:pPr>
            <a:r>
              <a:rPr lang="en-GB" sz="2800" i="1" dirty="0">
                <a:solidFill>
                  <a:srgbClr val="003399"/>
                </a:solidFill>
                <a:latin typeface="Open Sans" panose="020B0606030504020204" pitchFamily="34" charset="0"/>
              </a:rPr>
              <a:t>      PPs from not easily accessible areas, non-reimbursement of staff, very low staff costs etc.</a:t>
            </a:r>
          </a:p>
          <a:p>
            <a:pPr fontAlgn="base">
              <a:spcAft>
                <a:spcPts val="1000"/>
              </a:spcAft>
            </a:pPr>
            <a:endParaRPr lang="en-GB" sz="2800" b="1" i="1" dirty="0">
              <a:solidFill>
                <a:srgbClr val="003399"/>
              </a:solidFill>
              <a:latin typeface="Open Sans" panose="020B0606030504020204" pitchFamily="34" charset="0"/>
            </a:endParaRPr>
          </a:p>
          <a:p>
            <a:pPr fontAlgn="base">
              <a:spcAft>
                <a:spcPts val="1000"/>
              </a:spcAft>
            </a:pPr>
            <a:r>
              <a:rPr lang="en-GB" sz="2800" b="1" dirty="0">
                <a:solidFill>
                  <a:srgbClr val="FF0000"/>
                </a:solidFill>
                <a:latin typeface="Open Sans" panose="020B0606030504020204" pitchFamily="34" charset="0"/>
              </a:rPr>
              <a:t>The method will be set during condition clearing in the final application form and has to remain unchanged through the entire project period.</a:t>
            </a:r>
          </a:p>
        </p:txBody>
      </p:sp>
    </p:spTree>
    <p:extLst>
      <p:ext uri="{BB962C8B-B14F-4D97-AF65-F5344CB8AC3E}">
        <p14:creationId xmlns:p14="http://schemas.microsoft.com/office/powerpoint/2010/main" val="10694667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1393-E735-B42A-44CE-0820A4116AE7}"/>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3F4E6B1-E7EE-D9E1-1806-B01273AC67FC}"/>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D1D5E1DC-C4B2-66C0-74C5-D769CAB3F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44983CA5-B695-347A-1008-01BA60803F95}"/>
              </a:ext>
            </a:extLst>
          </p:cNvPr>
          <p:cNvSpPr txBox="1"/>
          <p:nvPr/>
        </p:nvSpPr>
        <p:spPr>
          <a:xfrm>
            <a:off x="2286000" y="2064679"/>
            <a:ext cx="15004472" cy="5293757"/>
          </a:xfrm>
          <a:prstGeom prst="rect">
            <a:avLst/>
          </a:prstGeom>
          <a:noFill/>
        </p:spPr>
        <p:txBody>
          <a:bodyPr wrap="square">
            <a:spAutoFit/>
          </a:bodyPr>
          <a:lstStyle/>
          <a:p>
            <a:pPr>
              <a:spcBef>
                <a:spcPts val="6000"/>
              </a:spcBef>
              <a:spcAft>
                <a:spcPts val="2000"/>
              </a:spcAft>
            </a:pPr>
            <a:r>
              <a:rPr lang="en-GB" sz="3600" b="1" dirty="0">
                <a:solidFill>
                  <a:srgbClr val="003399"/>
                </a:solidFill>
                <a:latin typeface="Open Sans" panose="020B0606030504020204" pitchFamily="34" charset="0"/>
              </a:rPr>
              <a:t>Travel and accommodation costs reimbursed on flat rate basis: </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285750" indent="-285750" fontAlgn="base">
              <a:spcAft>
                <a:spcPts val="1000"/>
              </a:spcAft>
              <a:buFont typeface="Arial" panose="020B0604020202020204" pitchFamily="34" charset="0"/>
              <a:buChar char="•"/>
            </a:pPr>
            <a:r>
              <a:rPr lang="en-GB" sz="2800" dirty="0">
                <a:solidFill>
                  <a:srgbClr val="FF0000"/>
                </a:solidFill>
                <a:latin typeface="Open Sans" panose="020B0606030504020204" pitchFamily="34" charset="0"/>
              </a:rPr>
              <a:t>Flat rate basis of 15% of the eligible staff costs </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No justification and supporting documents is required</a:t>
            </a: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In case </a:t>
            </a:r>
            <a:r>
              <a:rPr lang="sr-Latn-RS" sz="2800" dirty="0">
                <a:solidFill>
                  <a:srgbClr val="003399"/>
                </a:solidFill>
                <a:latin typeface="Open Sans" panose="020B0606030504020204" pitchFamily="34" charset="0"/>
              </a:rPr>
              <a:t>t</a:t>
            </a:r>
            <a:r>
              <a:rPr lang="en-GB" sz="2800" dirty="0">
                <a:solidFill>
                  <a:srgbClr val="003399"/>
                </a:solidFill>
                <a:latin typeface="Open Sans" panose="020B0606030504020204" pitchFamily="34" charset="0"/>
              </a:rPr>
              <a:t>ravel and accommodation costs </a:t>
            </a:r>
            <a:r>
              <a:rPr lang="sr-Latn-RS" sz="2800" dirty="0">
                <a:solidFill>
                  <a:srgbClr val="003399"/>
                </a:solidFill>
                <a:latin typeface="Open Sans" panose="020B0606030504020204" pitchFamily="34" charset="0"/>
              </a:rPr>
              <a:t>are </a:t>
            </a:r>
            <a:r>
              <a:rPr lang="en-GB" sz="2800" dirty="0">
                <a:solidFill>
                  <a:srgbClr val="003399"/>
                </a:solidFill>
                <a:latin typeface="Open Sans" panose="020B0606030504020204" pitchFamily="34" charset="0"/>
              </a:rPr>
              <a:t>planned on flat rate basis, </a:t>
            </a:r>
            <a:r>
              <a:rPr lang="sr-Latn-RS" sz="2800" dirty="0">
                <a:solidFill>
                  <a:srgbClr val="003399"/>
                </a:solidFill>
                <a:latin typeface="Open Sans" panose="020B0606030504020204" pitchFamily="34" charset="0"/>
              </a:rPr>
              <a:t>further travel </a:t>
            </a:r>
            <a:r>
              <a:rPr lang="en-GB" sz="2800" dirty="0">
                <a:solidFill>
                  <a:srgbClr val="003399"/>
                </a:solidFill>
                <a:latin typeface="Open Sans" panose="020B0606030504020204" pitchFamily="34" charset="0"/>
              </a:rPr>
              <a:t>costs of the project staff </a:t>
            </a:r>
            <a:r>
              <a:rPr lang="sr-Latn-RS" sz="2800" dirty="0">
                <a:solidFill>
                  <a:srgbClr val="003399"/>
                </a:solidFill>
                <a:latin typeface="Open Sans" panose="020B0606030504020204" pitchFamily="34" charset="0"/>
              </a:rPr>
              <a:t>and ASP(s) incurred on real cost bases </a:t>
            </a:r>
            <a:r>
              <a:rPr lang="en-GB" sz="2800" dirty="0">
                <a:solidFill>
                  <a:srgbClr val="003399"/>
                </a:solidFill>
                <a:latin typeface="Open Sans" panose="020B0606030504020204" pitchFamily="34" charset="0"/>
              </a:rPr>
              <a:t>cannot be</a:t>
            </a:r>
            <a:r>
              <a:rPr lang="sr-Latn-RS" sz="2800" dirty="0">
                <a:solidFill>
                  <a:srgbClr val="003399"/>
                </a:solidFill>
                <a:latin typeface="Open Sans" panose="020B0606030504020204" pitchFamily="34" charset="0"/>
              </a:rPr>
              <a:t> planned u</a:t>
            </a:r>
            <a:r>
              <a:rPr lang="en-GB" sz="2800" dirty="0" err="1">
                <a:solidFill>
                  <a:srgbClr val="003399"/>
                </a:solidFill>
                <a:latin typeface="Open Sans" panose="020B0606030504020204" pitchFamily="34" charset="0"/>
              </a:rPr>
              <a:t>nder</a:t>
            </a:r>
            <a:r>
              <a:rPr lang="en-GB" sz="2800" dirty="0">
                <a:solidFill>
                  <a:srgbClr val="003399"/>
                </a:solidFill>
                <a:latin typeface="Open Sans" panose="020B0606030504020204" pitchFamily="34" charset="0"/>
              </a:rPr>
              <a:t> </a:t>
            </a:r>
            <a:r>
              <a:rPr lang="sr-Latn-RS" sz="2800" dirty="0">
                <a:solidFill>
                  <a:srgbClr val="003399"/>
                </a:solidFill>
                <a:latin typeface="Open Sans" panose="020B0606030504020204" pitchFamily="34" charset="0"/>
              </a:rPr>
              <a:t>this or under other </a:t>
            </a:r>
            <a:r>
              <a:rPr lang="en-GB" sz="2800" dirty="0">
                <a:solidFill>
                  <a:srgbClr val="003399"/>
                </a:solidFill>
                <a:latin typeface="Open Sans" panose="020B0606030504020204" pitchFamily="34" charset="0"/>
              </a:rPr>
              <a:t>cost </a:t>
            </a:r>
            <a:r>
              <a:rPr lang="en-GB" sz="2800" dirty="0" err="1">
                <a:solidFill>
                  <a:srgbClr val="003399"/>
                </a:solidFill>
                <a:latin typeface="Open Sans" panose="020B0606030504020204" pitchFamily="34" charset="0"/>
              </a:rPr>
              <a:t>categor</a:t>
            </a:r>
            <a:r>
              <a:rPr lang="sr-Latn-RS" sz="2800" dirty="0">
                <a:solidFill>
                  <a:srgbClr val="003399"/>
                </a:solidFill>
                <a:latin typeface="Open Sans" panose="020B0606030504020204" pitchFamily="34" charset="0"/>
              </a:rPr>
              <a:t>ies</a:t>
            </a:r>
            <a:endParaRPr lang="en-US"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US" sz="2800" b="1" dirty="0">
                <a:solidFill>
                  <a:srgbClr val="003399"/>
                </a:solidFill>
                <a:latin typeface="Open Sans" panose="020B0606030504020204" pitchFamily="34" charset="0"/>
              </a:rPr>
              <a:t>travel and accommodation costs of the ASP </a:t>
            </a:r>
            <a:r>
              <a:rPr lang="en-US" sz="2800" dirty="0">
                <a:solidFill>
                  <a:srgbClr val="003399"/>
                </a:solidFill>
                <a:latin typeface="Open Sans" panose="020B0606030504020204" pitchFamily="34" charset="0"/>
              </a:rPr>
              <a:t>are covered by the flat rate of the “sponsoring” PP- no need to provide justification or supporting documents</a:t>
            </a:r>
            <a:endParaRPr lang="en-GB"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Eligibility of travel and accommodation costs does not depend on the form of reimbursement</a:t>
            </a:r>
          </a:p>
        </p:txBody>
      </p:sp>
    </p:spTree>
    <p:extLst>
      <p:ext uri="{BB962C8B-B14F-4D97-AF65-F5344CB8AC3E}">
        <p14:creationId xmlns:p14="http://schemas.microsoft.com/office/powerpoint/2010/main" val="26167452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E8D5-AA56-6D97-D5CA-02CF860A147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6D3CA22-C5F1-0CFB-010D-03BECF1CFB18}"/>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84A72EF9-DE87-0A0F-C399-26E16D3F4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21F9E30F-AA42-703D-B33D-ACD4C2AB36D4}"/>
              </a:ext>
            </a:extLst>
          </p:cNvPr>
          <p:cNvSpPr txBox="1"/>
          <p:nvPr/>
        </p:nvSpPr>
        <p:spPr>
          <a:xfrm>
            <a:off x="2286000" y="2064679"/>
            <a:ext cx="15004472" cy="6109365"/>
          </a:xfrm>
          <a:prstGeom prst="rect">
            <a:avLst/>
          </a:prstGeom>
          <a:noFill/>
        </p:spPr>
        <p:txBody>
          <a:bodyPr wrap="square">
            <a:spAutoFit/>
          </a:bodyPr>
          <a:lstStyle/>
          <a:p>
            <a:pPr>
              <a:spcBef>
                <a:spcPts val="6000"/>
              </a:spcBef>
              <a:spcAft>
                <a:spcPts val="2000"/>
              </a:spcAft>
            </a:pPr>
            <a:r>
              <a:rPr lang="en-US" sz="3600" b="1" dirty="0">
                <a:solidFill>
                  <a:srgbClr val="003399"/>
                </a:solidFill>
                <a:latin typeface="Open Sans" panose="020B0606030504020204" pitchFamily="34" charset="0"/>
              </a:rPr>
              <a:t>Travel and accommodation costs reimbursed on real cost basis: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marL="742950" lvl="1" indent="-285750" fontAlgn="base">
              <a:spcAft>
                <a:spcPts val="1000"/>
              </a:spcAft>
              <a:buFont typeface="Arial" panose="020B0604020202020204" pitchFamily="34" charset="0"/>
              <a:buChar char="•"/>
            </a:pPr>
            <a:r>
              <a:rPr lang="en-GB" sz="2800" dirty="0">
                <a:solidFill>
                  <a:srgbClr val="003399"/>
                </a:solidFill>
                <a:latin typeface="Open Sans" panose="020B0606030504020204" pitchFamily="34" charset="0"/>
              </a:rPr>
              <a:t> </a:t>
            </a:r>
            <a:r>
              <a:rPr lang="en-US" sz="2800" dirty="0">
                <a:solidFill>
                  <a:srgbClr val="003399"/>
                </a:solidFill>
                <a:latin typeface="Open Sans" panose="020B0606030504020204" pitchFamily="34" charset="0"/>
              </a:rPr>
              <a:t>Travel costs</a:t>
            </a:r>
          </a:p>
          <a:p>
            <a:pPr marL="742950" lvl="1"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 Costs of meals</a:t>
            </a:r>
          </a:p>
          <a:p>
            <a:pPr marL="800100" lvl="1" indent="-34290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Accommodation costs</a:t>
            </a:r>
          </a:p>
          <a:p>
            <a:pPr marL="742950" lvl="1"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 Visa costs</a:t>
            </a:r>
          </a:p>
          <a:p>
            <a:pPr marL="742950" lvl="1"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 Daily allowances</a:t>
            </a:r>
          </a:p>
          <a:p>
            <a:pPr fontAlgn="base">
              <a:spcAft>
                <a:spcPts val="1000"/>
              </a:spcAft>
            </a:pPr>
            <a:r>
              <a:rPr lang="en-US" sz="2800" b="1" dirty="0">
                <a:solidFill>
                  <a:srgbClr val="FF0000"/>
                </a:solidFill>
                <a:latin typeface="Open Sans" panose="020B0606030504020204" pitchFamily="34" charset="0"/>
              </a:rPr>
              <a:t>Attention:</a:t>
            </a:r>
          </a:p>
          <a:p>
            <a:pPr fontAlgn="base">
              <a:spcAft>
                <a:spcPts val="1000"/>
              </a:spcAft>
            </a:pPr>
            <a:r>
              <a:rPr lang="en-GB" sz="2800" dirty="0">
                <a:solidFill>
                  <a:srgbClr val="003399"/>
                </a:solidFill>
                <a:latin typeface="Open Sans" panose="020B0606030504020204" pitchFamily="34" charset="0"/>
              </a:rPr>
              <a:t>Travel and accommodation </a:t>
            </a:r>
            <a:r>
              <a:rPr lang="en-GB" sz="2800" b="1" dirty="0">
                <a:solidFill>
                  <a:srgbClr val="FF0000"/>
                </a:solidFill>
                <a:latin typeface="Open Sans" panose="020B0606030504020204" pitchFamily="34" charset="0"/>
              </a:rPr>
              <a:t>costs of the ASPs </a:t>
            </a:r>
            <a:r>
              <a:rPr lang="en-GB" sz="2800" b="1" dirty="0">
                <a:solidFill>
                  <a:srgbClr val="003399"/>
                </a:solidFill>
                <a:latin typeface="Open Sans" panose="020B0606030504020204" pitchFamily="34" charset="0"/>
              </a:rPr>
              <a:t>shall be planned </a:t>
            </a:r>
            <a:r>
              <a:rPr lang="en-GB" sz="2800" dirty="0">
                <a:solidFill>
                  <a:srgbClr val="003399"/>
                </a:solidFill>
                <a:latin typeface="Open Sans" panose="020B0606030504020204" pitchFamily="34" charset="0"/>
              </a:rPr>
              <a:t>in the sponsoring PP budget under Travel and accommodation cost category (</a:t>
            </a:r>
            <a:r>
              <a:rPr lang="en-US" sz="2800" dirty="0">
                <a:solidFill>
                  <a:srgbClr val="003399"/>
                </a:solidFill>
                <a:latin typeface="Open Sans" panose="020B0606030504020204" pitchFamily="34" charset="0"/>
              </a:rPr>
              <a:t>and not CC External expertise)</a:t>
            </a:r>
            <a:endParaRPr lang="en-GB" sz="2800" dirty="0">
              <a:solidFill>
                <a:srgbClr val="003399"/>
              </a:solidFill>
              <a:latin typeface="Open Sans" panose="020B0606030504020204" pitchFamily="34" charset="0"/>
            </a:endParaRPr>
          </a:p>
          <a:p>
            <a:pPr fontAlgn="base">
              <a:spcAft>
                <a:spcPts val="1000"/>
              </a:spcAft>
            </a:pPr>
            <a:r>
              <a:rPr lang="en-US" sz="2800" b="1" dirty="0">
                <a:solidFill>
                  <a:srgbClr val="003399"/>
                </a:solidFill>
                <a:latin typeface="Open Sans" panose="020B0606030504020204" pitchFamily="34" charset="0"/>
              </a:rPr>
              <a:t>Travels outside the </a:t>
            </a:r>
            <a:r>
              <a:rPr lang="en-US" sz="2800" b="1" dirty="0" err="1">
                <a:solidFill>
                  <a:srgbClr val="003399"/>
                </a:solidFill>
                <a:latin typeface="Open Sans" panose="020B0606030504020204" pitchFamily="34" charset="0"/>
              </a:rPr>
              <a:t>programme</a:t>
            </a:r>
            <a:r>
              <a:rPr lang="en-US" sz="2800" b="1" dirty="0">
                <a:solidFill>
                  <a:srgbClr val="003399"/>
                </a:solidFill>
                <a:latin typeface="Open Sans" panose="020B0606030504020204" pitchFamily="34" charset="0"/>
              </a:rPr>
              <a:t> area</a:t>
            </a:r>
            <a:r>
              <a:rPr lang="en-US" sz="2800" dirty="0">
                <a:solidFill>
                  <a:srgbClr val="003399"/>
                </a:solidFill>
                <a:latin typeface="Open Sans" panose="020B0606030504020204" pitchFamily="34" charset="0"/>
              </a:rPr>
              <a:t> are subject of approval from JS: if possible, to be included already in the AF!</a:t>
            </a:r>
          </a:p>
        </p:txBody>
      </p:sp>
    </p:spTree>
    <p:extLst>
      <p:ext uri="{BB962C8B-B14F-4D97-AF65-F5344CB8AC3E}">
        <p14:creationId xmlns:p14="http://schemas.microsoft.com/office/powerpoint/2010/main" val="29921960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0019-FD96-4929-36FE-766D183BC06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4984B2F-33F5-94A1-3121-6F58B150A56D}"/>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BC36A634-DC5B-F919-9590-E66C2DEDE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94B7F05A-AE53-20B1-8961-90B57FC6591F}"/>
              </a:ext>
            </a:extLst>
          </p:cNvPr>
          <p:cNvSpPr txBox="1"/>
          <p:nvPr/>
        </p:nvSpPr>
        <p:spPr>
          <a:xfrm>
            <a:off x="2286000" y="2064679"/>
            <a:ext cx="15004472" cy="6365845"/>
          </a:xfrm>
          <a:prstGeom prst="rect">
            <a:avLst/>
          </a:prstGeom>
          <a:noFill/>
        </p:spPr>
        <p:txBody>
          <a:bodyPr wrap="square">
            <a:spAutoFit/>
          </a:bodyPr>
          <a:lstStyle/>
          <a:p>
            <a:pPr>
              <a:spcBef>
                <a:spcPts val="6000"/>
              </a:spcBef>
              <a:spcAft>
                <a:spcPts val="2000"/>
              </a:spcAft>
            </a:pPr>
            <a:r>
              <a:rPr lang="en-US" sz="3600" b="1" dirty="0">
                <a:solidFill>
                  <a:srgbClr val="003399"/>
                </a:solidFill>
                <a:latin typeface="Open Sans" panose="020B0606030504020204" pitchFamily="34" charset="0"/>
              </a:rPr>
              <a:t>External expertise and services costs</a:t>
            </a:r>
            <a:r>
              <a:rPr lang="sr-Latn-RS" sz="3600" b="1" dirty="0">
                <a:solidFill>
                  <a:srgbClr val="003399"/>
                </a:solidFill>
                <a:latin typeface="Open Sans" panose="020B0606030504020204" pitchFamily="34" charset="0"/>
              </a:rPr>
              <a:t> </a:t>
            </a:r>
            <a:r>
              <a:rPr lang="en-GB" sz="3600" b="1" dirty="0">
                <a:solidFill>
                  <a:srgbClr val="003399"/>
                </a:solidFill>
                <a:latin typeface="Open Sans" panose="020B0606030504020204" pitchFamily="34" charset="0"/>
              </a:rPr>
              <a:t> </a:t>
            </a:r>
            <a:endParaRPr lang="en-GB" sz="3600" b="1" dirty="0"/>
          </a:p>
          <a:p>
            <a:pPr fontAlgn="base">
              <a:spcAft>
                <a:spcPts val="1000"/>
              </a:spcAft>
            </a:pPr>
            <a:r>
              <a:rPr lang="en-GB" sz="2800" dirty="0">
                <a:solidFill>
                  <a:srgbClr val="003399"/>
                </a:solidFill>
                <a:latin typeface="Open Sans" panose="020B0606030504020204" pitchFamily="34" charset="0"/>
              </a:rPr>
              <a:t> a. </a:t>
            </a:r>
            <a:r>
              <a:rPr lang="en-US" sz="2800" dirty="0">
                <a:solidFill>
                  <a:srgbClr val="003399"/>
                </a:solidFill>
                <a:latin typeface="Open Sans" panose="020B0606030504020204" pitchFamily="34" charset="0"/>
              </a:rPr>
              <a:t>Studies or surveys (e.g. evaluations, strategies, concept notes, design plans,</a:t>
            </a:r>
          </a:p>
          <a:p>
            <a:pPr fontAlgn="base">
              <a:spcAft>
                <a:spcPts val="1000"/>
              </a:spcAft>
            </a:pPr>
            <a:r>
              <a:rPr lang="en-US" sz="2800" dirty="0">
                <a:solidFill>
                  <a:srgbClr val="003399"/>
                </a:solidFill>
                <a:latin typeface="Open Sans" panose="020B0606030504020204" pitchFamily="34" charset="0"/>
              </a:rPr>
              <a:t>handbooks)</a:t>
            </a:r>
          </a:p>
          <a:p>
            <a:pPr fontAlgn="base">
              <a:spcAft>
                <a:spcPts val="1000"/>
              </a:spcAft>
            </a:pPr>
            <a:r>
              <a:rPr lang="en-US" sz="2800" dirty="0">
                <a:solidFill>
                  <a:srgbClr val="003399"/>
                </a:solidFill>
                <a:latin typeface="Open Sans" panose="020B0606030504020204" pitchFamily="34" charset="0"/>
              </a:rPr>
              <a:t>b. Training</a:t>
            </a:r>
          </a:p>
          <a:p>
            <a:pPr fontAlgn="base">
              <a:spcAft>
                <a:spcPts val="1000"/>
              </a:spcAft>
            </a:pPr>
            <a:r>
              <a:rPr lang="en-US" sz="2800" dirty="0">
                <a:solidFill>
                  <a:srgbClr val="003399"/>
                </a:solidFill>
                <a:latin typeface="Open Sans" panose="020B0606030504020204" pitchFamily="34" charset="0"/>
              </a:rPr>
              <a:t>c. Translations</a:t>
            </a:r>
          </a:p>
          <a:p>
            <a:pPr fontAlgn="base">
              <a:spcAft>
                <a:spcPts val="1000"/>
              </a:spcAft>
            </a:pPr>
            <a:r>
              <a:rPr lang="en-US" sz="2800" dirty="0">
                <a:solidFill>
                  <a:srgbClr val="003399"/>
                </a:solidFill>
                <a:latin typeface="Open Sans" panose="020B0606030504020204" pitchFamily="34" charset="0"/>
              </a:rPr>
              <a:t>d. IT systems and website, development, modifications and updates</a:t>
            </a:r>
          </a:p>
          <a:p>
            <a:pPr fontAlgn="base">
              <a:spcAft>
                <a:spcPts val="1000"/>
              </a:spcAft>
            </a:pPr>
            <a:r>
              <a:rPr lang="en-US" sz="2800" dirty="0">
                <a:solidFill>
                  <a:srgbClr val="003399"/>
                </a:solidFill>
                <a:latin typeface="Open Sans" panose="020B0606030504020204" pitchFamily="34" charset="0"/>
              </a:rPr>
              <a:t>e. Promotion, communication, publicity or information linked to the project</a:t>
            </a:r>
          </a:p>
          <a:p>
            <a:pPr fontAlgn="base">
              <a:spcAft>
                <a:spcPts val="1000"/>
              </a:spcAft>
            </a:pPr>
            <a:r>
              <a:rPr lang="en-US" sz="2800" dirty="0">
                <a:solidFill>
                  <a:srgbClr val="003399"/>
                </a:solidFill>
                <a:latin typeface="Open Sans" panose="020B0606030504020204" pitchFamily="34" charset="0"/>
              </a:rPr>
              <a:t>f. Financial management</a:t>
            </a:r>
          </a:p>
          <a:p>
            <a:pPr fontAlgn="base">
              <a:spcAft>
                <a:spcPts val="1000"/>
              </a:spcAft>
            </a:pPr>
            <a:r>
              <a:rPr lang="en-US" sz="2800" dirty="0">
                <a:solidFill>
                  <a:srgbClr val="003399"/>
                </a:solidFill>
                <a:latin typeface="Open Sans" panose="020B0606030504020204" pitchFamily="34" charset="0"/>
              </a:rPr>
              <a:t>g. Services related to the </a:t>
            </a:r>
            <a:r>
              <a:rPr lang="en-GB" sz="2800" dirty="0">
                <a:solidFill>
                  <a:srgbClr val="003399"/>
                </a:solidFill>
                <a:latin typeface="Open Sans" panose="020B0606030504020204" pitchFamily="34" charset="0"/>
              </a:rPr>
              <a:t>organisation</a:t>
            </a:r>
            <a:r>
              <a:rPr lang="en-US" sz="2800" dirty="0">
                <a:solidFill>
                  <a:srgbClr val="003399"/>
                </a:solidFill>
                <a:latin typeface="Open Sans" panose="020B0606030504020204" pitchFamily="34" charset="0"/>
              </a:rPr>
              <a:t> and implementation of events or meetings</a:t>
            </a:r>
          </a:p>
          <a:p>
            <a:pPr fontAlgn="base">
              <a:spcAft>
                <a:spcPts val="1000"/>
              </a:spcAft>
            </a:pPr>
            <a:r>
              <a:rPr lang="en-US" sz="2800" dirty="0">
                <a:solidFill>
                  <a:srgbClr val="003399"/>
                </a:solidFill>
                <a:latin typeface="Open Sans" panose="020B0606030504020204" pitchFamily="34" charset="0"/>
              </a:rPr>
              <a:t>(including rent, catering or interpretation)</a:t>
            </a:r>
          </a:p>
          <a:p>
            <a:pPr fontAlgn="base">
              <a:spcAft>
                <a:spcPts val="1000"/>
              </a:spcAft>
            </a:pPr>
            <a:r>
              <a:rPr lang="en-US" sz="2800" dirty="0">
                <a:solidFill>
                  <a:srgbClr val="003399"/>
                </a:solidFill>
                <a:latin typeface="Open Sans" panose="020B0606030504020204" pitchFamily="34" charset="0"/>
              </a:rPr>
              <a:t>h. Participation in events (e.g. registration fees)</a:t>
            </a:r>
          </a:p>
        </p:txBody>
      </p:sp>
    </p:spTree>
    <p:extLst>
      <p:ext uri="{BB962C8B-B14F-4D97-AF65-F5344CB8AC3E}">
        <p14:creationId xmlns:p14="http://schemas.microsoft.com/office/powerpoint/2010/main" val="26831946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338D-1898-8D68-C656-36A8ACE1145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7E528DD-8091-14B0-A393-3FB09EC6425A}"/>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8F152CAC-779D-82C0-CB5D-ED6E1C8E0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80F12FAD-CEE8-33BA-764C-3DD4BCB6692C}"/>
              </a:ext>
            </a:extLst>
          </p:cNvPr>
          <p:cNvSpPr txBox="1"/>
          <p:nvPr/>
        </p:nvSpPr>
        <p:spPr>
          <a:xfrm>
            <a:off x="2286000" y="2064679"/>
            <a:ext cx="15004472" cy="6673622"/>
          </a:xfrm>
          <a:prstGeom prst="rect">
            <a:avLst/>
          </a:prstGeom>
          <a:noFill/>
        </p:spPr>
        <p:txBody>
          <a:bodyPr wrap="square">
            <a:spAutoFit/>
          </a:bodyPr>
          <a:lstStyle/>
          <a:p>
            <a:pPr fontAlgn="base">
              <a:spcAft>
                <a:spcPts val="1000"/>
              </a:spcAft>
            </a:pPr>
            <a:r>
              <a:rPr lang="en-GB" sz="2800" dirty="0">
                <a:solidFill>
                  <a:srgbClr val="003399"/>
                </a:solidFill>
                <a:latin typeface="Open Sans" panose="020B0606030504020204" pitchFamily="34" charset="0"/>
              </a:rPr>
              <a:t> </a:t>
            </a:r>
            <a:r>
              <a:rPr lang="en-US" sz="2800" dirty="0" err="1">
                <a:solidFill>
                  <a:srgbClr val="003399"/>
                </a:solidFill>
                <a:latin typeface="Open Sans" panose="020B0606030504020204" pitchFamily="34" charset="0"/>
              </a:rPr>
              <a:t>i</a:t>
            </a:r>
            <a:r>
              <a:rPr lang="en-US" sz="2800" dirty="0">
                <a:solidFill>
                  <a:srgbClr val="003399"/>
                </a:solidFill>
                <a:latin typeface="Open Sans" panose="020B0606030504020204" pitchFamily="34" charset="0"/>
              </a:rPr>
              <a:t>. Legal consultancy and notarial services, technical and financial expertise, other</a:t>
            </a:r>
          </a:p>
          <a:p>
            <a:pPr fontAlgn="base">
              <a:spcAft>
                <a:spcPts val="1000"/>
              </a:spcAft>
            </a:pPr>
            <a:r>
              <a:rPr lang="en-US" sz="2800" dirty="0">
                <a:solidFill>
                  <a:srgbClr val="003399"/>
                </a:solidFill>
                <a:latin typeface="Open Sans" panose="020B0606030504020204" pitchFamily="34" charset="0"/>
              </a:rPr>
              <a:t>consultancy and accountancy services</a:t>
            </a:r>
          </a:p>
          <a:p>
            <a:pPr fontAlgn="base">
              <a:spcAft>
                <a:spcPts val="1000"/>
              </a:spcAft>
            </a:pPr>
            <a:r>
              <a:rPr lang="en-US" sz="2800" dirty="0">
                <a:solidFill>
                  <a:srgbClr val="003399"/>
                </a:solidFill>
                <a:latin typeface="Open Sans" panose="020B0606030504020204" pitchFamily="34" charset="0"/>
              </a:rPr>
              <a:t>j. Intellectual property rights</a:t>
            </a:r>
          </a:p>
          <a:p>
            <a:pPr fontAlgn="base">
              <a:spcAft>
                <a:spcPts val="1000"/>
              </a:spcAft>
            </a:pPr>
            <a:r>
              <a:rPr lang="en-US" sz="2800" dirty="0">
                <a:solidFill>
                  <a:srgbClr val="003399"/>
                </a:solidFill>
                <a:latin typeface="Open Sans" panose="020B0606030504020204" pitchFamily="34" charset="0"/>
              </a:rPr>
              <a:t>k. Verifications: </a:t>
            </a:r>
            <a:r>
              <a:rPr lang="en-US" sz="2800" dirty="0" err="1">
                <a:solidFill>
                  <a:srgbClr val="003399"/>
                </a:solidFill>
                <a:latin typeface="Open Sans" panose="020B0606030504020204" pitchFamily="34" charset="0"/>
              </a:rPr>
              <a:t>Externalised</a:t>
            </a:r>
            <a:r>
              <a:rPr lang="en-US" sz="2800" dirty="0">
                <a:solidFill>
                  <a:srgbClr val="003399"/>
                </a:solidFill>
                <a:latin typeface="Open Sans" panose="020B0606030504020204" pitchFamily="34" charset="0"/>
              </a:rPr>
              <a:t> control activities for the verification of the project</a:t>
            </a:r>
          </a:p>
          <a:p>
            <a:pPr fontAlgn="base">
              <a:spcAft>
                <a:spcPts val="1000"/>
              </a:spcAft>
            </a:pPr>
            <a:r>
              <a:rPr lang="en-US" sz="2800" dirty="0">
                <a:solidFill>
                  <a:srgbClr val="003399"/>
                </a:solidFill>
                <a:latin typeface="Open Sans" panose="020B0606030504020204" pitchFamily="34" charset="0"/>
              </a:rPr>
              <a:t>expenditure by </a:t>
            </a:r>
            <a:r>
              <a:rPr lang="en-US" sz="2800" dirty="0" err="1">
                <a:solidFill>
                  <a:srgbClr val="003399"/>
                </a:solidFill>
                <a:latin typeface="Open Sans" panose="020B0606030504020204" pitchFamily="34" charset="0"/>
              </a:rPr>
              <a:t>authorised</a:t>
            </a:r>
            <a:r>
              <a:rPr lang="en-US" sz="2800" dirty="0">
                <a:solidFill>
                  <a:srgbClr val="003399"/>
                </a:solidFill>
                <a:latin typeface="Open Sans" panose="020B0606030504020204" pitchFamily="34" charset="0"/>
              </a:rPr>
              <a:t> national controllers where it is relevant for the control</a:t>
            </a:r>
          </a:p>
          <a:p>
            <a:pPr fontAlgn="base">
              <a:spcAft>
                <a:spcPts val="1000"/>
              </a:spcAft>
            </a:pPr>
            <a:r>
              <a:rPr lang="en-US" sz="2800" dirty="0">
                <a:solidFill>
                  <a:srgbClr val="003399"/>
                </a:solidFill>
                <a:latin typeface="Open Sans" panose="020B0606030504020204" pitchFamily="34" charset="0"/>
              </a:rPr>
              <a:t>system of the concerned Partner State</a:t>
            </a:r>
          </a:p>
          <a:p>
            <a:pPr fontAlgn="base">
              <a:spcAft>
                <a:spcPts val="1000"/>
              </a:spcAft>
            </a:pPr>
            <a:r>
              <a:rPr lang="en-US" sz="2800" dirty="0">
                <a:solidFill>
                  <a:srgbClr val="003399"/>
                </a:solidFill>
                <a:latin typeface="Open Sans" panose="020B0606030504020204" pitchFamily="34" charset="0"/>
              </a:rPr>
              <a:t>l. The provision of guarantees by a bank or other financial institution where required</a:t>
            </a:r>
          </a:p>
          <a:p>
            <a:pPr fontAlgn="base">
              <a:spcAft>
                <a:spcPts val="1000"/>
              </a:spcAft>
            </a:pPr>
            <a:r>
              <a:rPr lang="en-US" sz="2800" dirty="0">
                <a:solidFill>
                  <a:srgbClr val="003399"/>
                </a:solidFill>
                <a:latin typeface="Open Sans" panose="020B0606030504020204" pitchFamily="34" charset="0"/>
              </a:rPr>
              <a:t>by Union or national law or in a programming document adopted by the monitoring</a:t>
            </a:r>
          </a:p>
          <a:p>
            <a:pPr fontAlgn="base">
              <a:spcAft>
                <a:spcPts val="1000"/>
              </a:spcAft>
            </a:pPr>
            <a:r>
              <a:rPr lang="en-US" sz="2800" dirty="0">
                <a:solidFill>
                  <a:srgbClr val="003399"/>
                </a:solidFill>
                <a:latin typeface="Open Sans" panose="020B0606030504020204" pitchFamily="34" charset="0"/>
              </a:rPr>
              <a:t>committee</a:t>
            </a:r>
          </a:p>
          <a:p>
            <a:pPr fontAlgn="base">
              <a:spcAft>
                <a:spcPts val="1000"/>
              </a:spcAft>
            </a:pPr>
            <a:r>
              <a:rPr lang="en-US" sz="2800" dirty="0">
                <a:solidFill>
                  <a:srgbClr val="003399"/>
                </a:solidFill>
                <a:latin typeface="Open Sans" panose="020B0606030504020204" pitchFamily="34" charset="0"/>
              </a:rPr>
              <a:t>m. Travel and accommodation for external experts, speakers, chairpersons of meetings</a:t>
            </a:r>
          </a:p>
          <a:p>
            <a:pPr fontAlgn="base">
              <a:spcAft>
                <a:spcPts val="1000"/>
              </a:spcAft>
            </a:pPr>
            <a:r>
              <a:rPr lang="en-US" sz="2800" dirty="0">
                <a:solidFill>
                  <a:srgbClr val="003399"/>
                </a:solidFill>
                <a:latin typeface="Open Sans" panose="020B0606030504020204" pitchFamily="34" charset="0"/>
              </a:rPr>
              <a:t>and service providers</a:t>
            </a:r>
          </a:p>
          <a:p>
            <a:pPr fontAlgn="base">
              <a:spcAft>
                <a:spcPts val="1000"/>
              </a:spcAft>
            </a:pPr>
            <a:r>
              <a:rPr lang="en-US" sz="2800" dirty="0">
                <a:solidFill>
                  <a:srgbClr val="003399"/>
                </a:solidFill>
                <a:latin typeface="Open Sans" panose="020B0606030504020204" pitchFamily="34" charset="0"/>
              </a:rPr>
              <a:t>n. Other specific expertise and services needed for the given project</a:t>
            </a:r>
          </a:p>
        </p:txBody>
      </p:sp>
    </p:spTree>
    <p:extLst>
      <p:ext uri="{BB962C8B-B14F-4D97-AF65-F5344CB8AC3E}">
        <p14:creationId xmlns:p14="http://schemas.microsoft.com/office/powerpoint/2010/main" val="16779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5BD2-031F-4CF0-5C49-8F8044F07AB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7BD0768E-9560-8E62-CD6A-4A891C4F33F4}"/>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1E0022B7-37F0-A34B-4645-99568EC26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1A48570C-EADB-DCE3-18F4-C7F1CDDCFEA9}"/>
              </a:ext>
            </a:extLst>
          </p:cNvPr>
          <p:cNvSpPr txBox="1"/>
          <p:nvPr/>
        </p:nvSpPr>
        <p:spPr>
          <a:xfrm>
            <a:off x="2286000" y="2064679"/>
            <a:ext cx="15004472" cy="4862870"/>
          </a:xfrm>
          <a:prstGeom prst="rect">
            <a:avLst/>
          </a:prstGeom>
          <a:noFill/>
        </p:spPr>
        <p:txBody>
          <a:bodyPr wrap="square">
            <a:spAutoFit/>
          </a:bodyPr>
          <a:lstStyle/>
          <a:p>
            <a:pPr>
              <a:spcBef>
                <a:spcPts val="6000"/>
              </a:spcBef>
              <a:spcAft>
                <a:spcPts val="2000"/>
              </a:spcAft>
            </a:pPr>
            <a:r>
              <a:rPr lang="en-GB" sz="3600" b="1" dirty="0">
                <a:solidFill>
                  <a:srgbClr val="FF0000"/>
                </a:solidFill>
                <a:latin typeface="Open Sans" panose="020B0606030504020204" pitchFamily="34" charset="0"/>
              </a:rPr>
              <a:t>Attention! </a:t>
            </a:r>
            <a:endParaRPr lang="en-GB" sz="2800" b="1" dirty="0">
              <a:solidFill>
                <a:srgbClr val="FF0000"/>
              </a:solidFill>
            </a:endParaRPr>
          </a:p>
          <a:p>
            <a:pPr marL="285750" indent="-285750" fontAlgn="base">
              <a:spcAft>
                <a:spcPts val="1000"/>
              </a:spcAft>
              <a:buFont typeface="Arial" panose="020B0604020202020204" pitchFamily="34" charset="0"/>
              <a:buChar char="•"/>
            </a:pPr>
            <a:r>
              <a:rPr lang="en-US" sz="2800" b="1" dirty="0">
                <a:solidFill>
                  <a:srgbClr val="003399"/>
                </a:solidFill>
                <a:latin typeface="Open Sans" panose="020B0606030504020204" pitchFamily="34" charset="0"/>
              </a:rPr>
              <a:t>Control costs </a:t>
            </a:r>
            <a:r>
              <a:rPr lang="en-US" sz="2800" dirty="0">
                <a:solidFill>
                  <a:srgbClr val="003399"/>
                </a:solidFill>
                <a:latin typeface="Open Sans" panose="020B0606030504020204" pitchFamily="34" charset="0"/>
              </a:rPr>
              <a:t>to be planned under CC External expertise and services costs  (relevant for the AT, DE and MD PPs only)</a:t>
            </a:r>
          </a:p>
          <a:p>
            <a:pPr marL="285750" indent="-285750" fontAlgn="base">
              <a:spcAft>
                <a:spcPts val="1000"/>
              </a:spcAft>
              <a:buFont typeface="Arial" panose="020B0604020202020204" pitchFamily="34" charset="0"/>
              <a:buChar char="•"/>
            </a:pPr>
            <a:endParaRPr lang="en-US"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 </a:t>
            </a:r>
            <a:r>
              <a:rPr lang="en-US" sz="2800" b="1" dirty="0">
                <a:solidFill>
                  <a:srgbClr val="003399"/>
                </a:solidFill>
                <a:latin typeface="Open Sans" panose="020B0606030504020204" pitchFamily="34" charset="0"/>
              </a:rPr>
              <a:t>Stakeholders’ travel and accommodation costs </a:t>
            </a:r>
            <a:r>
              <a:rPr lang="en-US" sz="2800" dirty="0">
                <a:solidFill>
                  <a:srgbClr val="003399"/>
                </a:solidFill>
                <a:latin typeface="Open Sans" panose="020B0606030504020204" pitchFamily="34" charset="0"/>
              </a:rPr>
              <a:t>to be planned under CC External expertise (and not under CC Travel and accommodation)</a:t>
            </a:r>
          </a:p>
          <a:p>
            <a:pPr fontAlgn="base">
              <a:spcAft>
                <a:spcPts val="1000"/>
              </a:spcAft>
            </a:pPr>
            <a:endParaRPr lang="en-US" sz="2800" dirty="0">
              <a:solidFill>
                <a:srgbClr val="003399"/>
              </a:solidFill>
              <a:latin typeface="Open Sans" panose="020B0606030504020204" pitchFamily="34" charset="0"/>
            </a:endParaRPr>
          </a:p>
          <a:p>
            <a:pPr marL="285750"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 </a:t>
            </a:r>
            <a:r>
              <a:rPr lang="en-US" sz="2800" b="1" dirty="0">
                <a:solidFill>
                  <a:srgbClr val="003399"/>
                </a:solidFill>
                <a:latin typeface="Open Sans" panose="020B0606030504020204" pitchFamily="34" charset="0"/>
              </a:rPr>
              <a:t>Costs of website and project logo </a:t>
            </a:r>
            <a:r>
              <a:rPr lang="en-US" sz="2800" dirty="0">
                <a:solidFill>
                  <a:srgbClr val="003399"/>
                </a:solidFill>
                <a:latin typeface="Open Sans" panose="020B0606030504020204" pitchFamily="34" charset="0"/>
              </a:rPr>
              <a:t>created by PP as a simple communication tool are </a:t>
            </a:r>
            <a:r>
              <a:rPr lang="en-US" sz="2800" b="1" dirty="0">
                <a:solidFill>
                  <a:srgbClr val="003399"/>
                </a:solidFill>
                <a:latin typeface="Open Sans" panose="020B0606030504020204" pitchFamily="34" charset="0"/>
              </a:rPr>
              <a:t>not eligible </a:t>
            </a:r>
          </a:p>
        </p:txBody>
      </p:sp>
    </p:spTree>
    <p:extLst>
      <p:ext uri="{BB962C8B-B14F-4D97-AF65-F5344CB8AC3E}">
        <p14:creationId xmlns:p14="http://schemas.microsoft.com/office/powerpoint/2010/main" val="1831655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029D1-619A-149A-5F8D-D5D1D3D96A18}"/>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708A949-46D4-8AF7-39BC-173D18FC23E5}"/>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72E32EA0-B87C-BD4F-C349-16F9FA8F7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10BF7D64-E765-4E9E-4EDE-9867B9D4DE22}"/>
              </a:ext>
            </a:extLst>
          </p:cNvPr>
          <p:cNvSpPr txBox="1"/>
          <p:nvPr/>
        </p:nvSpPr>
        <p:spPr>
          <a:xfrm>
            <a:off x="2286000" y="2064679"/>
            <a:ext cx="15004472" cy="6760825"/>
          </a:xfrm>
          <a:prstGeom prst="rect">
            <a:avLst/>
          </a:prstGeom>
          <a:noFill/>
        </p:spPr>
        <p:txBody>
          <a:bodyPr wrap="square">
            <a:spAutoFit/>
          </a:bodyPr>
          <a:lstStyle/>
          <a:p>
            <a:pPr>
              <a:spcBef>
                <a:spcPts val="600"/>
              </a:spcBef>
              <a:spcAft>
                <a:spcPts val="2000"/>
              </a:spcAft>
            </a:pPr>
            <a:r>
              <a:rPr lang="en-GB" sz="3600" b="1" dirty="0">
                <a:solidFill>
                  <a:srgbClr val="003399"/>
                </a:solidFill>
                <a:latin typeface="Open Sans" panose="020B0606030504020204" pitchFamily="34" charset="0"/>
              </a:rPr>
              <a:t>Equipment costs</a:t>
            </a:r>
          </a:p>
          <a:p>
            <a:pPr>
              <a:spcBef>
                <a:spcPts val="600"/>
              </a:spcBef>
              <a:spcAft>
                <a:spcPts val="2000"/>
              </a:spcAft>
            </a:pPr>
            <a:r>
              <a:rPr lang="en-US" sz="2800" dirty="0">
                <a:solidFill>
                  <a:srgbClr val="003399"/>
                </a:solidFill>
                <a:latin typeface="Open Sans" panose="020B0606030504020204" pitchFamily="34" charset="0"/>
              </a:rPr>
              <a:t>a. Office equipment</a:t>
            </a:r>
          </a:p>
          <a:p>
            <a:pPr>
              <a:spcBef>
                <a:spcPts val="600"/>
              </a:spcBef>
              <a:spcAft>
                <a:spcPts val="2000"/>
              </a:spcAft>
            </a:pPr>
            <a:r>
              <a:rPr lang="en-US" sz="2800" dirty="0">
                <a:solidFill>
                  <a:srgbClr val="003399"/>
                </a:solidFill>
                <a:latin typeface="Open Sans" panose="020B0606030504020204" pitchFamily="34" charset="0"/>
              </a:rPr>
              <a:t>b. IT hardware and software</a:t>
            </a:r>
          </a:p>
          <a:p>
            <a:pPr>
              <a:spcBef>
                <a:spcPts val="600"/>
              </a:spcBef>
              <a:spcAft>
                <a:spcPts val="2000"/>
              </a:spcAft>
            </a:pPr>
            <a:r>
              <a:rPr lang="en-US" sz="2800" dirty="0">
                <a:solidFill>
                  <a:srgbClr val="003399"/>
                </a:solidFill>
                <a:latin typeface="Open Sans" panose="020B0606030504020204" pitchFamily="34" charset="0"/>
              </a:rPr>
              <a:t>c. Furniture and fittings</a:t>
            </a:r>
          </a:p>
          <a:p>
            <a:pPr>
              <a:spcBef>
                <a:spcPts val="600"/>
              </a:spcBef>
              <a:spcAft>
                <a:spcPts val="2000"/>
              </a:spcAft>
            </a:pPr>
            <a:r>
              <a:rPr lang="en-US" sz="2800" dirty="0">
                <a:solidFill>
                  <a:srgbClr val="003399"/>
                </a:solidFill>
                <a:latin typeface="Open Sans" panose="020B0606030504020204" pitchFamily="34" charset="0"/>
              </a:rPr>
              <a:t>d. Laboratory equipment</a:t>
            </a:r>
          </a:p>
          <a:p>
            <a:pPr>
              <a:spcBef>
                <a:spcPts val="600"/>
              </a:spcBef>
              <a:spcAft>
                <a:spcPts val="2000"/>
              </a:spcAft>
            </a:pPr>
            <a:r>
              <a:rPr lang="en-US" sz="2800" dirty="0">
                <a:solidFill>
                  <a:srgbClr val="003399"/>
                </a:solidFill>
                <a:latin typeface="Open Sans" panose="020B0606030504020204" pitchFamily="34" charset="0"/>
              </a:rPr>
              <a:t>e. Machines and instruments</a:t>
            </a:r>
          </a:p>
          <a:p>
            <a:pPr>
              <a:spcBef>
                <a:spcPts val="600"/>
              </a:spcBef>
              <a:spcAft>
                <a:spcPts val="2000"/>
              </a:spcAft>
            </a:pPr>
            <a:r>
              <a:rPr lang="en-US" sz="2800" dirty="0">
                <a:solidFill>
                  <a:srgbClr val="003399"/>
                </a:solidFill>
                <a:latin typeface="Open Sans" panose="020B0606030504020204" pitchFamily="34" charset="0"/>
              </a:rPr>
              <a:t>f. Tools or devices</a:t>
            </a:r>
          </a:p>
          <a:p>
            <a:pPr>
              <a:spcBef>
                <a:spcPts val="600"/>
              </a:spcBef>
              <a:spcAft>
                <a:spcPts val="2000"/>
              </a:spcAft>
            </a:pPr>
            <a:r>
              <a:rPr lang="en-US" sz="2800" dirty="0">
                <a:solidFill>
                  <a:srgbClr val="003399"/>
                </a:solidFill>
                <a:latin typeface="Open Sans" panose="020B0606030504020204" pitchFamily="34" charset="0"/>
              </a:rPr>
              <a:t>g. Vehicles</a:t>
            </a:r>
          </a:p>
          <a:p>
            <a:pPr>
              <a:spcBef>
                <a:spcPts val="600"/>
              </a:spcBef>
              <a:spcAft>
                <a:spcPts val="2000"/>
              </a:spcAft>
            </a:pPr>
            <a:r>
              <a:rPr lang="en-US" sz="2800" dirty="0">
                <a:solidFill>
                  <a:srgbClr val="003399"/>
                </a:solidFill>
                <a:latin typeface="Open Sans" panose="020B0606030504020204" pitchFamily="34" charset="0"/>
              </a:rPr>
              <a:t>h. Other specific equipment needed for operations</a:t>
            </a:r>
          </a:p>
        </p:txBody>
      </p:sp>
    </p:spTree>
    <p:extLst>
      <p:ext uri="{BB962C8B-B14F-4D97-AF65-F5344CB8AC3E}">
        <p14:creationId xmlns:p14="http://schemas.microsoft.com/office/powerpoint/2010/main" val="4072530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8FC67-4B46-C36B-2A2C-9459A5B2FAE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692AAFD-2BF3-67EA-E764-9F5876C0BBE2}"/>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287CB8FA-5F6F-8E48-F23B-14DDA1465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6D7637DD-3C99-A914-4663-FFE34BAA35C9}"/>
              </a:ext>
            </a:extLst>
          </p:cNvPr>
          <p:cNvSpPr txBox="1"/>
          <p:nvPr/>
        </p:nvSpPr>
        <p:spPr>
          <a:xfrm>
            <a:off x="2286000" y="2064679"/>
            <a:ext cx="15004472" cy="4134465"/>
          </a:xfrm>
          <a:prstGeom prst="rect">
            <a:avLst/>
          </a:prstGeom>
          <a:noFill/>
        </p:spPr>
        <p:txBody>
          <a:bodyPr wrap="square">
            <a:spAutoFit/>
          </a:bodyPr>
          <a:lstStyle/>
          <a:p>
            <a:pPr>
              <a:spcBef>
                <a:spcPts val="600"/>
              </a:spcBef>
              <a:spcAft>
                <a:spcPts val="2000"/>
              </a:spcAft>
            </a:pPr>
            <a:r>
              <a:rPr lang="en-GB" sz="3600" b="1" dirty="0">
                <a:solidFill>
                  <a:srgbClr val="003399"/>
                </a:solidFill>
                <a:latin typeface="Open Sans" panose="020B0606030504020204" pitchFamily="34" charset="0"/>
              </a:rPr>
              <a:t>Equipment costs</a:t>
            </a:r>
          </a:p>
          <a:p>
            <a:pPr marL="285750" indent="-285750">
              <a:spcBef>
                <a:spcPts val="600"/>
              </a:spcBef>
              <a:spcAft>
                <a:spcPts val="2000"/>
              </a:spcAft>
              <a:buFont typeface="Arial" panose="020B0604020202020204" pitchFamily="34" charset="0"/>
              <a:buChar char="•"/>
            </a:pPr>
            <a:r>
              <a:rPr lang="en-US" sz="2800" dirty="0">
                <a:solidFill>
                  <a:srgbClr val="003399"/>
                </a:solidFill>
                <a:latin typeface="Open Sans" panose="020B0606030504020204" pitchFamily="34" charset="0"/>
              </a:rPr>
              <a:t>Only equipment </a:t>
            </a:r>
            <a:r>
              <a:rPr lang="en-US" sz="2800" b="1" dirty="0">
                <a:solidFill>
                  <a:srgbClr val="003399"/>
                </a:solidFill>
                <a:latin typeface="Open Sans" panose="020B0606030504020204" pitchFamily="34" charset="0"/>
              </a:rPr>
              <a:t>listed in the approved AF </a:t>
            </a:r>
            <a:r>
              <a:rPr lang="en-US" sz="2800" dirty="0">
                <a:solidFill>
                  <a:srgbClr val="003399"/>
                </a:solidFill>
                <a:latin typeface="Open Sans" panose="020B0606030504020204" pitchFamily="34" charset="0"/>
              </a:rPr>
              <a:t>are eligible</a:t>
            </a:r>
          </a:p>
          <a:p>
            <a:pPr marL="285750" indent="-285750">
              <a:spcBef>
                <a:spcPts val="600"/>
              </a:spcBef>
              <a:spcAft>
                <a:spcPts val="2000"/>
              </a:spcAft>
              <a:buFont typeface="Arial" panose="020B0604020202020204" pitchFamily="34" charset="0"/>
              <a:buChar char="•"/>
            </a:pPr>
            <a:r>
              <a:rPr lang="en-US" sz="2800" b="1" dirty="0">
                <a:solidFill>
                  <a:srgbClr val="003399"/>
                </a:solidFill>
                <a:latin typeface="Open Sans" panose="020B0606030504020204" pitchFamily="34" charset="0"/>
              </a:rPr>
              <a:t>Full costs </a:t>
            </a:r>
            <a:r>
              <a:rPr lang="en-US" sz="2800" dirty="0">
                <a:solidFill>
                  <a:srgbClr val="003399"/>
                </a:solidFill>
                <a:latin typeface="Open Sans" panose="020B0606030504020204" pitchFamily="34" charset="0"/>
              </a:rPr>
              <a:t>of the equipment should be allocated to the project, </a:t>
            </a:r>
            <a:r>
              <a:rPr lang="en-US" sz="2800" b="1" dirty="0">
                <a:solidFill>
                  <a:srgbClr val="FF0000"/>
                </a:solidFill>
                <a:latin typeface="Open Sans" panose="020B0606030504020204" pitchFamily="34" charset="0"/>
              </a:rPr>
              <a:t>if in line </a:t>
            </a:r>
            <a:r>
              <a:rPr lang="en-US" sz="2800" b="1" dirty="0">
                <a:solidFill>
                  <a:srgbClr val="003399"/>
                </a:solidFill>
                <a:latin typeface="Open Sans" panose="020B0606030504020204" pitchFamily="34" charset="0"/>
              </a:rPr>
              <a:t>with national and institutional regulations </a:t>
            </a:r>
          </a:p>
          <a:p>
            <a:pPr marL="285750" indent="-285750">
              <a:spcBef>
                <a:spcPts val="600"/>
              </a:spcBef>
              <a:spcAft>
                <a:spcPts val="2000"/>
              </a:spcAft>
              <a:buFont typeface="Arial" panose="020B0604020202020204" pitchFamily="34" charset="0"/>
              <a:buChar char="•"/>
            </a:pPr>
            <a:r>
              <a:rPr lang="en-US" sz="2800" b="1" dirty="0">
                <a:solidFill>
                  <a:srgbClr val="FF0000"/>
                </a:solidFill>
                <a:latin typeface="Open Sans" panose="020B0606030504020204" pitchFamily="34" charset="0"/>
              </a:rPr>
              <a:t> If not, </a:t>
            </a:r>
            <a:r>
              <a:rPr lang="en-US" sz="2800" dirty="0">
                <a:solidFill>
                  <a:srgbClr val="003399"/>
                </a:solidFill>
                <a:latin typeface="Open Sans" panose="020B0606030504020204" pitchFamily="34" charset="0"/>
              </a:rPr>
              <a:t>only depreciation costs shall be allocated to the project</a:t>
            </a:r>
          </a:p>
          <a:p>
            <a:pPr marL="285750" indent="-285750">
              <a:spcBef>
                <a:spcPts val="600"/>
              </a:spcBef>
              <a:spcAft>
                <a:spcPts val="2000"/>
              </a:spcAft>
              <a:buFont typeface="Arial" panose="020B0604020202020204" pitchFamily="34" charset="0"/>
              <a:buChar char="•"/>
            </a:pPr>
            <a:r>
              <a:rPr lang="en-US" sz="2800" dirty="0">
                <a:solidFill>
                  <a:srgbClr val="003399"/>
                </a:solidFill>
                <a:latin typeface="Open Sans" panose="020B0606030504020204" pitchFamily="34" charset="0"/>
              </a:rPr>
              <a:t>Rental or leasing costs for a certain period during the project lifetime are eligible</a:t>
            </a:r>
          </a:p>
        </p:txBody>
      </p:sp>
    </p:spTree>
    <p:extLst>
      <p:ext uri="{BB962C8B-B14F-4D97-AF65-F5344CB8AC3E}">
        <p14:creationId xmlns:p14="http://schemas.microsoft.com/office/powerpoint/2010/main" val="1109529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50E1D-7ACC-E659-380B-5A611B2A880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6CDA0F4-DDA2-3696-B769-1D24176C5697}"/>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8300AAC5-8825-7955-BE3E-8BDA77998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03D042A2-28B8-E4FA-6525-1596C92855F8}"/>
              </a:ext>
            </a:extLst>
          </p:cNvPr>
          <p:cNvSpPr txBox="1"/>
          <p:nvPr/>
        </p:nvSpPr>
        <p:spPr>
          <a:xfrm>
            <a:off x="2286000" y="2064679"/>
            <a:ext cx="15004472" cy="4996240"/>
          </a:xfrm>
          <a:prstGeom prst="rect">
            <a:avLst/>
          </a:prstGeom>
          <a:noFill/>
        </p:spPr>
        <p:txBody>
          <a:bodyPr wrap="square">
            <a:spAutoFit/>
          </a:bodyPr>
          <a:lstStyle/>
          <a:p>
            <a:pPr>
              <a:spcBef>
                <a:spcPts val="600"/>
              </a:spcBef>
              <a:spcAft>
                <a:spcPts val="2000"/>
              </a:spcAft>
            </a:pPr>
            <a:r>
              <a:rPr lang="en-GB" sz="3600" b="1" dirty="0">
                <a:solidFill>
                  <a:srgbClr val="003399"/>
                </a:solidFill>
                <a:latin typeface="Open Sans" panose="020B0606030504020204" pitchFamily="34" charset="0"/>
              </a:rPr>
              <a:t>Equipment costs</a:t>
            </a:r>
          </a:p>
          <a:p>
            <a:pPr>
              <a:spcBef>
                <a:spcPts val="600"/>
              </a:spcBef>
              <a:spcAft>
                <a:spcPts val="2000"/>
              </a:spcAft>
            </a:pPr>
            <a:r>
              <a:rPr lang="en-US" sz="2800" dirty="0">
                <a:solidFill>
                  <a:srgbClr val="003399"/>
                </a:solidFill>
                <a:latin typeface="Open Sans" panose="020B0606030504020204" pitchFamily="34" charset="0"/>
              </a:rPr>
              <a:t>In justified cases, costs for the purchase of </a:t>
            </a:r>
            <a:r>
              <a:rPr lang="en-US" sz="2800" b="1" dirty="0">
                <a:solidFill>
                  <a:srgbClr val="003399"/>
                </a:solidFill>
                <a:latin typeface="Open Sans" panose="020B0606030504020204" pitchFamily="34" charset="0"/>
              </a:rPr>
              <a:t>specific thematic second-hand equipment </a:t>
            </a:r>
            <a:r>
              <a:rPr lang="en-US" sz="2800" dirty="0">
                <a:solidFill>
                  <a:srgbClr val="003399"/>
                </a:solidFill>
                <a:latin typeface="Open Sans" panose="020B0606030504020204" pitchFamily="34" charset="0"/>
              </a:rPr>
              <a:t>may be eligible subject to the following conditions:</a:t>
            </a:r>
          </a:p>
          <a:p>
            <a:pPr>
              <a:spcBef>
                <a:spcPts val="600"/>
              </a:spcBef>
              <a:spcAft>
                <a:spcPts val="2000"/>
              </a:spcAft>
            </a:pPr>
            <a:r>
              <a:rPr lang="en-US" sz="2800" dirty="0">
                <a:solidFill>
                  <a:srgbClr val="003399"/>
                </a:solidFill>
                <a:latin typeface="Open Sans" panose="020B0606030504020204" pitchFamily="34" charset="0"/>
              </a:rPr>
              <a:t>(a) no other assistance has been received for it from the Interreg funds or from the funds listed in point (a) of Article 1(1) of Regulation (EU) 2021/1060;</a:t>
            </a:r>
          </a:p>
          <a:p>
            <a:pPr>
              <a:spcBef>
                <a:spcPts val="600"/>
              </a:spcBef>
              <a:spcAft>
                <a:spcPts val="2000"/>
              </a:spcAft>
            </a:pPr>
            <a:r>
              <a:rPr lang="en-US" sz="2800" dirty="0">
                <a:solidFill>
                  <a:srgbClr val="003399"/>
                </a:solidFill>
                <a:latin typeface="Open Sans" panose="020B0606030504020204" pitchFamily="34" charset="0"/>
              </a:rPr>
              <a:t>(b) its price does not exceed the generally accepted price on the market in question; and</a:t>
            </a:r>
          </a:p>
          <a:p>
            <a:pPr>
              <a:spcBef>
                <a:spcPts val="600"/>
              </a:spcBef>
              <a:spcAft>
                <a:spcPts val="2000"/>
              </a:spcAft>
            </a:pPr>
            <a:r>
              <a:rPr lang="en-US" sz="2800" dirty="0">
                <a:solidFill>
                  <a:srgbClr val="003399"/>
                </a:solidFill>
                <a:latin typeface="Open Sans" panose="020B0606030504020204" pitchFamily="34" charset="0"/>
              </a:rPr>
              <a:t>(c) it has the technical characteristics necessary for the operation and complies with applicable norms and standards.</a:t>
            </a:r>
          </a:p>
        </p:txBody>
      </p:sp>
    </p:spTree>
    <p:extLst>
      <p:ext uri="{BB962C8B-B14F-4D97-AF65-F5344CB8AC3E}">
        <p14:creationId xmlns:p14="http://schemas.microsoft.com/office/powerpoint/2010/main" val="9140577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4EB2-58E8-FABF-5C24-9F0BFD1DFB1B}"/>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192324A-46DF-16BF-9779-7F04681449E3}"/>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E4C7EB01-6F30-0388-0EEF-280E05650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6A4F07B5-45B4-EFA2-3CEF-A26F7F17D9C8}"/>
              </a:ext>
            </a:extLst>
          </p:cNvPr>
          <p:cNvSpPr txBox="1"/>
          <p:nvPr/>
        </p:nvSpPr>
        <p:spPr>
          <a:xfrm>
            <a:off x="2286000" y="2064679"/>
            <a:ext cx="15004472" cy="5811847"/>
          </a:xfrm>
          <a:prstGeom prst="rect">
            <a:avLst/>
          </a:prstGeom>
          <a:noFill/>
        </p:spPr>
        <p:txBody>
          <a:bodyPr wrap="square">
            <a:spAutoFit/>
          </a:bodyPr>
          <a:lstStyle/>
          <a:p>
            <a:pPr>
              <a:spcBef>
                <a:spcPts val="600"/>
              </a:spcBef>
              <a:spcAft>
                <a:spcPts val="2000"/>
              </a:spcAft>
            </a:pPr>
            <a:r>
              <a:rPr lang="en-US" sz="3600" b="1" dirty="0">
                <a:solidFill>
                  <a:srgbClr val="003399"/>
                </a:solidFill>
                <a:latin typeface="Open Sans" panose="020B0606030504020204" pitchFamily="34" charset="0"/>
              </a:rPr>
              <a:t>Costs for Infrastructure and works</a:t>
            </a:r>
          </a:p>
          <a:p>
            <a:pPr>
              <a:spcBef>
                <a:spcPts val="600"/>
              </a:spcBef>
              <a:spcAft>
                <a:spcPts val="2000"/>
              </a:spcAft>
            </a:pPr>
            <a:r>
              <a:rPr lang="en-US" sz="2800" dirty="0">
                <a:solidFill>
                  <a:srgbClr val="003399"/>
                </a:solidFill>
                <a:latin typeface="Open Sans" panose="020B0606030504020204" pitchFamily="34" charset="0"/>
              </a:rPr>
              <a:t>a) Building permits;</a:t>
            </a:r>
          </a:p>
          <a:p>
            <a:pPr>
              <a:spcBef>
                <a:spcPts val="600"/>
              </a:spcBef>
              <a:spcAft>
                <a:spcPts val="2000"/>
              </a:spcAft>
            </a:pPr>
            <a:r>
              <a:rPr lang="en-US" sz="2800" dirty="0">
                <a:solidFill>
                  <a:srgbClr val="003399"/>
                </a:solidFill>
                <a:latin typeface="Open Sans" panose="020B0606030504020204" pitchFamily="34" charset="0"/>
              </a:rPr>
              <a:t>b) Building material;</a:t>
            </a:r>
          </a:p>
          <a:p>
            <a:pPr>
              <a:spcBef>
                <a:spcPts val="600"/>
              </a:spcBef>
              <a:spcAft>
                <a:spcPts val="2000"/>
              </a:spcAft>
            </a:pPr>
            <a:r>
              <a:rPr lang="en-US" sz="2800" dirty="0">
                <a:solidFill>
                  <a:srgbClr val="003399"/>
                </a:solidFill>
                <a:latin typeface="Open Sans" panose="020B0606030504020204" pitchFamily="34" charset="0"/>
              </a:rPr>
              <a:t>c) </a:t>
            </a:r>
            <a:r>
              <a:rPr lang="en-US" sz="2800" dirty="0" err="1">
                <a:solidFill>
                  <a:srgbClr val="003399"/>
                </a:solidFill>
                <a:latin typeface="Open Sans" panose="020B0606030504020204" pitchFamily="34" charset="0"/>
              </a:rPr>
              <a:t>Labour</a:t>
            </a:r>
            <a:r>
              <a:rPr lang="en-US" sz="2800" dirty="0">
                <a:solidFill>
                  <a:srgbClr val="003399"/>
                </a:solidFill>
                <a:latin typeface="Open Sans" panose="020B0606030504020204" pitchFamily="34" charset="0"/>
              </a:rPr>
              <a:t>;</a:t>
            </a:r>
          </a:p>
          <a:p>
            <a:pPr>
              <a:spcBef>
                <a:spcPts val="600"/>
              </a:spcBef>
              <a:spcAft>
                <a:spcPts val="2000"/>
              </a:spcAft>
            </a:pPr>
            <a:r>
              <a:rPr lang="en-US" sz="2800" dirty="0">
                <a:solidFill>
                  <a:srgbClr val="003399"/>
                </a:solidFill>
                <a:latin typeface="Open Sans" panose="020B0606030504020204" pitchFamily="34" charset="0"/>
              </a:rPr>
              <a:t>d) </a:t>
            </a:r>
            <a:r>
              <a:rPr lang="en-US" sz="2800" dirty="0" err="1">
                <a:solidFill>
                  <a:srgbClr val="003399"/>
                </a:solidFill>
                <a:latin typeface="Open Sans" panose="020B0606030504020204" pitchFamily="34" charset="0"/>
              </a:rPr>
              <a:t>Specialised</a:t>
            </a:r>
            <a:r>
              <a:rPr lang="en-US" sz="2800" dirty="0">
                <a:solidFill>
                  <a:srgbClr val="003399"/>
                </a:solidFill>
                <a:latin typeface="Open Sans" panose="020B0606030504020204" pitchFamily="34" charset="0"/>
              </a:rPr>
              <a:t> interventions (e.g. soil remediation, mine-clearing)</a:t>
            </a:r>
          </a:p>
          <a:p>
            <a:pPr marL="285750"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Only small-scale infrastructure is eligible; the </a:t>
            </a:r>
            <a:r>
              <a:rPr lang="en-US" sz="2800" b="1" dirty="0">
                <a:solidFill>
                  <a:srgbClr val="003399"/>
                </a:solidFill>
                <a:latin typeface="Open Sans" panose="020B0606030504020204" pitchFamily="34" charset="0"/>
              </a:rPr>
              <a:t>transnational character </a:t>
            </a:r>
            <a:r>
              <a:rPr lang="en-US" sz="2800" dirty="0">
                <a:solidFill>
                  <a:srgbClr val="003399"/>
                </a:solidFill>
                <a:latin typeface="Open Sans" panose="020B0606030504020204" pitchFamily="34" charset="0"/>
              </a:rPr>
              <a:t>of the investment has to be demonstrated; the activity should be approved in the AF</a:t>
            </a:r>
          </a:p>
          <a:p>
            <a:pPr marL="285750" indent="-285750" fontAlgn="base">
              <a:spcAft>
                <a:spcPts val="1000"/>
              </a:spcAft>
              <a:buFont typeface="Arial" panose="020B0604020202020204" pitchFamily="34" charset="0"/>
              <a:buChar char="•"/>
            </a:pPr>
            <a:r>
              <a:rPr lang="en-US" sz="2800" dirty="0">
                <a:solidFill>
                  <a:srgbClr val="003399"/>
                </a:solidFill>
                <a:latin typeface="Open Sans" panose="020B0606030504020204" pitchFamily="34" charset="0"/>
              </a:rPr>
              <a:t>This cost category should include execution or both design and execution of works as well as site preparation, delivery, handling installation, renovation</a:t>
            </a:r>
          </a:p>
        </p:txBody>
      </p:sp>
    </p:spTree>
    <p:extLst>
      <p:ext uri="{BB962C8B-B14F-4D97-AF65-F5344CB8AC3E}">
        <p14:creationId xmlns:p14="http://schemas.microsoft.com/office/powerpoint/2010/main" val="182953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F3F0-9AF0-D317-EB8B-CCE1E93DFB8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4BC712F9-A88C-0FD4-1291-87CB0395FE10}"/>
              </a:ext>
            </a:extLst>
          </p:cNvPr>
          <p:cNvSpPr>
            <a:spLocks noGrp="1"/>
          </p:cNvSpPr>
          <p:nvPr>
            <p:ph type="title"/>
          </p:nvPr>
        </p:nvSpPr>
        <p:spPr>
          <a:xfrm>
            <a:off x="2743198" y="511516"/>
            <a:ext cx="14484925" cy="977900"/>
          </a:xfrm>
        </p:spPr>
        <p:txBody>
          <a:bodyPr/>
          <a:lstStyle/>
          <a:p>
            <a:r>
              <a:rPr lang="hu-HU" dirty="0"/>
              <a:t>Programme </a:t>
            </a:r>
            <a:r>
              <a:rPr lang="hu-HU" dirty="0" err="1"/>
              <a:t>Coverage</a:t>
            </a:r>
            <a:r>
              <a:rPr lang="hu-HU" dirty="0"/>
              <a:t> &amp; </a:t>
            </a:r>
            <a:r>
              <a:rPr lang="hu-HU" dirty="0" err="1"/>
              <a:t>Geographic</a:t>
            </a:r>
            <a:r>
              <a:rPr lang="hu-HU" dirty="0"/>
              <a:t> </a:t>
            </a:r>
            <a:r>
              <a:rPr lang="hu-HU" dirty="0" err="1"/>
              <a:t>Scope</a:t>
            </a:r>
            <a:endParaRPr lang="en-US" dirty="0"/>
          </a:p>
        </p:txBody>
      </p:sp>
      <p:pic>
        <p:nvPicPr>
          <p:cNvPr id="6" name="Kép 5">
            <a:extLst>
              <a:ext uri="{FF2B5EF4-FFF2-40B4-BE49-F238E27FC236}">
                <a16:creationId xmlns:a16="http://schemas.microsoft.com/office/drawing/2014/main" id="{23CE9FC3-5ED5-F587-F696-E6E99B23E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E86989BE-64C6-1C5F-2D47-D7944376BB18}"/>
              </a:ext>
            </a:extLst>
          </p:cNvPr>
          <p:cNvSpPr txBox="1"/>
          <p:nvPr/>
        </p:nvSpPr>
        <p:spPr>
          <a:xfrm>
            <a:off x="2556161" y="1835696"/>
            <a:ext cx="14858998" cy="6617196"/>
          </a:xfrm>
          <a:prstGeom prst="rect">
            <a:avLst/>
          </a:prstGeom>
          <a:noFill/>
        </p:spPr>
        <p:txBody>
          <a:bodyPr wrap="square">
            <a:spAutoFit/>
          </a:bodyPr>
          <a:lstStyle/>
          <a:p>
            <a:r>
              <a:rPr lang="hu-HU" sz="3200" b="1" dirty="0">
                <a:solidFill>
                  <a:srgbClr val="003399"/>
                </a:solidFill>
              </a:rPr>
              <a:t>Programme </a:t>
            </a:r>
            <a:r>
              <a:rPr lang="en-US" sz="3200" b="1" dirty="0">
                <a:solidFill>
                  <a:srgbClr val="003399"/>
                </a:solidFill>
              </a:rPr>
              <a:t>a</a:t>
            </a:r>
            <a:r>
              <a:rPr lang="hu-HU" sz="3200" b="1" dirty="0" err="1">
                <a:solidFill>
                  <a:srgbClr val="003399"/>
                </a:solidFill>
              </a:rPr>
              <a:t>rea</a:t>
            </a:r>
            <a:r>
              <a:rPr lang="hu-HU" sz="3200" b="1" dirty="0">
                <a:solidFill>
                  <a:srgbClr val="003399"/>
                </a:solidFill>
              </a:rPr>
              <a:t> </a:t>
            </a:r>
            <a:r>
              <a:rPr lang="en-US" sz="3200" b="1" dirty="0">
                <a:solidFill>
                  <a:srgbClr val="003399"/>
                </a:solidFill>
              </a:rPr>
              <a:t>c</a:t>
            </a:r>
            <a:r>
              <a:rPr lang="hu-HU" sz="3200" b="1" dirty="0" err="1">
                <a:solidFill>
                  <a:srgbClr val="003399"/>
                </a:solidFill>
              </a:rPr>
              <a:t>overage</a:t>
            </a:r>
            <a:endParaRPr lang="hu-HU" sz="3200" b="1" dirty="0">
              <a:solidFill>
                <a:srgbClr val="003399"/>
              </a:solidFill>
            </a:endParaRPr>
          </a:p>
          <a:p>
            <a:pPr marL="571500" indent="-571500">
              <a:buFont typeface="Arial" panose="020B0604020202020204" pitchFamily="34" charset="0"/>
              <a:buChar char="•"/>
            </a:pPr>
            <a:r>
              <a:rPr lang="hu-HU" sz="3200" b="1" dirty="0">
                <a:solidFill>
                  <a:srgbClr val="003399"/>
                </a:solidFill>
              </a:rPr>
              <a:t>14 </a:t>
            </a:r>
            <a:r>
              <a:rPr lang="hu-HU" sz="3200" b="1" dirty="0" err="1">
                <a:solidFill>
                  <a:srgbClr val="003399"/>
                </a:solidFill>
              </a:rPr>
              <a:t>countries</a:t>
            </a:r>
            <a:r>
              <a:rPr lang="hu-HU" sz="3200" b="1" dirty="0">
                <a:solidFill>
                  <a:srgbClr val="003399"/>
                </a:solidFill>
              </a:rPr>
              <a:t> </a:t>
            </a:r>
            <a:r>
              <a:rPr lang="hu-HU" sz="3200" dirty="0" err="1">
                <a:solidFill>
                  <a:srgbClr val="003399"/>
                </a:solidFill>
              </a:rPr>
              <a:t>total</a:t>
            </a:r>
            <a:endParaRPr lang="hu-HU" sz="3200" dirty="0">
              <a:solidFill>
                <a:srgbClr val="003399"/>
              </a:solidFill>
            </a:endParaRPr>
          </a:p>
          <a:p>
            <a:pPr marL="571500" indent="-571500">
              <a:buFont typeface="Arial" panose="020B0604020202020204" pitchFamily="34" charset="0"/>
              <a:buChar char="•"/>
            </a:pPr>
            <a:r>
              <a:rPr lang="hu-HU" sz="3200" b="1" dirty="0">
                <a:solidFill>
                  <a:srgbClr val="003399"/>
                </a:solidFill>
              </a:rPr>
              <a:t>9 EU </a:t>
            </a:r>
            <a:r>
              <a:rPr lang="hu-HU" sz="3200" b="1" dirty="0" err="1">
                <a:solidFill>
                  <a:srgbClr val="003399"/>
                </a:solidFill>
              </a:rPr>
              <a:t>Member</a:t>
            </a:r>
            <a:r>
              <a:rPr lang="hu-HU" sz="3200" b="1" dirty="0">
                <a:solidFill>
                  <a:srgbClr val="003399"/>
                </a:solidFill>
              </a:rPr>
              <a:t> </a:t>
            </a:r>
            <a:r>
              <a:rPr lang="hu-HU" sz="3200" b="1" dirty="0" err="1">
                <a:solidFill>
                  <a:srgbClr val="003399"/>
                </a:solidFill>
              </a:rPr>
              <a:t>States</a:t>
            </a:r>
            <a:r>
              <a:rPr lang="hu-HU" sz="3200" dirty="0">
                <a:solidFill>
                  <a:srgbClr val="003399"/>
                </a:solidFill>
              </a:rPr>
              <a:t>: </a:t>
            </a:r>
            <a:r>
              <a:rPr lang="hu-HU" sz="3200" dirty="0" err="1">
                <a:solidFill>
                  <a:srgbClr val="003399"/>
                </a:solidFill>
              </a:rPr>
              <a:t>Austria</a:t>
            </a:r>
            <a:r>
              <a:rPr lang="hu-HU" sz="3200" dirty="0">
                <a:solidFill>
                  <a:srgbClr val="003399"/>
                </a:solidFill>
              </a:rPr>
              <a:t>, </a:t>
            </a:r>
            <a:r>
              <a:rPr lang="hu-HU" sz="3200" dirty="0" err="1">
                <a:solidFill>
                  <a:srgbClr val="003399"/>
                </a:solidFill>
              </a:rPr>
              <a:t>Bulgaria</a:t>
            </a:r>
            <a:r>
              <a:rPr lang="hu-HU" sz="3200" dirty="0">
                <a:solidFill>
                  <a:srgbClr val="003399"/>
                </a:solidFill>
              </a:rPr>
              <a:t>, </a:t>
            </a:r>
            <a:r>
              <a:rPr lang="hu-HU" sz="3200" dirty="0" err="1">
                <a:solidFill>
                  <a:srgbClr val="003399"/>
                </a:solidFill>
              </a:rPr>
              <a:t>Croatia</a:t>
            </a:r>
            <a:r>
              <a:rPr lang="hu-HU" sz="3200" dirty="0">
                <a:solidFill>
                  <a:srgbClr val="003399"/>
                </a:solidFill>
              </a:rPr>
              <a:t>, </a:t>
            </a:r>
            <a:r>
              <a:rPr lang="hu-HU" sz="3200" dirty="0" err="1">
                <a:solidFill>
                  <a:srgbClr val="003399"/>
                </a:solidFill>
              </a:rPr>
              <a:t>Czech</a:t>
            </a:r>
            <a:r>
              <a:rPr lang="hu-HU" sz="3200" dirty="0">
                <a:solidFill>
                  <a:srgbClr val="003399"/>
                </a:solidFill>
              </a:rPr>
              <a:t> </a:t>
            </a:r>
            <a:r>
              <a:rPr lang="hu-HU" sz="3200" dirty="0" err="1">
                <a:solidFill>
                  <a:srgbClr val="003399"/>
                </a:solidFill>
              </a:rPr>
              <a:t>Republic</a:t>
            </a:r>
            <a:r>
              <a:rPr lang="hu-HU" sz="3200" dirty="0">
                <a:solidFill>
                  <a:srgbClr val="003399"/>
                </a:solidFill>
              </a:rPr>
              <a:t>, Hungary, </a:t>
            </a:r>
            <a:r>
              <a:rPr lang="hu-HU" sz="3200" i="1" dirty="0">
                <a:solidFill>
                  <a:srgbClr val="003399"/>
                </a:solidFill>
              </a:rPr>
              <a:t>Baden-Württemberg &amp; </a:t>
            </a:r>
            <a:r>
              <a:rPr lang="hu-HU" sz="3200" i="1" dirty="0" err="1">
                <a:solidFill>
                  <a:srgbClr val="003399"/>
                </a:solidFill>
              </a:rPr>
              <a:t>Bavaria</a:t>
            </a:r>
            <a:r>
              <a:rPr lang="hu-HU" sz="3200" i="1" dirty="0">
                <a:solidFill>
                  <a:srgbClr val="003399"/>
                </a:solidFill>
              </a:rPr>
              <a:t> (</a:t>
            </a:r>
            <a:r>
              <a:rPr lang="hu-HU" sz="3200" i="1" dirty="0" err="1">
                <a:solidFill>
                  <a:srgbClr val="003399"/>
                </a:solidFill>
              </a:rPr>
              <a:t>Germany</a:t>
            </a:r>
            <a:r>
              <a:rPr lang="hu-HU" sz="3200" i="1" dirty="0">
                <a:solidFill>
                  <a:srgbClr val="003399"/>
                </a:solidFill>
              </a:rPr>
              <a:t>), </a:t>
            </a:r>
            <a:r>
              <a:rPr lang="hu-HU" sz="3200" dirty="0" err="1">
                <a:solidFill>
                  <a:srgbClr val="003399"/>
                </a:solidFill>
              </a:rPr>
              <a:t>Romania</a:t>
            </a:r>
            <a:r>
              <a:rPr lang="hu-HU" sz="3200" dirty="0">
                <a:solidFill>
                  <a:srgbClr val="003399"/>
                </a:solidFill>
              </a:rPr>
              <a:t>, </a:t>
            </a:r>
            <a:r>
              <a:rPr lang="hu-HU" sz="3200" dirty="0" err="1">
                <a:solidFill>
                  <a:srgbClr val="003399"/>
                </a:solidFill>
              </a:rPr>
              <a:t>Slovakia</a:t>
            </a:r>
            <a:r>
              <a:rPr lang="hu-HU" sz="3200" dirty="0">
                <a:solidFill>
                  <a:srgbClr val="003399"/>
                </a:solidFill>
              </a:rPr>
              <a:t>, </a:t>
            </a:r>
            <a:r>
              <a:rPr lang="hu-HU" sz="3200" dirty="0" err="1">
                <a:solidFill>
                  <a:srgbClr val="003399"/>
                </a:solidFill>
              </a:rPr>
              <a:t>Slovenia</a:t>
            </a:r>
            <a:endParaRPr lang="hu-HU" sz="3200" dirty="0">
              <a:solidFill>
                <a:srgbClr val="003399"/>
              </a:solidFill>
            </a:endParaRPr>
          </a:p>
          <a:p>
            <a:pPr marL="571500" indent="-571500">
              <a:buFont typeface="Arial" panose="020B0604020202020204" pitchFamily="34" charset="0"/>
              <a:buChar char="•"/>
            </a:pPr>
            <a:r>
              <a:rPr lang="hu-HU" sz="3200" b="1" dirty="0">
                <a:solidFill>
                  <a:srgbClr val="003399"/>
                </a:solidFill>
              </a:rPr>
              <a:t>5 Non-EU </a:t>
            </a:r>
            <a:r>
              <a:rPr lang="hu-HU" sz="3200" b="1" dirty="0" err="1">
                <a:solidFill>
                  <a:srgbClr val="003399"/>
                </a:solidFill>
              </a:rPr>
              <a:t>Member</a:t>
            </a:r>
            <a:r>
              <a:rPr lang="hu-HU" sz="3200" b="1" dirty="0">
                <a:solidFill>
                  <a:srgbClr val="003399"/>
                </a:solidFill>
              </a:rPr>
              <a:t> </a:t>
            </a:r>
            <a:r>
              <a:rPr lang="hu-HU" sz="3200" b="1" dirty="0" err="1">
                <a:solidFill>
                  <a:srgbClr val="003399"/>
                </a:solidFill>
              </a:rPr>
              <a:t>States</a:t>
            </a:r>
            <a:r>
              <a:rPr lang="hu-HU" sz="3200" b="1" dirty="0">
                <a:solidFill>
                  <a:srgbClr val="003399"/>
                </a:solidFill>
              </a:rPr>
              <a:t>: </a:t>
            </a:r>
            <a:r>
              <a:rPr lang="hu-HU" sz="3200" dirty="0" err="1">
                <a:solidFill>
                  <a:srgbClr val="003399"/>
                </a:solidFill>
              </a:rPr>
              <a:t>Bosnia</a:t>
            </a:r>
            <a:r>
              <a:rPr lang="hu-HU" sz="3200" dirty="0">
                <a:solidFill>
                  <a:srgbClr val="003399"/>
                </a:solidFill>
              </a:rPr>
              <a:t> and </a:t>
            </a:r>
            <a:r>
              <a:rPr lang="hu-HU" sz="3200" dirty="0" err="1">
                <a:solidFill>
                  <a:srgbClr val="003399"/>
                </a:solidFill>
              </a:rPr>
              <a:t>Herzegovina</a:t>
            </a:r>
            <a:r>
              <a:rPr lang="hu-HU" sz="3200" dirty="0">
                <a:solidFill>
                  <a:srgbClr val="003399"/>
                </a:solidFill>
              </a:rPr>
              <a:t>, Moldova, </a:t>
            </a:r>
            <a:r>
              <a:rPr lang="hu-HU" sz="3200" dirty="0" err="1">
                <a:solidFill>
                  <a:srgbClr val="003399"/>
                </a:solidFill>
              </a:rPr>
              <a:t>Montenegro</a:t>
            </a:r>
            <a:r>
              <a:rPr lang="hu-HU" sz="3200" dirty="0">
                <a:solidFill>
                  <a:srgbClr val="003399"/>
                </a:solidFill>
              </a:rPr>
              <a:t>, </a:t>
            </a:r>
            <a:r>
              <a:rPr lang="hu-HU" sz="3200" dirty="0" err="1">
                <a:solidFill>
                  <a:srgbClr val="003399"/>
                </a:solidFill>
              </a:rPr>
              <a:t>Serbia</a:t>
            </a:r>
            <a:r>
              <a:rPr lang="hu-HU" sz="3200" dirty="0">
                <a:solidFill>
                  <a:srgbClr val="003399"/>
                </a:solidFill>
              </a:rPr>
              <a:t>, </a:t>
            </a:r>
            <a:r>
              <a:rPr lang="hu-HU" sz="3200" dirty="0" err="1">
                <a:solidFill>
                  <a:srgbClr val="003399"/>
                </a:solidFill>
              </a:rPr>
              <a:t>Ukraine</a:t>
            </a:r>
            <a:r>
              <a:rPr lang="hu-HU" sz="3200" dirty="0">
                <a:solidFill>
                  <a:srgbClr val="003399"/>
                </a:solidFill>
              </a:rPr>
              <a:t> (</a:t>
            </a:r>
            <a:r>
              <a:rPr lang="hu-HU" sz="3200" i="1" dirty="0">
                <a:solidFill>
                  <a:srgbClr val="003399"/>
                </a:solidFill>
              </a:rPr>
              <a:t>4 </a:t>
            </a:r>
            <a:r>
              <a:rPr lang="hu-HU" sz="3200" i="1" dirty="0" err="1">
                <a:solidFill>
                  <a:srgbClr val="003399"/>
                </a:solidFill>
              </a:rPr>
              <a:t>specific</a:t>
            </a:r>
            <a:r>
              <a:rPr lang="hu-HU" sz="3200" i="1" dirty="0">
                <a:solidFill>
                  <a:srgbClr val="003399"/>
                </a:solidFill>
              </a:rPr>
              <a:t> </a:t>
            </a:r>
            <a:r>
              <a:rPr lang="hu-HU" sz="3200" i="1" dirty="0" err="1">
                <a:solidFill>
                  <a:srgbClr val="003399"/>
                </a:solidFill>
              </a:rPr>
              <a:t>provinces</a:t>
            </a:r>
            <a:r>
              <a:rPr lang="hu-HU" sz="3200" dirty="0">
                <a:solidFill>
                  <a:srgbClr val="003399"/>
                </a:solidFill>
              </a:rPr>
              <a:t>)</a:t>
            </a:r>
          </a:p>
          <a:p>
            <a:endParaRPr lang="en-US" sz="3200" dirty="0">
              <a:solidFill>
                <a:srgbClr val="003399"/>
              </a:solidFill>
            </a:endParaRPr>
          </a:p>
          <a:p>
            <a:r>
              <a:rPr lang="hu-HU" sz="3200" b="1" dirty="0">
                <a:solidFill>
                  <a:srgbClr val="003399"/>
                </a:solidFill>
              </a:rPr>
              <a:t>Key </a:t>
            </a:r>
            <a:r>
              <a:rPr lang="hu-HU" sz="3200" b="1" dirty="0" err="1">
                <a:solidFill>
                  <a:srgbClr val="003399"/>
                </a:solidFill>
              </a:rPr>
              <a:t>Geographic</a:t>
            </a:r>
            <a:r>
              <a:rPr lang="hu-HU" sz="3200" b="1" dirty="0">
                <a:solidFill>
                  <a:srgbClr val="003399"/>
                </a:solidFill>
              </a:rPr>
              <a:t> </a:t>
            </a:r>
            <a:r>
              <a:rPr lang="hu-HU" sz="3200" b="1" dirty="0" err="1">
                <a:solidFill>
                  <a:srgbClr val="003399"/>
                </a:solidFill>
              </a:rPr>
              <a:t>Rule</a:t>
            </a:r>
            <a:endParaRPr lang="hu-HU" sz="3200" b="1" dirty="0">
              <a:solidFill>
                <a:srgbClr val="003399"/>
              </a:solidFill>
            </a:endParaRPr>
          </a:p>
          <a:p>
            <a:r>
              <a:rPr lang="hu-HU" sz="3200" dirty="0">
                <a:solidFill>
                  <a:srgbClr val="003399"/>
                </a:solidFill>
              </a:rPr>
              <a:t>EU </a:t>
            </a:r>
            <a:r>
              <a:rPr lang="hu-HU" sz="3200" dirty="0" err="1">
                <a:solidFill>
                  <a:srgbClr val="003399"/>
                </a:solidFill>
              </a:rPr>
              <a:t>financing</a:t>
            </a:r>
            <a:r>
              <a:rPr lang="hu-HU" sz="3200" dirty="0">
                <a:solidFill>
                  <a:srgbClr val="003399"/>
                </a:solidFill>
              </a:rPr>
              <a:t> </a:t>
            </a:r>
            <a:r>
              <a:rPr lang="hu-HU" sz="3200" dirty="0" err="1">
                <a:solidFill>
                  <a:srgbClr val="003399"/>
                </a:solidFill>
              </a:rPr>
              <a:t>provided</a:t>
            </a:r>
            <a:r>
              <a:rPr lang="hu-HU" sz="3200" dirty="0">
                <a:solidFill>
                  <a:srgbClr val="003399"/>
                </a:solidFill>
              </a:rPr>
              <a:t> </a:t>
            </a:r>
            <a:r>
              <a:rPr lang="hu-HU" sz="3200" dirty="0" err="1">
                <a:solidFill>
                  <a:srgbClr val="003399"/>
                </a:solidFill>
              </a:rPr>
              <a:t>only</a:t>
            </a:r>
            <a:r>
              <a:rPr lang="hu-HU" sz="3200" dirty="0">
                <a:solidFill>
                  <a:srgbClr val="003399"/>
                </a:solidFill>
              </a:rPr>
              <a:t> </a:t>
            </a:r>
            <a:r>
              <a:rPr lang="hu-HU" sz="3200" dirty="0" err="1">
                <a:solidFill>
                  <a:srgbClr val="003399"/>
                </a:solidFill>
              </a:rPr>
              <a:t>to</a:t>
            </a:r>
            <a:r>
              <a:rPr lang="hu-HU" sz="3200" dirty="0">
                <a:solidFill>
                  <a:srgbClr val="003399"/>
                </a:solidFill>
              </a:rPr>
              <a:t> project </a:t>
            </a:r>
            <a:r>
              <a:rPr lang="hu-HU" sz="3200" dirty="0" err="1">
                <a:solidFill>
                  <a:srgbClr val="003399"/>
                </a:solidFill>
              </a:rPr>
              <a:t>partners</a:t>
            </a:r>
            <a:r>
              <a:rPr lang="hu-HU" sz="3200" dirty="0">
                <a:solidFill>
                  <a:srgbClr val="003399"/>
                </a:solidFill>
              </a:rPr>
              <a:t> </a:t>
            </a:r>
            <a:r>
              <a:rPr lang="hu-HU" sz="3200" dirty="0" err="1">
                <a:solidFill>
                  <a:srgbClr val="003399"/>
                </a:solidFill>
              </a:rPr>
              <a:t>located</a:t>
            </a:r>
            <a:r>
              <a:rPr lang="hu-HU" sz="3200" dirty="0">
                <a:solidFill>
                  <a:srgbClr val="003399"/>
                </a:solidFill>
              </a:rPr>
              <a:t> in </a:t>
            </a:r>
            <a:r>
              <a:rPr lang="hu-HU" sz="3200" dirty="0" err="1">
                <a:solidFill>
                  <a:srgbClr val="003399"/>
                </a:solidFill>
              </a:rPr>
              <a:t>the</a:t>
            </a:r>
            <a:r>
              <a:rPr lang="hu-HU" sz="3200" dirty="0">
                <a:solidFill>
                  <a:srgbClr val="003399"/>
                </a:solidFill>
              </a:rPr>
              <a:t> </a:t>
            </a:r>
            <a:r>
              <a:rPr lang="hu-HU" sz="3200" dirty="0" err="1">
                <a:solidFill>
                  <a:srgbClr val="003399"/>
                </a:solidFill>
              </a:rPr>
              <a:t>programme</a:t>
            </a:r>
            <a:r>
              <a:rPr lang="hu-HU" sz="3200" dirty="0">
                <a:solidFill>
                  <a:srgbClr val="003399"/>
                </a:solidFill>
              </a:rPr>
              <a:t> </a:t>
            </a:r>
            <a:r>
              <a:rPr lang="hu-HU" sz="3200" dirty="0" err="1">
                <a:solidFill>
                  <a:srgbClr val="003399"/>
                </a:solidFill>
              </a:rPr>
              <a:t>area</a:t>
            </a:r>
            <a:r>
              <a:rPr lang="en-US" sz="3200" dirty="0">
                <a:solidFill>
                  <a:srgbClr val="003399"/>
                </a:solidFill>
              </a:rPr>
              <a:t>.</a:t>
            </a:r>
            <a:endParaRPr lang="hu-HU" sz="3200" dirty="0">
              <a:solidFill>
                <a:srgbClr val="003399"/>
              </a:solidFill>
            </a:endParaRPr>
          </a:p>
          <a:p>
            <a:r>
              <a:rPr lang="hu-HU" sz="3200" dirty="0" err="1">
                <a:solidFill>
                  <a:srgbClr val="FF0000"/>
                </a:solidFill>
              </a:rPr>
              <a:t>Exception</a:t>
            </a:r>
            <a:r>
              <a:rPr lang="hu-HU" sz="3200" dirty="0">
                <a:solidFill>
                  <a:srgbClr val="FF0000"/>
                </a:solidFill>
              </a:rPr>
              <a:t>: </a:t>
            </a:r>
            <a:r>
              <a:rPr lang="hu-HU" sz="3200" dirty="0" err="1">
                <a:solidFill>
                  <a:srgbClr val="003399"/>
                </a:solidFill>
              </a:rPr>
              <a:t>Ukraine</a:t>
            </a:r>
            <a:r>
              <a:rPr lang="hu-HU" sz="3200" dirty="0">
                <a:solidFill>
                  <a:srgbClr val="003399"/>
                </a:solidFill>
              </a:rPr>
              <a:t> </a:t>
            </a:r>
            <a:r>
              <a:rPr lang="hu-HU" sz="3200" dirty="0" err="1">
                <a:solidFill>
                  <a:srgbClr val="003399"/>
                </a:solidFill>
              </a:rPr>
              <a:t>operations</a:t>
            </a:r>
            <a:r>
              <a:rPr lang="hu-HU" sz="3200" dirty="0">
                <a:solidFill>
                  <a:srgbClr val="003399"/>
                </a:solidFill>
              </a:rPr>
              <a:t> </a:t>
            </a:r>
            <a:r>
              <a:rPr lang="hu-HU" sz="3200" dirty="0" err="1">
                <a:solidFill>
                  <a:srgbClr val="003399"/>
                </a:solidFill>
              </a:rPr>
              <a:t>can</a:t>
            </a:r>
            <a:r>
              <a:rPr lang="hu-HU" sz="3200" dirty="0">
                <a:solidFill>
                  <a:srgbClr val="003399"/>
                </a:solidFill>
              </a:rPr>
              <a:t> </a:t>
            </a:r>
            <a:r>
              <a:rPr lang="hu-HU" sz="3200" dirty="0" err="1">
                <a:solidFill>
                  <a:srgbClr val="003399"/>
                </a:solidFill>
              </a:rPr>
              <a:t>extend</a:t>
            </a:r>
            <a:r>
              <a:rPr lang="hu-HU" sz="3200" dirty="0">
                <a:solidFill>
                  <a:srgbClr val="003399"/>
                </a:solidFill>
              </a:rPr>
              <a:t> </a:t>
            </a:r>
            <a:r>
              <a:rPr lang="hu-HU" sz="3200" dirty="0" err="1">
                <a:solidFill>
                  <a:srgbClr val="003399"/>
                </a:solidFill>
              </a:rPr>
              <a:t>beyond</a:t>
            </a:r>
            <a:r>
              <a:rPr lang="hu-HU" sz="3200" dirty="0">
                <a:solidFill>
                  <a:srgbClr val="003399"/>
                </a:solidFill>
              </a:rPr>
              <a:t> </a:t>
            </a:r>
            <a:r>
              <a:rPr lang="hu-HU" sz="3200" dirty="0" err="1">
                <a:solidFill>
                  <a:srgbClr val="003399"/>
                </a:solidFill>
              </a:rPr>
              <a:t>programme</a:t>
            </a:r>
            <a:r>
              <a:rPr lang="hu-HU" sz="3200" dirty="0">
                <a:solidFill>
                  <a:srgbClr val="003399"/>
                </a:solidFill>
              </a:rPr>
              <a:t> </a:t>
            </a:r>
            <a:r>
              <a:rPr lang="hu-HU" sz="3200" dirty="0" err="1">
                <a:solidFill>
                  <a:srgbClr val="003399"/>
                </a:solidFill>
              </a:rPr>
              <a:t>area</a:t>
            </a:r>
            <a:r>
              <a:rPr lang="hu-HU" sz="3200" dirty="0">
                <a:solidFill>
                  <a:srgbClr val="003399"/>
                </a:solidFill>
              </a:rPr>
              <a:t> </a:t>
            </a:r>
            <a:r>
              <a:rPr lang="hu-HU" sz="3200" dirty="0" err="1">
                <a:solidFill>
                  <a:srgbClr val="003399"/>
                </a:solidFill>
              </a:rPr>
              <a:t>if</a:t>
            </a:r>
            <a:r>
              <a:rPr lang="hu-HU" sz="3200" dirty="0">
                <a:solidFill>
                  <a:srgbClr val="003399"/>
                </a:solidFill>
              </a:rPr>
              <a:t> </a:t>
            </a:r>
            <a:r>
              <a:rPr lang="hu-HU" sz="3200" dirty="0" err="1">
                <a:solidFill>
                  <a:srgbClr val="003399"/>
                </a:solidFill>
              </a:rPr>
              <a:t>directly</a:t>
            </a:r>
            <a:r>
              <a:rPr lang="hu-HU" sz="3200" dirty="0">
                <a:solidFill>
                  <a:srgbClr val="003399"/>
                </a:solidFill>
              </a:rPr>
              <a:t> </a:t>
            </a:r>
            <a:r>
              <a:rPr lang="hu-HU" sz="3200" dirty="0" err="1">
                <a:solidFill>
                  <a:srgbClr val="003399"/>
                </a:solidFill>
              </a:rPr>
              <a:t>contributing</a:t>
            </a:r>
            <a:r>
              <a:rPr lang="hu-HU" sz="3200" dirty="0">
                <a:solidFill>
                  <a:srgbClr val="003399"/>
                </a:solidFill>
              </a:rPr>
              <a:t> </a:t>
            </a:r>
            <a:r>
              <a:rPr lang="hu-HU" sz="3200" dirty="0" err="1">
                <a:solidFill>
                  <a:srgbClr val="003399"/>
                </a:solidFill>
              </a:rPr>
              <a:t>to</a:t>
            </a:r>
            <a:r>
              <a:rPr lang="hu-HU" sz="3200" dirty="0">
                <a:solidFill>
                  <a:srgbClr val="003399"/>
                </a:solidFill>
              </a:rPr>
              <a:t> </a:t>
            </a:r>
            <a:r>
              <a:rPr lang="hu-HU" sz="3200" dirty="0" err="1">
                <a:solidFill>
                  <a:srgbClr val="003399"/>
                </a:solidFill>
              </a:rPr>
              <a:t>programme</a:t>
            </a:r>
            <a:r>
              <a:rPr lang="hu-HU" sz="3200" dirty="0">
                <a:solidFill>
                  <a:srgbClr val="003399"/>
                </a:solidFill>
              </a:rPr>
              <a:t> </a:t>
            </a:r>
            <a:r>
              <a:rPr lang="hu-HU" sz="3200" dirty="0" err="1">
                <a:solidFill>
                  <a:srgbClr val="003399"/>
                </a:solidFill>
              </a:rPr>
              <a:t>objectives</a:t>
            </a:r>
            <a:r>
              <a:rPr lang="en-US" sz="3200" dirty="0">
                <a:solidFill>
                  <a:srgbClr val="003399"/>
                </a:solidFill>
              </a:rPr>
              <a:t>.</a:t>
            </a:r>
            <a:endParaRPr lang="hu-HU" sz="3200" dirty="0">
              <a:solidFill>
                <a:srgbClr val="003399"/>
              </a:solidFill>
            </a:endParaRPr>
          </a:p>
          <a:p>
            <a:endParaRPr lang="en-US" sz="4000" dirty="0">
              <a:solidFill>
                <a:srgbClr val="003399"/>
              </a:solidFill>
            </a:endParaRPr>
          </a:p>
        </p:txBody>
      </p:sp>
    </p:spTree>
    <p:extLst>
      <p:ext uri="{BB962C8B-B14F-4D97-AF65-F5344CB8AC3E}">
        <p14:creationId xmlns:p14="http://schemas.microsoft.com/office/powerpoint/2010/main" val="12263343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76E5-C3BB-6D87-F342-17899CA62E1B}"/>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6FF86EF-700F-9AA1-E73F-A7A39C46671C}"/>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958A1953-E3FF-C164-C0FF-4F8627AE4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3A00D104-1F7A-1A05-0259-F3702618E247}"/>
              </a:ext>
            </a:extLst>
          </p:cNvPr>
          <p:cNvSpPr txBox="1"/>
          <p:nvPr/>
        </p:nvSpPr>
        <p:spPr>
          <a:xfrm>
            <a:off x="2285999" y="2064679"/>
            <a:ext cx="15627928" cy="7191712"/>
          </a:xfrm>
          <a:prstGeom prst="rect">
            <a:avLst/>
          </a:prstGeom>
          <a:noFill/>
        </p:spPr>
        <p:txBody>
          <a:bodyPr wrap="square">
            <a:spAutoFit/>
          </a:bodyPr>
          <a:lstStyle/>
          <a:p>
            <a:pPr>
              <a:spcBef>
                <a:spcPts val="600"/>
              </a:spcBef>
              <a:spcAft>
                <a:spcPts val="2000"/>
              </a:spcAft>
            </a:pPr>
            <a:r>
              <a:rPr lang="en-US" sz="3600" b="1" dirty="0">
                <a:solidFill>
                  <a:srgbClr val="003399"/>
                </a:solidFill>
                <a:latin typeface="Open Sans" panose="020B0606030504020204" pitchFamily="34" charset="0"/>
              </a:rPr>
              <a:t>40% Flat Rate on Staff costs for all other costs</a:t>
            </a:r>
            <a:r>
              <a:rPr lang="en-US" sz="3600" b="1" dirty="0">
                <a:solidFill>
                  <a:srgbClr val="FF0000"/>
                </a:solidFill>
                <a:latin typeface="Open Sans" panose="020B0606030504020204" pitchFamily="34" charset="0"/>
              </a:rPr>
              <a:t> </a:t>
            </a:r>
          </a:p>
          <a:p>
            <a:pPr marL="457200" indent="-457200">
              <a:spcBef>
                <a:spcPts val="600"/>
              </a:spcBef>
              <a:spcAft>
                <a:spcPts val="2000"/>
              </a:spcAft>
              <a:buFont typeface="Arial" panose="020B0604020202020204" pitchFamily="34" charset="0"/>
              <a:buChar char="•"/>
            </a:pPr>
            <a:r>
              <a:rPr lang="en-US" sz="2800" dirty="0">
                <a:solidFill>
                  <a:srgbClr val="FF0000"/>
                </a:solidFill>
                <a:latin typeface="Open Sans" panose="020B0606030504020204" pitchFamily="34" charset="0"/>
              </a:rPr>
              <a:t>New option </a:t>
            </a:r>
            <a:r>
              <a:rPr lang="en-US" sz="2800" dirty="0">
                <a:solidFill>
                  <a:srgbClr val="003399"/>
                </a:solidFill>
                <a:latin typeface="Open Sans" panose="020B0606030504020204" pitchFamily="34" charset="0"/>
              </a:rPr>
              <a:t>available starting from the 3</a:t>
            </a:r>
            <a:r>
              <a:rPr lang="en-US" sz="2800" baseline="30000" dirty="0">
                <a:solidFill>
                  <a:srgbClr val="003399"/>
                </a:solidFill>
                <a:latin typeface="Open Sans" panose="020B0606030504020204" pitchFamily="34" charset="0"/>
              </a:rPr>
              <a:t>rd</a:t>
            </a:r>
            <a:r>
              <a:rPr lang="en-US" sz="2800" dirty="0">
                <a:solidFill>
                  <a:srgbClr val="003399"/>
                </a:solidFill>
                <a:latin typeface="Open Sans" panose="020B0606030504020204" pitchFamily="34" charset="0"/>
              </a:rPr>
              <a:t> call for proposals</a:t>
            </a:r>
          </a:p>
          <a:p>
            <a:pPr marL="457200" indent="-457200">
              <a:spcBef>
                <a:spcPts val="600"/>
              </a:spcBef>
              <a:spcAft>
                <a:spcPts val="2000"/>
              </a:spcAft>
              <a:buFont typeface="Arial" panose="020B0604020202020204" pitchFamily="34" charset="0"/>
              <a:buChar char="•"/>
            </a:pPr>
            <a:r>
              <a:rPr lang="en-US" sz="2800" dirty="0">
                <a:solidFill>
                  <a:srgbClr val="003399"/>
                </a:solidFill>
                <a:latin typeface="Open Sans" panose="020B0606030504020204" pitchFamily="34" charset="0"/>
              </a:rPr>
              <a:t>40 % flat rate of eligible direct Staff costs</a:t>
            </a:r>
          </a:p>
          <a:p>
            <a:pPr marL="457200" indent="-457200">
              <a:spcBef>
                <a:spcPts val="600"/>
              </a:spcBef>
              <a:spcAft>
                <a:spcPts val="2000"/>
              </a:spcAft>
              <a:buFont typeface="Arial" panose="020B0604020202020204" pitchFamily="34" charset="0"/>
              <a:buChar char="•"/>
            </a:pPr>
            <a:r>
              <a:rPr lang="en-US" sz="2800" u="sng" dirty="0">
                <a:solidFill>
                  <a:srgbClr val="FF0000"/>
                </a:solidFill>
                <a:latin typeface="Open Sans" panose="020B0606030504020204" pitchFamily="34" charset="0"/>
              </a:rPr>
              <a:t>Staff costs</a:t>
            </a:r>
            <a:r>
              <a:rPr lang="en-US" sz="2800" u="sng" dirty="0">
                <a:solidFill>
                  <a:srgbClr val="003399"/>
                </a:solidFill>
                <a:latin typeface="Open Sans" panose="020B0606030504020204" pitchFamily="34" charset="0"/>
              </a:rPr>
              <a:t>:</a:t>
            </a:r>
          </a:p>
          <a:p>
            <a:pPr marL="914400" lvl="1" indent="-457200">
              <a:spcBef>
                <a:spcPts val="600"/>
              </a:spcBef>
              <a:spcAft>
                <a:spcPts val="2000"/>
              </a:spcAft>
              <a:buFont typeface="Courier New" panose="02070309020205020404" pitchFamily="49" charset="0"/>
              <a:buChar char="o"/>
            </a:pPr>
            <a:r>
              <a:rPr lang="en-US" sz="2800" dirty="0">
                <a:solidFill>
                  <a:srgbClr val="003399"/>
                </a:solidFill>
                <a:latin typeface="Open Sans" panose="020B0606030504020204" pitchFamily="34" charset="0"/>
              </a:rPr>
              <a:t>only real costs reimbursement option is available</a:t>
            </a:r>
          </a:p>
          <a:p>
            <a:pPr marL="914400" lvl="1" indent="-457200">
              <a:spcBef>
                <a:spcPts val="600"/>
              </a:spcBef>
              <a:spcAft>
                <a:spcPts val="2000"/>
              </a:spcAft>
              <a:buFont typeface="Courier New" panose="02070309020205020404" pitchFamily="49" charset="0"/>
              <a:buChar char="o"/>
            </a:pPr>
            <a:r>
              <a:rPr lang="en-US" sz="2800" dirty="0">
                <a:solidFill>
                  <a:srgbClr val="003399"/>
                </a:solidFill>
                <a:latin typeface="Open Sans" panose="020B0606030504020204" pitchFamily="34" charset="0"/>
              </a:rPr>
              <a:t>supporting documents for the staff costs are required</a:t>
            </a:r>
          </a:p>
          <a:p>
            <a:pPr marL="457200" indent="-457200">
              <a:spcBef>
                <a:spcPts val="600"/>
              </a:spcBef>
              <a:spcAft>
                <a:spcPts val="2000"/>
              </a:spcAft>
              <a:buFont typeface="Arial" panose="020B0604020202020204" pitchFamily="34" charset="0"/>
              <a:buChar char="•"/>
            </a:pPr>
            <a:r>
              <a:rPr lang="en-US" sz="2800" u="sng" dirty="0">
                <a:solidFill>
                  <a:srgbClr val="FF0000"/>
                </a:solidFill>
                <a:latin typeface="Open Sans" panose="020B0606030504020204" pitchFamily="34" charset="0"/>
              </a:rPr>
              <a:t>All other costs</a:t>
            </a:r>
            <a:r>
              <a:rPr lang="en-US" sz="2800" dirty="0">
                <a:solidFill>
                  <a:srgbClr val="003399"/>
                </a:solidFill>
                <a:latin typeface="Open Sans" panose="020B0606030504020204" pitchFamily="34" charset="0"/>
              </a:rPr>
              <a:t>: office and administration, travel and accommodation, external expertise and services, equipment and infrastructure and works, travel costs of the ASPs</a:t>
            </a:r>
          </a:p>
          <a:p>
            <a:pPr marL="914400" lvl="1" indent="-457200">
              <a:spcBef>
                <a:spcPts val="600"/>
              </a:spcBef>
              <a:spcAft>
                <a:spcPts val="2000"/>
              </a:spcAft>
              <a:buFont typeface="Courier New" panose="02070309020205020404" pitchFamily="49" charset="0"/>
              <a:buChar char="o"/>
            </a:pPr>
            <a:r>
              <a:rPr lang="en-US" sz="2800" dirty="0">
                <a:solidFill>
                  <a:srgbClr val="003399"/>
                </a:solidFill>
                <a:latin typeface="Open Sans" panose="020B0606030504020204" pitchFamily="34" charset="0"/>
              </a:rPr>
              <a:t>supporting documents for all other costs covered by the 40% flat rate are not required</a:t>
            </a:r>
          </a:p>
          <a:p>
            <a:pPr marL="457200" indent="-457200">
              <a:spcBef>
                <a:spcPts val="600"/>
              </a:spcBef>
              <a:spcAft>
                <a:spcPts val="2000"/>
              </a:spcAft>
              <a:buFont typeface="Arial" panose="020B0604020202020204" pitchFamily="34" charset="0"/>
              <a:buChar char="•"/>
            </a:pPr>
            <a:endParaRPr lang="en-US" sz="2800" dirty="0">
              <a:solidFill>
                <a:srgbClr val="003399"/>
              </a:solidFill>
              <a:latin typeface="Open Sans" panose="020B0606030504020204" pitchFamily="34" charset="0"/>
            </a:endParaRPr>
          </a:p>
        </p:txBody>
      </p:sp>
    </p:spTree>
    <p:extLst>
      <p:ext uri="{BB962C8B-B14F-4D97-AF65-F5344CB8AC3E}">
        <p14:creationId xmlns:p14="http://schemas.microsoft.com/office/powerpoint/2010/main" val="11317396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D8EF-CF65-CBF2-79FF-7A065F17F5A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C16BDDD0-29CB-C726-6B5A-BDFD1B304018}"/>
              </a:ext>
            </a:extLst>
          </p:cNvPr>
          <p:cNvSpPr>
            <a:spLocks noGrp="1"/>
          </p:cNvSpPr>
          <p:nvPr>
            <p:ph type="title"/>
          </p:nvPr>
        </p:nvSpPr>
        <p:spPr>
          <a:xfrm>
            <a:off x="2286000" y="737129"/>
            <a:ext cx="15212291" cy="1395327"/>
          </a:xfrm>
        </p:spPr>
        <p:txBody>
          <a:bodyPr/>
          <a:lstStyle/>
          <a:p>
            <a:pPr algn="r"/>
            <a:r>
              <a:rPr lang="en-GB" sz="5400" i="1" dirty="0">
                <a:latin typeface="Open Sans" panose="020B0606030504020204" pitchFamily="34" charset="0"/>
              </a:rPr>
              <a:t>Eligibility of expenditure</a:t>
            </a:r>
            <a:endParaRPr lang="en-GB" i="1" dirty="0"/>
          </a:p>
        </p:txBody>
      </p:sp>
      <p:pic>
        <p:nvPicPr>
          <p:cNvPr id="5" name="Kép 4">
            <a:extLst>
              <a:ext uri="{FF2B5EF4-FFF2-40B4-BE49-F238E27FC236}">
                <a16:creationId xmlns:a16="http://schemas.microsoft.com/office/drawing/2014/main" id="{291C1FC8-C980-612E-037E-5AA0911CC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DECFCD96-E509-4BB2-92EA-CDD000DDEF23}"/>
              </a:ext>
            </a:extLst>
          </p:cNvPr>
          <p:cNvSpPr txBox="1"/>
          <p:nvPr/>
        </p:nvSpPr>
        <p:spPr>
          <a:xfrm>
            <a:off x="2285999" y="2064679"/>
            <a:ext cx="15690274" cy="7956024"/>
          </a:xfrm>
          <a:prstGeom prst="rect">
            <a:avLst/>
          </a:prstGeom>
          <a:noFill/>
        </p:spPr>
        <p:txBody>
          <a:bodyPr wrap="square">
            <a:spAutoFit/>
          </a:bodyPr>
          <a:lstStyle/>
          <a:p>
            <a:pPr>
              <a:spcBef>
                <a:spcPts val="600"/>
              </a:spcBef>
              <a:spcAft>
                <a:spcPts val="2000"/>
              </a:spcAft>
            </a:pPr>
            <a:r>
              <a:rPr lang="en-US" sz="3600" b="1" dirty="0">
                <a:solidFill>
                  <a:srgbClr val="003399"/>
                </a:solidFill>
                <a:latin typeface="Open Sans" panose="020B0606030504020204" pitchFamily="34" charset="0"/>
              </a:rPr>
              <a:t>40% Flat Rate on Staff costs for all other costs</a:t>
            </a:r>
            <a:r>
              <a:rPr lang="en-US" sz="3600" b="1" dirty="0">
                <a:solidFill>
                  <a:srgbClr val="FF0000"/>
                </a:solidFill>
                <a:latin typeface="Open Sans" panose="020B0606030504020204" pitchFamily="34" charset="0"/>
              </a:rPr>
              <a:t> </a:t>
            </a:r>
          </a:p>
          <a:p>
            <a:pPr>
              <a:spcBef>
                <a:spcPts val="600"/>
              </a:spcBef>
              <a:spcAft>
                <a:spcPts val="2000"/>
              </a:spcAft>
            </a:pPr>
            <a:r>
              <a:rPr lang="en-US" sz="2800" u="sng" dirty="0">
                <a:solidFill>
                  <a:srgbClr val="003399"/>
                </a:solidFill>
              </a:rPr>
              <a:t>Example for the calculation: </a:t>
            </a:r>
          </a:p>
          <a:p>
            <a:pPr>
              <a:spcBef>
                <a:spcPts val="600"/>
              </a:spcBef>
              <a:spcAft>
                <a:spcPts val="2000"/>
              </a:spcAft>
            </a:pPr>
            <a:r>
              <a:rPr lang="en-US" sz="2800" dirty="0">
                <a:solidFill>
                  <a:srgbClr val="003399"/>
                </a:solidFill>
              </a:rPr>
              <a:t>Eligible Staff costs (reported on real costs basis) = 20.000 EUR </a:t>
            </a:r>
          </a:p>
          <a:p>
            <a:pPr>
              <a:spcBef>
                <a:spcPts val="600"/>
              </a:spcBef>
              <a:spcAft>
                <a:spcPts val="2000"/>
              </a:spcAft>
            </a:pPr>
            <a:r>
              <a:rPr lang="en-US" sz="2800" dirty="0">
                <a:solidFill>
                  <a:srgbClr val="003399"/>
                </a:solidFill>
              </a:rPr>
              <a:t>Eligible amount of direct costs (other than direct staff costs) = 20.000 EUR * 40% = 8.000 EUR</a:t>
            </a:r>
          </a:p>
          <a:p>
            <a:pPr marL="457200" indent="-457200">
              <a:spcBef>
                <a:spcPts val="600"/>
              </a:spcBef>
              <a:spcAft>
                <a:spcPts val="2000"/>
              </a:spcAft>
              <a:buFont typeface="Arial" panose="020B0604020202020204" pitchFamily="34" charset="0"/>
              <a:buChar char="•"/>
            </a:pPr>
            <a:r>
              <a:rPr lang="en-US" sz="2800" dirty="0">
                <a:solidFill>
                  <a:srgbClr val="003399"/>
                </a:solidFill>
              </a:rPr>
              <a:t> All other costs are automatically calculated by Jems based on</a:t>
            </a:r>
            <a:r>
              <a:rPr lang="hu-HU" sz="2800" dirty="0">
                <a:solidFill>
                  <a:srgbClr val="003399"/>
                </a:solidFill>
              </a:rPr>
              <a:t> </a:t>
            </a:r>
            <a:r>
              <a:rPr lang="en-US" sz="2800" dirty="0">
                <a:solidFill>
                  <a:srgbClr val="003399"/>
                </a:solidFill>
              </a:rPr>
              <a:t>direct staff costs</a:t>
            </a:r>
          </a:p>
          <a:p>
            <a:pPr>
              <a:spcBef>
                <a:spcPts val="600"/>
              </a:spcBef>
              <a:spcAft>
                <a:spcPts val="2000"/>
              </a:spcAft>
            </a:pPr>
            <a:endParaRPr lang="en-US" sz="2800" dirty="0">
              <a:solidFill>
                <a:srgbClr val="003399"/>
              </a:solidFill>
            </a:endParaRPr>
          </a:p>
          <a:p>
            <a:pPr>
              <a:spcBef>
                <a:spcPts val="600"/>
              </a:spcBef>
              <a:spcAft>
                <a:spcPts val="2000"/>
              </a:spcAft>
            </a:pPr>
            <a:r>
              <a:rPr lang="en-US" sz="2800" u="sng" dirty="0">
                <a:solidFill>
                  <a:srgbClr val="003399"/>
                </a:solidFill>
                <a:latin typeface="Open Sans" panose="020B0606030504020204" pitchFamily="34" charset="0"/>
              </a:rPr>
              <a:t>Advantages</a:t>
            </a:r>
            <a:r>
              <a:rPr lang="en-US" sz="2800" dirty="0">
                <a:solidFill>
                  <a:srgbClr val="003399"/>
                </a:solidFill>
                <a:latin typeface="Open Sans" panose="020B0606030504020204" pitchFamily="34" charset="0"/>
              </a:rPr>
              <a:t>: reduces administrative burden; very simple to use</a:t>
            </a:r>
          </a:p>
          <a:p>
            <a:pPr>
              <a:spcBef>
                <a:spcPts val="600"/>
              </a:spcBef>
              <a:spcAft>
                <a:spcPts val="2000"/>
              </a:spcAft>
            </a:pPr>
            <a:r>
              <a:rPr lang="en-US" sz="2800" u="sng" dirty="0">
                <a:solidFill>
                  <a:srgbClr val="003399"/>
                </a:solidFill>
                <a:latin typeface="Open Sans" panose="020B0606030504020204" pitchFamily="34" charset="0"/>
              </a:rPr>
              <a:t>Risks in the implementation: </a:t>
            </a:r>
            <a:r>
              <a:rPr lang="en-US" sz="2800" dirty="0">
                <a:solidFill>
                  <a:srgbClr val="003399"/>
                </a:solidFill>
                <a:latin typeface="Open Sans" panose="020B0606030504020204" pitchFamily="34" charset="0"/>
              </a:rPr>
              <a:t>Staff costs are low or underspent; no flexibility; option cannot be changed during the implementation</a:t>
            </a:r>
          </a:p>
          <a:p>
            <a:pPr>
              <a:spcBef>
                <a:spcPts val="600"/>
              </a:spcBef>
              <a:spcAft>
                <a:spcPts val="2000"/>
              </a:spcAft>
            </a:pPr>
            <a:endParaRPr lang="en-US" sz="2800" dirty="0">
              <a:solidFill>
                <a:srgbClr val="003399"/>
              </a:solidFill>
              <a:latin typeface="Open Sans" panose="020B0606030504020204" pitchFamily="34" charset="0"/>
            </a:endParaRPr>
          </a:p>
          <a:p>
            <a:pPr>
              <a:spcBef>
                <a:spcPts val="600"/>
              </a:spcBef>
              <a:spcAft>
                <a:spcPts val="2000"/>
              </a:spcAft>
            </a:pPr>
            <a:endParaRPr lang="en-US" sz="2800" dirty="0">
              <a:solidFill>
                <a:srgbClr val="003399"/>
              </a:solidFill>
              <a:latin typeface="Open Sans" panose="020B0606030504020204" pitchFamily="34" charset="0"/>
            </a:endParaRPr>
          </a:p>
        </p:txBody>
      </p:sp>
    </p:spTree>
    <p:extLst>
      <p:ext uri="{BB962C8B-B14F-4D97-AF65-F5344CB8AC3E}">
        <p14:creationId xmlns:p14="http://schemas.microsoft.com/office/powerpoint/2010/main" val="482013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D2654-3E75-065D-41ED-E2724A737DB6}"/>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CCD7C58-CB50-33E0-2B2D-5221AEACAD14}"/>
              </a:ext>
            </a:extLst>
          </p:cNvPr>
          <p:cNvSpPr>
            <a:spLocks noGrp="1"/>
          </p:cNvSpPr>
          <p:nvPr>
            <p:ph type="title"/>
          </p:nvPr>
        </p:nvSpPr>
        <p:spPr>
          <a:xfrm>
            <a:off x="2286000" y="353291"/>
            <a:ext cx="15212291" cy="1779165"/>
          </a:xfrm>
        </p:spPr>
        <p:txBody>
          <a:bodyPr/>
          <a:lstStyle/>
          <a:p>
            <a:pPr algn="r"/>
            <a:r>
              <a:rPr lang="en-US" sz="4800" dirty="0"/>
              <a:t>Overview of budget structure options</a:t>
            </a:r>
            <a:endParaRPr lang="en-GB" sz="4800" i="1" dirty="0"/>
          </a:p>
        </p:txBody>
      </p:sp>
      <p:pic>
        <p:nvPicPr>
          <p:cNvPr id="5" name="Kép 4">
            <a:extLst>
              <a:ext uri="{FF2B5EF4-FFF2-40B4-BE49-F238E27FC236}">
                <a16:creationId xmlns:a16="http://schemas.microsoft.com/office/drawing/2014/main" id="{B0929FC3-E924-C9DB-34FF-C77BF07D9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946" y="175609"/>
            <a:ext cx="3064565" cy="599692"/>
          </a:xfrm>
          <a:prstGeom prst="rect">
            <a:avLst/>
          </a:prstGeom>
        </p:spPr>
      </p:pic>
      <p:graphicFrame>
        <p:nvGraphicFramePr>
          <p:cNvPr id="21" name="Object 20">
            <a:extLst>
              <a:ext uri="{FF2B5EF4-FFF2-40B4-BE49-F238E27FC236}">
                <a16:creationId xmlns:a16="http://schemas.microsoft.com/office/drawing/2014/main" id="{6949BB5F-7124-0C1A-F4EC-688C809986AA}"/>
              </a:ext>
            </a:extLst>
          </p:cNvPr>
          <p:cNvGraphicFramePr>
            <a:graphicFrameLocks noChangeAspect="1"/>
          </p:cNvGraphicFramePr>
          <p:nvPr/>
        </p:nvGraphicFramePr>
        <p:xfrm>
          <a:off x="1954213" y="1142999"/>
          <a:ext cx="16271875" cy="10390909"/>
        </p:xfrm>
        <a:graphic>
          <a:graphicData uri="http://schemas.openxmlformats.org/presentationml/2006/ole">
            <mc:AlternateContent xmlns:mc="http://schemas.openxmlformats.org/markup-compatibility/2006">
              <mc:Choice xmlns:v="urn:schemas-microsoft-com:vml" Requires="v">
                <p:oleObj spid="_x0000_s1027" name="Document" r:id="rId5" imgW="9005340" imgH="5756835" progId="Word.Document.12">
                  <p:embed/>
                </p:oleObj>
              </mc:Choice>
              <mc:Fallback>
                <p:oleObj name="Document" r:id="rId5" imgW="9005340" imgH="5756835" progId="Word.Document.12">
                  <p:embed/>
                  <p:pic>
                    <p:nvPicPr>
                      <p:cNvPr id="21" name="Object 20">
                        <a:extLst>
                          <a:ext uri="{FF2B5EF4-FFF2-40B4-BE49-F238E27FC236}">
                            <a16:creationId xmlns:a16="http://schemas.microsoft.com/office/drawing/2014/main" id="{6949BB5F-7124-0C1A-F4EC-688C809986AA}"/>
                          </a:ext>
                        </a:extLst>
                      </p:cNvPr>
                      <p:cNvPicPr/>
                      <p:nvPr/>
                    </p:nvPicPr>
                    <p:blipFill>
                      <a:blip r:embed="rId6"/>
                      <a:stretch>
                        <a:fillRect/>
                      </a:stretch>
                    </p:blipFill>
                    <p:spPr>
                      <a:xfrm>
                        <a:off x="1954213" y="1142999"/>
                        <a:ext cx="16271875" cy="10390909"/>
                      </a:xfrm>
                      <a:prstGeom prst="rect">
                        <a:avLst/>
                      </a:prstGeom>
                    </p:spPr>
                  </p:pic>
                </p:oleObj>
              </mc:Fallback>
            </mc:AlternateContent>
          </a:graphicData>
        </a:graphic>
      </p:graphicFrame>
    </p:spTree>
    <p:extLst>
      <p:ext uri="{BB962C8B-B14F-4D97-AF65-F5344CB8AC3E}">
        <p14:creationId xmlns:p14="http://schemas.microsoft.com/office/powerpoint/2010/main" val="1167612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55A7-9C5A-7088-C87E-C112CE210C49}"/>
            </a:ext>
          </a:extLst>
        </p:cNvPr>
        <p:cNvGrpSpPr/>
        <p:nvPr/>
      </p:nvGrpSpPr>
      <p:grpSpPr>
        <a:xfrm>
          <a:off x="0" y="0"/>
          <a:ext cx="0" cy="0"/>
          <a:chOff x="0" y="0"/>
          <a:chExt cx="0" cy="0"/>
        </a:xfrm>
      </p:grpSpPr>
      <p:sp>
        <p:nvSpPr>
          <p:cNvPr id="2" name="Szöveg helye 1">
            <a:extLst>
              <a:ext uri="{FF2B5EF4-FFF2-40B4-BE49-F238E27FC236}">
                <a16:creationId xmlns:a16="http://schemas.microsoft.com/office/drawing/2014/main" id="{D9354E7F-2986-AA36-3147-CAA38691845C}"/>
              </a:ext>
            </a:extLst>
          </p:cNvPr>
          <p:cNvSpPr>
            <a:spLocks noGrp="1"/>
          </p:cNvSpPr>
          <p:nvPr>
            <p:ph type="body" sz="quarter" idx="11"/>
          </p:nvPr>
        </p:nvSpPr>
        <p:spPr/>
        <p:txBody>
          <a:bodyPr/>
          <a:lstStyle/>
          <a:p>
            <a:r>
              <a:rPr lang="hu-HU" dirty="0"/>
              <a:t>Danube </a:t>
            </a:r>
            <a:r>
              <a:rPr lang="hu-HU" dirty="0" err="1"/>
              <a:t>Region</a:t>
            </a:r>
            <a:r>
              <a:rPr lang="hu-HU" dirty="0"/>
              <a:t> Programme </a:t>
            </a:r>
          </a:p>
          <a:p>
            <a:r>
              <a:rPr lang="hu-HU" dirty="0" err="1"/>
              <a:t>Managing</a:t>
            </a:r>
            <a:r>
              <a:rPr lang="hu-HU" dirty="0"/>
              <a:t> </a:t>
            </a:r>
            <a:r>
              <a:rPr lang="hu-HU" dirty="0" err="1"/>
              <a:t>Authority</a:t>
            </a:r>
            <a:r>
              <a:rPr lang="hu-HU" dirty="0"/>
              <a:t>/ </a:t>
            </a:r>
            <a:r>
              <a:rPr lang="hu-HU" dirty="0" err="1"/>
              <a:t>Joint</a:t>
            </a:r>
            <a:r>
              <a:rPr lang="hu-HU" dirty="0"/>
              <a:t> </a:t>
            </a:r>
            <a:r>
              <a:rPr lang="hu-HU" dirty="0" err="1"/>
              <a:t>Secretariat</a:t>
            </a:r>
            <a:endParaRPr lang="en-GB" dirty="0"/>
          </a:p>
        </p:txBody>
      </p:sp>
      <p:sp>
        <p:nvSpPr>
          <p:cNvPr id="3" name="Szöveg helye 2">
            <a:extLst>
              <a:ext uri="{FF2B5EF4-FFF2-40B4-BE49-F238E27FC236}">
                <a16:creationId xmlns:a16="http://schemas.microsoft.com/office/drawing/2014/main" id="{D26655F7-B09D-5CAA-6499-B846461539BA}"/>
              </a:ext>
            </a:extLst>
          </p:cNvPr>
          <p:cNvSpPr>
            <a:spLocks noGrp="1"/>
          </p:cNvSpPr>
          <p:nvPr>
            <p:ph type="body" sz="quarter" idx="12"/>
          </p:nvPr>
        </p:nvSpPr>
        <p:spPr/>
        <p:txBody>
          <a:bodyPr/>
          <a:lstStyle/>
          <a:p>
            <a:r>
              <a:rPr lang="en-GB" dirty="0"/>
              <a:t>Thank you!</a:t>
            </a:r>
          </a:p>
        </p:txBody>
      </p:sp>
      <p:sp>
        <p:nvSpPr>
          <p:cNvPr id="4" name="Szöveg helye 3">
            <a:extLst>
              <a:ext uri="{FF2B5EF4-FFF2-40B4-BE49-F238E27FC236}">
                <a16:creationId xmlns:a16="http://schemas.microsoft.com/office/drawing/2014/main" id="{4F617134-8232-AA71-6828-5E4B30E92C96}"/>
              </a:ext>
            </a:extLst>
          </p:cNvPr>
          <p:cNvSpPr>
            <a:spLocks noGrp="1"/>
          </p:cNvSpPr>
          <p:nvPr>
            <p:ph type="body" sz="quarter" idx="13"/>
          </p:nvPr>
        </p:nvSpPr>
        <p:spPr>
          <a:xfrm>
            <a:off x="7645400" y="3048000"/>
            <a:ext cx="7940964" cy="546100"/>
          </a:xfrm>
        </p:spPr>
        <p:txBody>
          <a:bodyPr>
            <a:noAutofit/>
          </a:bodyPr>
          <a:lstStyle/>
          <a:p>
            <a:r>
              <a:rPr lang="hu-HU" sz="2100" dirty="0"/>
              <a:t>Mirjana </a:t>
            </a:r>
            <a:r>
              <a:rPr lang="hu-HU" sz="2100" dirty="0" err="1"/>
              <a:t>Arsenić</a:t>
            </a:r>
            <a:r>
              <a:rPr lang="hu-HU" sz="2100" dirty="0"/>
              <a:t> </a:t>
            </a:r>
            <a:r>
              <a:rPr lang="hu-HU" sz="2100" dirty="0" err="1"/>
              <a:t>Petrović</a:t>
            </a:r>
            <a:r>
              <a:rPr lang="hu-HU" sz="2100" dirty="0"/>
              <a:t>, </a:t>
            </a:r>
            <a:r>
              <a:rPr lang="hu-HU" sz="2100" dirty="0" err="1"/>
              <a:t>Senior</a:t>
            </a:r>
            <a:r>
              <a:rPr lang="hu-HU" sz="2100" dirty="0"/>
              <a:t> </a:t>
            </a:r>
            <a:r>
              <a:rPr lang="hu-HU" sz="2100" dirty="0" err="1"/>
              <a:t>financial</a:t>
            </a:r>
            <a:r>
              <a:rPr lang="hu-HU" sz="2100" dirty="0"/>
              <a:t> </a:t>
            </a:r>
            <a:r>
              <a:rPr lang="hu-HU" sz="2100" dirty="0" err="1"/>
              <a:t>officer</a:t>
            </a:r>
            <a:endParaRPr lang="en-GB" sz="2100" dirty="0"/>
          </a:p>
        </p:txBody>
      </p:sp>
      <p:sp>
        <p:nvSpPr>
          <p:cNvPr id="5" name="Szöveg helye 4">
            <a:extLst>
              <a:ext uri="{FF2B5EF4-FFF2-40B4-BE49-F238E27FC236}">
                <a16:creationId xmlns:a16="http://schemas.microsoft.com/office/drawing/2014/main" id="{AD595301-776D-953D-3AD5-7A2E67DE3A2B}"/>
              </a:ext>
            </a:extLst>
          </p:cNvPr>
          <p:cNvSpPr>
            <a:spLocks noGrp="1"/>
          </p:cNvSpPr>
          <p:nvPr>
            <p:ph type="body" sz="quarter" idx="14"/>
          </p:nvPr>
        </p:nvSpPr>
        <p:spPr/>
        <p:txBody>
          <a:bodyPr/>
          <a:lstStyle/>
          <a:p>
            <a:r>
              <a:rPr lang="en-GB" dirty="0">
                <a:hlinkClick r:id="rId3"/>
              </a:rPr>
              <a:t>https://www.linkedin.com/in/interregdanube/</a:t>
            </a:r>
            <a:endParaRPr lang="hu-HU" dirty="0"/>
          </a:p>
          <a:p>
            <a:r>
              <a:rPr lang="en-GB" dirty="0">
                <a:hlinkClick r:id="rId4"/>
              </a:rPr>
              <a:t>https://www.facebook.com/InterregDanube/</a:t>
            </a:r>
            <a:endParaRPr lang="hu-HU" dirty="0"/>
          </a:p>
          <a:p>
            <a:endParaRPr lang="en-GB" dirty="0"/>
          </a:p>
        </p:txBody>
      </p:sp>
      <p:sp>
        <p:nvSpPr>
          <p:cNvPr id="6" name="Szöveg helye 5">
            <a:extLst>
              <a:ext uri="{FF2B5EF4-FFF2-40B4-BE49-F238E27FC236}">
                <a16:creationId xmlns:a16="http://schemas.microsoft.com/office/drawing/2014/main" id="{779136AB-FE53-8319-E76D-F1B5521DF7A7}"/>
              </a:ext>
            </a:extLst>
          </p:cNvPr>
          <p:cNvSpPr>
            <a:spLocks noGrp="1"/>
          </p:cNvSpPr>
          <p:nvPr>
            <p:ph type="body" sz="quarter" idx="15"/>
          </p:nvPr>
        </p:nvSpPr>
        <p:spPr/>
        <p:txBody>
          <a:bodyPr>
            <a:normAutofit fontScale="92500"/>
          </a:bodyPr>
          <a:lstStyle/>
          <a:p>
            <a:r>
              <a:rPr lang="hu-HU" dirty="0"/>
              <a:t>mirjana.arsenic.petrovic@ktm.gov.hu</a:t>
            </a:r>
            <a:endParaRPr lang="en-GB" dirty="0"/>
          </a:p>
        </p:txBody>
      </p:sp>
      <p:sp>
        <p:nvSpPr>
          <p:cNvPr id="8" name="Szöveg helye 7">
            <a:extLst>
              <a:ext uri="{FF2B5EF4-FFF2-40B4-BE49-F238E27FC236}">
                <a16:creationId xmlns:a16="http://schemas.microsoft.com/office/drawing/2014/main" id="{9EE9BD12-23CD-7135-5679-D95CC864A987}"/>
              </a:ext>
            </a:extLst>
          </p:cNvPr>
          <p:cNvSpPr>
            <a:spLocks noGrp="1"/>
          </p:cNvSpPr>
          <p:nvPr>
            <p:ph type="body" sz="quarter" idx="17"/>
          </p:nvPr>
        </p:nvSpPr>
        <p:spPr>
          <a:xfrm>
            <a:off x="17941635" y="3962400"/>
            <a:ext cx="45719" cy="177800"/>
          </a:xfrm>
        </p:spPr>
        <p:txBody>
          <a:bodyPr>
            <a:normAutofit fontScale="32500" lnSpcReduction="20000"/>
          </a:bodyPr>
          <a:lstStyle/>
          <a:p>
            <a:endParaRPr lang="en-GB" dirty="0">
              <a:solidFill>
                <a:schemeClr val="bg1"/>
              </a:solidFill>
            </a:endParaRPr>
          </a:p>
        </p:txBody>
      </p:sp>
      <p:pic>
        <p:nvPicPr>
          <p:cNvPr id="10" name="Kép 9">
            <a:extLst>
              <a:ext uri="{FF2B5EF4-FFF2-40B4-BE49-F238E27FC236}">
                <a16:creationId xmlns:a16="http://schemas.microsoft.com/office/drawing/2014/main" id="{D35EB9D2-6A2D-5618-613C-B38AA0D88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400" y="8206542"/>
            <a:ext cx="6510859" cy="1274084"/>
          </a:xfrm>
          <a:prstGeom prst="rect">
            <a:avLst/>
          </a:prstGeom>
        </p:spPr>
      </p:pic>
    </p:spTree>
    <p:extLst>
      <p:ext uri="{BB962C8B-B14F-4D97-AF65-F5344CB8AC3E}">
        <p14:creationId xmlns:p14="http://schemas.microsoft.com/office/powerpoint/2010/main" val="77636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226918" y="2146281"/>
            <a:ext cx="4987235" cy="2373227"/>
          </a:xfrm>
        </p:spPr>
        <p:txBody>
          <a:bodyPr/>
          <a:lstStyle/>
          <a:p>
            <a:r>
              <a:rPr lang="en-US" dirty="0"/>
              <a:t>Lead partner requirements </a:t>
            </a:r>
            <a:endParaRPr lang="en-GB" dirty="0"/>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a:xfrm>
            <a:off x="7394713" y="2113436"/>
            <a:ext cx="9892145" cy="6061716"/>
          </a:xfrm>
        </p:spPr>
        <p:txBody>
          <a:bodyPr anchor="t">
            <a:normAutofit/>
          </a:bodyPr>
          <a:lstStyle/>
          <a:p>
            <a:pPr algn="just">
              <a:lnSpc>
                <a:spcPct val="107000"/>
              </a:lnSpc>
              <a:spcAft>
                <a:spcPts val="800"/>
              </a:spcAft>
            </a:pPr>
            <a:r>
              <a:rPr lang="en-US" sz="3600" dirty="0"/>
              <a:t>The LP can be either from a DRP EU Member State or from a DRP non-EU Partner State. </a:t>
            </a:r>
          </a:p>
          <a:p>
            <a:pPr algn="just">
              <a:lnSpc>
                <a:spcPct val="107000"/>
              </a:lnSpc>
              <a:spcAft>
                <a:spcPts val="800"/>
              </a:spcAft>
            </a:pPr>
            <a:endParaRPr lang="en-US" sz="4400" dirty="0"/>
          </a:p>
          <a:p>
            <a:pPr algn="just">
              <a:lnSpc>
                <a:spcPct val="107000"/>
              </a:lnSpc>
              <a:spcAft>
                <a:spcPts val="800"/>
              </a:spcAft>
            </a:pPr>
            <a:r>
              <a:rPr lang="en-US" sz="3600" dirty="0">
                <a:solidFill>
                  <a:srgbClr val="FF0000"/>
                </a:solidFill>
              </a:rPr>
              <a:t>EXCEPTION: </a:t>
            </a:r>
            <a:r>
              <a:rPr lang="en-US" sz="3600" dirty="0"/>
              <a:t>in the 3rd call for proposals applicants coming from </a:t>
            </a:r>
            <a:r>
              <a:rPr lang="en-US" sz="3600" b="1" dirty="0"/>
              <a:t>Ukraine</a:t>
            </a:r>
            <a:r>
              <a:rPr lang="en-US" sz="3600" dirty="0"/>
              <a:t> can participate </a:t>
            </a:r>
            <a:r>
              <a:rPr lang="en-US" sz="3600" b="1" dirty="0"/>
              <a:t>only as project partners</a:t>
            </a:r>
            <a:r>
              <a:rPr lang="en-US" sz="3600" dirty="0"/>
              <a:t>.</a:t>
            </a:r>
            <a:endParaRPr lang="en-GB" sz="3600" dirty="0"/>
          </a:p>
          <a:p>
            <a:endParaRPr lang="en-GB" sz="2800" dirty="0">
              <a:solidFill>
                <a:schemeClr val="bg2">
                  <a:lumMod val="25000"/>
                </a:schemeClr>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pic>
        <p:nvPicPr>
          <p:cNvPr id="4" name="Picture 3">
            <a:extLst>
              <a:ext uri="{FF2B5EF4-FFF2-40B4-BE49-F238E27FC236}">
                <a16:creationId xmlns:a16="http://schemas.microsoft.com/office/drawing/2014/main" id="{57A21B38-C93F-705B-0CAC-71C6B046ECFD}"/>
              </a:ext>
            </a:extLst>
          </p:cNvPr>
          <p:cNvPicPr>
            <a:picLocks noChangeAspect="1"/>
          </p:cNvPicPr>
          <p:nvPr/>
        </p:nvPicPr>
        <p:blipFill>
          <a:blip r:embed="rId4"/>
          <a:stretch>
            <a:fillRect/>
          </a:stretch>
        </p:blipFill>
        <p:spPr>
          <a:xfrm>
            <a:off x="2226918" y="4333462"/>
            <a:ext cx="4372666" cy="3470629"/>
          </a:xfrm>
          <a:prstGeom prst="rect">
            <a:avLst/>
          </a:prstGeom>
        </p:spPr>
      </p:pic>
    </p:spTree>
    <p:extLst>
      <p:ext uri="{BB962C8B-B14F-4D97-AF65-F5344CB8AC3E}">
        <p14:creationId xmlns:p14="http://schemas.microsoft.com/office/powerpoint/2010/main" val="306779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623D-1565-0F2C-286C-54401865A95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ABAE15A-429F-8054-87AB-A5BE7C729EA0}"/>
              </a:ext>
            </a:extLst>
          </p:cNvPr>
          <p:cNvSpPr>
            <a:spLocks noGrp="1"/>
          </p:cNvSpPr>
          <p:nvPr>
            <p:ph type="title"/>
          </p:nvPr>
        </p:nvSpPr>
        <p:spPr>
          <a:xfrm>
            <a:off x="4241249" y="987840"/>
            <a:ext cx="12058925" cy="994484"/>
          </a:xfrm>
        </p:spPr>
        <p:txBody>
          <a:bodyPr/>
          <a:lstStyle/>
          <a:p>
            <a:r>
              <a:rPr lang="hu-HU" dirty="0" err="1"/>
              <a:t>Associated</a:t>
            </a:r>
            <a:r>
              <a:rPr lang="hu-HU" dirty="0"/>
              <a:t> </a:t>
            </a:r>
            <a:r>
              <a:rPr lang="hu-HU" dirty="0" err="1"/>
              <a:t>strategic</a:t>
            </a:r>
            <a:r>
              <a:rPr lang="hu-HU" dirty="0"/>
              <a:t> </a:t>
            </a:r>
            <a:r>
              <a:rPr lang="hu-HU" dirty="0" err="1"/>
              <a:t>partners</a:t>
            </a:r>
            <a:r>
              <a:rPr lang="hu-HU" dirty="0"/>
              <a:t> (</a:t>
            </a:r>
            <a:r>
              <a:rPr lang="hu-HU" dirty="0" err="1"/>
              <a:t>ASPs</a:t>
            </a:r>
            <a:r>
              <a:rPr lang="hu-HU" dirty="0"/>
              <a:t>) </a:t>
            </a:r>
            <a:endParaRPr lang="en-GB" dirty="0"/>
          </a:p>
        </p:txBody>
      </p:sp>
      <p:sp>
        <p:nvSpPr>
          <p:cNvPr id="3" name="Szöveg helye 2">
            <a:extLst>
              <a:ext uri="{FF2B5EF4-FFF2-40B4-BE49-F238E27FC236}">
                <a16:creationId xmlns:a16="http://schemas.microsoft.com/office/drawing/2014/main" id="{95271FD3-CFD3-6F4B-C79B-7DE8145EEFD3}"/>
              </a:ext>
            </a:extLst>
          </p:cNvPr>
          <p:cNvSpPr>
            <a:spLocks noGrp="1"/>
          </p:cNvSpPr>
          <p:nvPr>
            <p:ph type="body" sz="quarter" idx="10"/>
          </p:nvPr>
        </p:nvSpPr>
        <p:spPr>
          <a:xfrm>
            <a:off x="3392556" y="5838733"/>
            <a:ext cx="12317293" cy="1919983"/>
          </a:xfrm>
        </p:spPr>
        <p:txBody>
          <a:bodyPr anchor="t">
            <a:normAutofit/>
          </a:bodyPr>
          <a:lstStyle/>
          <a:p>
            <a:pPr algn="just">
              <a:lnSpc>
                <a:spcPct val="107000"/>
              </a:lnSpc>
              <a:spcAft>
                <a:spcPts val="800"/>
              </a:spcAft>
            </a:pPr>
            <a:r>
              <a:rPr lang="en-US" sz="2800" dirty="0"/>
              <a:t>ASP’s expenditure is limited to the reimbursement from the </a:t>
            </a:r>
            <a:r>
              <a:rPr lang="en-US" sz="2800" dirty="0" err="1"/>
              <a:t>programme</a:t>
            </a:r>
            <a:r>
              <a:rPr lang="en-US" sz="2800" dirty="0"/>
              <a:t> of </a:t>
            </a:r>
            <a:r>
              <a:rPr lang="en-US" sz="2800" dirty="0">
                <a:solidFill>
                  <a:srgbClr val="FF0000"/>
                </a:solidFill>
              </a:rPr>
              <a:t>travel and accommodation</a:t>
            </a:r>
            <a:r>
              <a:rPr lang="en-US" sz="2800" dirty="0"/>
              <a:t> costs related mainly to their participation in project meetings, which shall be finally borne by any institution acting as directly financed partner in order to be considered eligible</a:t>
            </a:r>
            <a:endParaRPr lang="en-GB" sz="2800" dirty="0">
              <a:solidFill>
                <a:schemeClr val="bg2">
                  <a:lumMod val="25000"/>
                </a:schemeClr>
              </a:solidFill>
            </a:endParaRPr>
          </a:p>
        </p:txBody>
      </p:sp>
      <p:pic>
        <p:nvPicPr>
          <p:cNvPr id="6" name="Kép 5">
            <a:extLst>
              <a:ext uri="{FF2B5EF4-FFF2-40B4-BE49-F238E27FC236}">
                <a16:creationId xmlns:a16="http://schemas.microsoft.com/office/drawing/2014/main" id="{D743CDFE-F508-C933-F896-B86472CBE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7" name="TextBox 6">
            <a:extLst>
              <a:ext uri="{FF2B5EF4-FFF2-40B4-BE49-F238E27FC236}">
                <a16:creationId xmlns:a16="http://schemas.microsoft.com/office/drawing/2014/main" id="{7CF2AE5B-E15B-3FB4-ADA4-C21CE8118044}"/>
              </a:ext>
            </a:extLst>
          </p:cNvPr>
          <p:cNvSpPr txBox="1"/>
          <p:nvPr/>
        </p:nvSpPr>
        <p:spPr>
          <a:xfrm>
            <a:off x="3658153" y="2924664"/>
            <a:ext cx="9144000" cy="109440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2800" dirty="0">
                <a:solidFill>
                  <a:srgbClr val="FF0000"/>
                </a:solidFill>
              </a:rPr>
              <a:t>EU countries </a:t>
            </a:r>
          </a:p>
          <a:p>
            <a:pPr marL="285750" indent="-285750" algn="just">
              <a:lnSpc>
                <a:spcPct val="107000"/>
              </a:lnSpc>
              <a:spcAft>
                <a:spcPts val="800"/>
              </a:spcAft>
              <a:buFont typeface="Arial" panose="020B0604020202020204" pitchFamily="34" charset="0"/>
              <a:buChar char="•"/>
            </a:pPr>
            <a:r>
              <a:rPr lang="en-US" sz="2800" dirty="0">
                <a:solidFill>
                  <a:srgbClr val="FF0000"/>
                </a:solidFill>
              </a:rPr>
              <a:t>Non-EU countries of the </a:t>
            </a:r>
            <a:r>
              <a:rPr lang="en-US" sz="2800" dirty="0" err="1">
                <a:solidFill>
                  <a:srgbClr val="FF0000"/>
                </a:solidFill>
              </a:rPr>
              <a:t>programme</a:t>
            </a:r>
            <a:r>
              <a:rPr lang="en-US" sz="2800" dirty="0">
                <a:solidFill>
                  <a:srgbClr val="FF0000"/>
                </a:solidFill>
              </a:rPr>
              <a:t> area</a:t>
            </a:r>
          </a:p>
        </p:txBody>
      </p:sp>
      <p:sp>
        <p:nvSpPr>
          <p:cNvPr id="9" name="TextBox 8">
            <a:extLst>
              <a:ext uri="{FF2B5EF4-FFF2-40B4-BE49-F238E27FC236}">
                <a16:creationId xmlns:a16="http://schemas.microsoft.com/office/drawing/2014/main" id="{4C81C096-55D0-A915-7540-314696F465D7}"/>
              </a:ext>
            </a:extLst>
          </p:cNvPr>
          <p:cNvSpPr txBox="1"/>
          <p:nvPr/>
        </p:nvSpPr>
        <p:spPr>
          <a:xfrm>
            <a:off x="3392556" y="4920615"/>
            <a:ext cx="10575235" cy="523220"/>
          </a:xfrm>
          <a:prstGeom prst="rect">
            <a:avLst/>
          </a:prstGeom>
          <a:noFill/>
        </p:spPr>
        <p:txBody>
          <a:bodyPr wrap="square">
            <a:spAutoFit/>
          </a:bodyPr>
          <a:lstStyle/>
          <a:p>
            <a:r>
              <a:rPr lang="en-US" sz="2800" i="1" dirty="0">
                <a:solidFill>
                  <a:srgbClr val="003399"/>
                </a:solidFill>
              </a:rPr>
              <a:t>Part of a "sponsoring" directly financed partner budget</a:t>
            </a:r>
            <a:endParaRPr lang="hu-HU" sz="2800" i="1" dirty="0">
              <a:solidFill>
                <a:srgbClr val="003399"/>
              </a:solidFill>
            </a:endParaRPr>
          </a:p>
        </p:txBody>
      </p:sp>
    </p:spTree>
    <p:extLst>
      <p:ext uri="{BB962C8B-B14F-4D97-AF65-F5344CB8AC3E}">
        <p14:creationId xmlns:p14="http://schemas.microsoft.com/office/powerpoint/2010/main" val="128699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701786" y="847710"/>
            <a:ext cx="10272091" cy="977900"/>
          </a:xfrm>
        </p:spPr>
        <p:txBody>
          <a:bodyPr/>
          <a:lstStyle/>
          <a:p>
            <a:r>
              <a:rPr lang="en-US" dirty="0"/>
              <a:t>Required Documents</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C057A99F-7BFE-D862-A45C-308332701155}"/>
              </a:ext>
            </a:extLst>
          </p:cNvPr>
          <p:cNvSpPr txBox="1"/>
          <p:nvPr/>
        </p:nvSpPr>
        <p:spPr>
          <a:xfrm>
            <a:off x="2514600" y="2272452"/>
            <a:ext cx="13918096" cy="3539430"/>
          </a:xfrm>
          <a:prstGeom prst="rect">
            <a:avLst/>
          </a:prstGeom>
          <a:noFill/>
        </p:spPr>
        <p:txBody>
          <a:bodyPr wrap="square">
            <a:spAutoFit/>
          </a:bodyPr>
          <a:lstStyle/>
          <a:p>
            <a:pPr marL="285750" indent="-285750">
              <a:buFont typeface="Arial" panose="020B0604020202020204" pitchFamily="34" charset="0"/>
              <a:buChar char="•"/>
            </a:pPr>
            <a:r>
              <a:rPr lang="en-US" sz="3200" dirty="0">
                <a:solidFill>
                  <a:srgbClr val="003399"/>
                </a:solidFill>
              </a:rPr>
              <a:t>Online Application Form.  </a:t>
            </a:r>
          </a:p>
          <a:p>
            <a:pPr marL="285750" indent="-285750">
              <a:buFont typeface="Arial" panose="020B0604020202020204" pitchFamily="34" charset="0"/>
              <a:buChar char="•"/>
            </a:pPr>
            <a:r>
              <a:rPr lang="en-US" sz="3200" dirty="0">
                <a:solidFill>
                  <a:srgbClr val="003399"/>
                </a:solidFill>
              </a:rPr>
              <a:t>Declaration of co-financing (for all directly financed partners).</a:t>
            </a:r>
          </a:p>
          <a:p>
            <a:pPr marL="285750" indent="-285750">
              <a:buFont typeface="Arial" panose="020B0604020202020204" pitchFamily="34" charset="0"/>
              <a:buChar char="•"/>
            </a:pPr>
            <a:r>
              <a:rPr lang="en-US" sz="3200" dirty="0">
                <a:solidFill>
                  <a:srgbClr val="003399"/>
                </a:solidFill>
              </a:rPr>
              <a:t>State aid declaration (for all directly financed partners).</a:t>
            </a:r>
          </a:p>
          <a:p>
            <a:pPr marL="285750" indent="-285750">
              <a:buFont typeface="Arial" panose="020B0604020202020204" pitchFamily="34" charset="0"/>
              <a:buChar char="•"/>
            </a:pPr>
            <a:r>
              <a:rPr lang="en-US" sz="3200" dirty="0">
                <a:solidFill>
                  <a:srgbClr val="003399"/>
                </a:solidFill>
              </a:rPr>
              <a:t>Partnership Agreement.  </a:t>
            </a:r>
          </a:p>
          <a:p>
            <a:pPr marL="285750" indent="-285750">
              <a:buFont typeface="Arial" panose="020B0604020202020204" pitchFamily="34" charset="0"/>
              <a:buChar char="•"/>
            </a:pPr>
            <a:r>
              <a:rPr lang="en-US" sz="3200" dirty="0">
                <a:solidFill>
                  <a:srgbClr val="003399"/>
                </a:solidFill>
              </a:rPr>
              <a:t>Declaration for International </a:t>
            </a:r>
            <a:r>
              <a:rPr lang="en-US" sz="3200" dirty="0" err="1">
                <a:solidFill>
                  <a:srgbClr val="003399"/>
                </a:solidFill>
              </a:rPr>
              <a:t>Organisations</a:t>
            </a:r>
            <a:r>
              <a:rPr lang="en-US" sz="3200" dirty="0">
                <a:solidFill>
                  <a:srgbClr val="003399"/>
                </a:solidFill>
              </a:rPr>
              <a:t> (only if applicable).</a:t>
            </a:r>
          </a:p>
          <a:p>
            <a:pPr marL="285750" indent="-285750">
              <a:buFont typeface="Arial" panose="020B0604020202020204" pitchFamily="34" charset="0"/>
              <a:buChar char="•"/>
            </a:pPr>
            <a:r>
              <a:rPr lang="en-US" sz="3200" dirty="0">
                <a:solidFill>
                  <a:srgbClr val="003399"/>
                </a:solidFill>
              </a:rPr>
              <a:t>Associated strategic partner (ASP) declaration (only if applicable). </a:t>
            </a:r>
          </a:p>
          <a:p>
            <a:pPr marL="285750" indent="-285750">
              <a:buFont typeface="Arial" panose="020B0604020202020204" pitchFamily="34" charset="0"/>
              <a:buChar char="•"/>
            </a:pPr>
            <a:r>
              <a:rPr lang="en-US" sz="3200" dirty="0">
                <a:solidFill>
                  <a:srgbClr val="003399"/>
                </a:solidFill>
              </a:rPr>
              <a:t>LP confirmation and signature.</a:t>
            </a:r>
          </a:p>
        </p:txBody>
      </p:sp>
      <p:sp>
        <p:nvSpPr>
          <p:cNvPr id="7" name="TextBox 6">
            <a:extLst>
              <a:ext uri="{FF2B5EF4-FFF2-40B4-BE49-F238E27FC236}">
                <a16:creationId xmlns:a16="http://schemas.microsoft.com/office/drawing/2014/main" id="{862808CD-8C23-1C9A-AD5F-8BED4660CE55}"/>
              </a:ext>
            </a:extLst>
          </p:cNvPr>
          <p:cNvSpPr txBox="1"/>
          <p:nvPr/>
        </p:nvSpPr>
        <p:spPr>
          <a:xfrm>
            <a:off x="8478981" y="6705159"/>
            <a:ext cx="9621981" cy="2246769"/>
          </a:xfrm>
          <a:prstGeom prst="rect">
            <a:avLst/>
          </a:prstGeom>
          <a:noFill/>
        </p:spPr>
        <p:txBody>
          <a:bodyPr wrap="square">
            <a:spAutoFit/>
          </a:bodyPr>
          <a:lstStyle/>
          <a:p>
            <a:r>
              <a:rPr lang="en-US" sz="2800" dirty="0">
                <a:solidFill>
                  <a:srgbClr val="FF0000"/>
                </a:solidFill>
              </a:rPr>
              <a:t>The annexes of the application form listed above are to be signed, stamped, if applicable, by the legal representative of the respective entity and the scanned versions of each document are to be uploaded to the Application annexes section in </a:t>
            </a:r>
            <a:r>
              <a:rPr lang="en-US" sz="2800" dirty="0" err="1">
                <a:solidFill>
                  <a:srgbClr val="FF0000"/>
                </a:solidFill>
              </a:rPr>
              <a:t>Jems</a:t>
            </a:r>
            <a:r>
              <a:rPr lang="en-US" sz="2800" dirty="0">
                <a:solidFill>
                  <a:srgbClr val="FF0000"/>
                </a:solidFill>
              </a:rPr>
              <a:t>.</a:t>
            </a:r>
            <a:endParaRPr lang="hu-HU" sz="2800" dirty="0">
              <a:solidFill>
                <a:srgbClr val="FF0000"/>
              </a:solidFill>
            </a:endParaRPr>
          </a:p>
        </p:txBody>
      </p:sp>
    </p:spTree>
    <p:extLst>
      <p:ext uri="{BB962C8B-B14F-4D97-AF65-F5344CB8AC3E}">
        <p14:creationId xmlns:p14="http://schemas.microsoft.com/office/powerpoint/2010/main" val="32121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5744-086C-062A-6F17-950B2263AC2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19FB2C9-0419-6A01-726A-C8A4177E8D2B}"/>
              </a:ext>
            </a:extLst>
          </p:cNvPr>
          <p:cNvSpPr>
            <a:spLocks noGrp="1"/>
          </p:cNvSpPr>
          <p:nvPr>
            <p:ph type="title"/>
          </p:nvPr>
        </p:nvSpPr>
        <p:spPr>
          <a:xfrm>
            <a:off x="2729345" y="987840"/>
            <a:ext cx="13570829" cy="994484"/>
          </a:xfrm>
        </p:spPr>
        <p:txBody>
          <a:bodyPr/>
          <a:lstStyle/>
          <a:p>
            <a:pPr marL="12700">
              <a:lnSpc>
                <a:spcPct val="100000"/>
              </a:lnSpc>
              <a:spcBef>
                <a:spcPts val="105"/>
              </a:spcBef>
            </a:pPr>
            <a:r>
              <a:rPr lang="en-US" sz="4000" dirty="0">
                <a:solidFill>
                  <a:srgbClr val="FF0000"/>
                </a:solidFill>
              </a:rPr>
              <a:t>Tips for Applicants </a:t>
            </a:r>
            <a:r>
              <a:rPr lang="en-US" sz="4000">
                <a:solidFill>
                  <a:srgbClr val="FF0000"/>
                </a:solidFill>
              </a:rPr>
              <a:t>- </a:t>
            </a:r>
            <a:r>
              <a:rPr lang="hu-HU" sz="4000">
                <a:solidFill>
                  <a:srgbClr val="FF0000"/>
                </a:solidFill>
                <a:cs typeface="Calibri"/>
              </a:rPr>
              <a:t>project </a:t>
            </a:r>
            <a:r>
              <a:rPr lang="hu-HU" sz="4000" dirty="0" err="1">
                <a:solidFill>
                  <a:srgbClr val="FF0000"/>
                </a:solidFill>
                <a:cs typeface="Calibri"/>
              </a:rPr>
              <a:t>consortium</a:t>
            </a:r>
            <a:endParaRPr lang="hu-HU" sz="4000" dirty="0">
              <a:solidFill>
                <a:srgbClr val="FF0000"/>
              </a:solidFill>
              <a:cs typeface="Calibri"/>
            </a:endParaRPr>
          </a:p>
        </p:txBody>
      </p:sp>
      <p:sp>
        <p:nvSpPr>
          <p:cNvPr id="3" name="Szöveg helye 2">
            <a:extLst>
              <a:ext uri="{FF2B5EF4-FFF2-40B4-BE49-F238E27FC236}">
                <a16:creationId xmlns:a16="http://schemas.microsoft.com/office/drawing/2014/main" id="{61497FC4-6BB9-7C2E-7B8C-297BBDDE33CD}"/>
              </a:ext>
            </a:extLst>
          </p:cNvPr>
          <p:cNvSpPr>
            <a:spLocks noGrp="1"/>
          </p:cNvSpPr>
          <p:nvPr>
            <p:ph type="body" sz="quarter" idx="10"/>
          </p:nvPr>
        </p:nvSpPr>
        <p:spPr>
          <a:xfrm>
            <a:off x="3198592" y="2199492"/>
            <a:ext cx="12317293" cy="6505214"/>
          </a:xfrm>
        </p:spPr>
        <p:txBody>
          <a:bodyPr anchor="t">
            <a:normAutofit fontScale="25000" lnSpcReduction="20000"/>
          </a:bodyPr>
          <a:lstStyle/>
          <a:p>
            <a:pPr marL="354965" indent="-342265">
              <a:lnSpc>
                <a:spcPct val="100000"/>
              </a:lnSpc>
              <a:spcBef>
                <a:spcPts val="1300"/>
              </a:spcBef>
              <a:buFont typeface="Wingdings"/>
              <a:buChar char=""/>
              <a:tabLst>
                <a:tab pos="354965" algn="l"/>
              </a:tabLst>
            </a:pPr>
            <a:r>
              <a:rPr lang="en-GB" sz="11200" dirty="0"/>
              <a:t>The partnership should reflect the territorial focus of the project and partners must poses the competences for achieving the project results.</a:t>
            </a:r>
          </a:p>
          <a:p>
            <a:pPr marL="354965" indent="-342265">
              <a:lnSpc>
                <a:spcPct val="100000"/>
              </a:lnSpc>
              <a:spcBef>
                <a:spcPts val="1300"/>
              </a:spcBef>
              <a:buFont typeface="Wingdings"/>
              <a:buChar char=""/>
              <a:tabLst>
                <a:tab pos="354965" algn="l"/>
              </a:tabLst>
            </a:pPr>
            <a:r>
              <a:rPr lang="en-GB" sz="11200" dirty="0"/>
              <a:t>Contact the EUSDR priority area coordinators </a:t>
            </a:r>
            <a:endParaRPr lang="en-US" sz="8000" dirty="0"/>
          </a:p>
          <a:p>
            <a:pPr marL="354965" indent="-342265">
              <a:lnSpc>
                <a:spcPct val="100000"/>
              </a:lnSpc>
              <a:spcBef>
                <a:spcPts val="1300"/>
              </a:spcBef>
              <a:buFont typeface="Wingdings"/>
              <a:buChar char=""/>
              <a:tabLst>
                <a:tab pos="354965" algn="l"/>
              </a:tabLst>
            </a:pPr>
            <a:r>
              <a:rPr lang="en-US" sz="11200" dirty="0"/>
              <a:t>Transnational, i.e., some geographical coverage of the Danube region, no regional concentration</a:t>
            </a:r>
          </a:p>
          <a:p>
            <a:pPr marL="354965" indent="-342265">
              <a:lnSpc>
                <a:spcPct val="100000"/>
              </a:lnSpc>
              <a:spcBef>
                <a:spcPts val="1300"/>
              </a:spcBef>
              <a:buFont typeface="Wingdings"/>
              <a:buChar char=""/>
              <a:tabLst>
                <a:tab pos="354965" algn="l"/>
              </a:tabLst>
            </a:pPr>
            <a:r>
              <a:rPr lang="en-US" sz="11200" dirty="0"/>
              <a:t>Relevance and competence of the partners (to achieve the project objectives) are crucial, clear roles and division of responsibilities </a:t>
            </a:r>
          </a:p>
          <a:p>
            <a:pPr marL="354965" indent="-342265">
              <a:lnSpc>
                <a:spcPct val="100000"/>
              </a:lnSpc>
              <a:spcBef>
                <a:spcPts val="1300"/>
              </a:spcBef>
              <a:buFont typeface="Wingdings"/>
              <a:buChar char=""/>
              <a:tabLst>
                <a:tab pos="354965" algn="l"/>
              </a:tabLst>
            </a:pPr>
            <a:r>
              <a:rPr lang="en-GB" sz="11200" dirty="0"/>
              <a:t>Ensure policy relevance - decision makers either as PPs / ASPs, </a:t>
            </a:r>
            <a:r>
              <a:rPr lang="hu-HU" sz="11200" dirty="0" err="1"/>
              <a:t>or</a:t>
            </a:r>
            <a:r>
              <a:rPr lang="hu-HU" sz="11200" dirty="0"/>
              <a:t> </a:t>
            </a:r>
            <a:r>
              <a:rPr lang="en-GB" sz="11200" dirty="0"/>
              <a:t>PPs with capacity to create strong links to relevant policy drivers</a:t>
            </a:r>
          </a:p>
          <a:p>
            <a:pPr marL="12700">
              <a:spcBef>
                <a:spcPts val="1300"/>
              </a:spcBef>
              <a:tabLst>
                <a:tab pos="354965" algn="l"/>
              </a:tabLst>
            </a:pPr>
            <a:r>
              <a:rPr lang="en-US" sz="11200" dirty="0"/>
              <a:t>      </a:t>
            </a:r>
            <a:r>
              <a:rPr lang="en-US" sz="8000" i="1" dirty="0"/>
              <a:t>Do not underestimate the importance of Associated Strategic Partners (ASP). Try to reach and policy level!</a:t>
            </a:r>
          </a:p>
          <a:p>
            <a:pPr marL="354965" indent="-342265">
              <a:lnSpc>
                <a:spcPct val="100000"/>
              </a:lnSpc>
              <a:spcBef>
                <a:spcPts val="1300"/>
              </a:spcBef>
              <a:buFont typeface="Wingdings"/>
              <a:buChar char=""/>
              <a:tabLst>
                <a:tab pos="354965" algn="l"/>
              </a:tabLst>
            </a:pPr>
            <a:r>
              <a:rPr lang="en-US" sz="11200" dirty="0"/>
              <a:t>Diversity of stakeholders: ideally across sectors and levels from administration, academia, business, and civil society</a:t>
            </a:r>
          </a:p>
          <a:p>
            <a:pPr marL="354965" indent="-342265">
              <a:lnSpc>
                <a:spcPct val="100000"/>
              </a:lnSpc>
              <a:spcBef>
                <a:spcPts val="1300"/>
              </a:spcBef>
              <a:buFont typeface="Wingdings"/>
              <a:buChar char=""/>
              <a:tabLst>
                <a:tab pos="354965" algn="l"/>
              </a:tabLst>
            </a:pPr>
            <a:r>
              <a:rPr lang="en-US" sz="11200" dirty="0"/>
              <a:t>Partners from non-EU countries highly recommended! </a:t>
            </a:r>
          </a:p>
          <a:p>
            <a:pPr marL="12700">
              <a:lnSpc>
                <a:spcPct val="100000"/>
              </a:lnSpc>
              <a:spcBef>
                <a:spcPts val="1300"/>
              </a:spcBef>
              <a:tabLst>
                <a:tab pos="354965" algn="l"/>
              </a:tabLst>
            </a:pPr>
            <a:r>
              <a:rPr lang="en-US" sz="11200" dirty="0"/>
              <a:t>   (!Evaluation criterion)</a:t>
            </a:r>
          </a:p>
        </p:txBody>
      </p:sp>
      <p:pic>
        <p:nvPicPr>
          <p:cNvPr id="6" name="Kép 5">
            <a:extLst>
              <a:ext uri="{FF2B5EF4-FFF2-40B4-BE49-F238E27FC236}">
                <a16:creationId xmlns:a16="http://schemas.microsoft.com/office/drawing/2014/main" id="{7D8F09ED-0F1D-AC70-83D1-14FEBF398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pic>
        <p:nvPicPr>
          <p:cNvPr id="4" name="Picture 3">
            <a:extLst>
              <a:ext uri="{FF2B5EF4-FFF2-40B4-BE49-F238E27FC236}">
                <a16:creationId xmlns:a16="http://schemas.microsoft.com/office/drawing/2014/main" id="{8E7876EA-D98B-1A26-7C3D-00234DE99611}"/>
              </a:ext>
            </a:extLst>
          </p:cNvPr>
          <p:cNvPicPr>
            <a:picLocks noChangeAspect="1"/>
          </p:cNvPicPr>
          <p:nvPr/>
        </p:nvPicPr>
        <p:blipFill>
          <a:blip r:embed="rId4"/>
          <a:stretch>
            <a:fillRect/>
          </a:stretch>
        </p:blipFill>
        <p:spPr>
          <a:xfrm>
            <a:off x="15515885" y="530658"/>
            <a:ext cx="2330519" cy="2330519"/>
          </a:xfrm>
          <a:prstGeom prst="rect">
            <a:avLst/>
          </a:prstGeom>
        </p:spPr>
      </p:pic>
    </p:spTree>
    <p:extLst>
      <p:ext uri="{BB962C8B-B14F-4D97-AF65-F5344CB8AC3E}">
        <p14:creationId xmlns:p14="http://schemas.microsoft.com/office/powerpoint/2010/main" val="3151321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514600" y="1355578"/>
            <a:ext cx="10020300" cy="977900"/>
          </a:xfrm>
        </p:spPr>
        <p:txBody>
          <a:bodyPr/>
          <a:lstStyle/>
          <a:p>
            <a:r>
              <a:rPr lang="en-US" dirty="0">
                <a:solidFill>
                  <a:srgbClr val="FF0000"/>
                </a:solidFill>
              </a:rPr>
              <a:t>Tips for Applicants</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8C24BA4C-80EF-3958-63F0-00D2FD5266E5}"/>
              </a:ext>
            </a:extLst>
          </p:cNvPr>
          <p:cNvSpPr txBox="1"/>
          <p:nvPr/>
        </p:nvSpPr>
        <p:spPr>
          <a:xfrm>
            <a:off x="2514600" y="4280145"/>
            <a:ext cx="11201400" cy="3046988"/>
          </a:xfrm>
          <a:prstGeom prst="rect">
            <a:avLst/>
          </a:prstGeom>
          <a:noFill/>
        </p:spPr>
        <p:txBody>
          <a:bodyPr wrap="square">
            <a:spAutoFit/>
          </a:bodyPr>
          <a:lstStyle/>
          <a:p>
            <a:pPr>
              <a:buFont typeface="Arial" panose="020B0604020202020204" pitchFamily="34" charset="0"/>
              <a:buChar char="•"/>
            </a:pPr>
            <a:r>
              <a:rPr lang="en-US" sz="3200" dirty="0">
                <a:solidFill>
                  <a:srgbClr val="003399"/>
                </a:solidFill>
              </a:rPr>
              <a:t>Consult with the NCP in your country if you are not sure whether your organization is eligible or not.</a:t>
            </a:r>
          </a:p>
          <a:p>
            <a:pPr>
              <a:buFont typeface="Arial" panose="020B0604020202020204" pitchFamily="34" charset="0"/>
              <a:buChar char="•"/>
            </a:pPr>
            <a:r>
              <a:rPr lang="en-US" sz="3200" dirty="0">
                <a:solidFill>
                  <a:srgbClr val="003399"/>
                </a:solidFill>
              </a:rPr>
              <a:t>Don’t wait until the last minute (</a:t>
            </a:r>
            <a:r>
              <a:rPr lang="en-US" sz="3200" dirty="0" err="1">
                <a:solidFill>
                  <a:srgbClr val="003399"/>
                </a:solidFill>
              </a:rPr>
              <a:t>Jems</a:t>
            </a:r>
            <a:r>
              <a:rPr lang="en-US" sz="3200" dirty="0">
                <a:solidFill>
                  <a:srgbClr val="003399"/>
                </a:solidFill>
              </a:rPr>
              <a:t> may overload).</a:t>
            </a:r>
          </a:p>
          <a:p>
            <a:pPr>
              <a:buFont typeface="Arial" panose="020B0604020202020204" pitchFamily="34" charset="0"/>
              <a:buChar char="•"/>
            </a:pPr>
            <a:r>
              <a:rPr lang="en-US" sz="3200" dirty="0">
                <a:solidFill>
                  <a:srgbClr val="003399"/>
                </a:solidFill>
              </a:rPr>
              <a:t>Check submission status: must be “Submitted”.</a:t>
            </a:r>
          </a:p>
          <a:p>
            <a:pPr>
              <a:buFont typeface="Arial" panose="020B0604020202020204" pitchFamily="34" charset="0"/>
              <a:buChar char="•"/>
            </a:pPr>
            <a:r>
              <a:rPr lang="en-US" sz="3200" dirty="0">
                <a:solidFill>
                  <a:srgbClr val="003399"/>
                </a:solidFill>
              </a:rPr>
              <a:t>Start preparing annexes early (time-consuming).</a:t>
            </a:r>
          </a:p>
          <a:p>
            <a:pPr>
              <a:buFont typeface="Arial" panose="020B0604020202020204" pitchFamily="34" charset="0"/>
              <a:buChar char="•"/>
            </a:pPr>
            <a:r>
              <a:rPr lang="en-US" sz="3200" dirty="0">
                <a:solidFill>
                  <a:srgbClr val="003399"/>
                </a:solidFill>
              </a:rPr>
              <a:t>Ensure all partners’ signatures/stamps are collected.</a:t>
            </a:r>
          </a:p>
        </p:txBody>
      </p:sp>
      <p:pic>
        <p:nvPicPr>
          <p:cNvPr id="3" name="Picture 2">
            <a:extLst>
              <a:ext uri="{FF2B5EF4-FFF2-40B4-BE49-F238E27FC236}">
                <a16:creationId xmlns:a16="http://schemas.microsoft.com/office/drawing/2014/main" id="{00E1CAAA-0018-FE8E-C429-21254AD4C229}"/>
              </a:ext>
            </a:extLst>
          </p:cNvPr>
          <p:cNvPicPr>
            <a:picLocks noChangeAspect="1"/>
          </p:cNvPicPr>
          <p:nvPr/>
        </p:nvPicPr>
        <p:blipFill>
          <a:blip r:embed="rId4"/>
          <a:stretch>
            <a:fillRect/>
          </a:stretch>
        </p:blipFill>
        <p:spPr>
          <a:xfrm>
            <a:off x="14608140" y="932440"/>
            <a:ext cx="2330519" cy="2330519"/>
          </a:xfrm>
          <a:prstGeom prst="rect">
            <a:avLst/>
          </a:prstGeom>
        </p:spPr>
      </p:pic>
    </p:spTree>
    <p:extLst>
      <p:ext uri="{BB962C8B-B14F-4D97-AF65-F5344CB8AC3E}">
        <p14:creationId xmlns:p14="http://schemas.microsoft.com/office/powerpoint/2010/main" val="426514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48B0-65E1-2273-C2BB-213BBA8DE813}"/>
            </a:ext>
          </a:extLst>
        </p:cNvPr>
        <p:cNvGrpSpPr/>
        <p:nvPr/>
      </p:nvGrpSpPr>
      <p:grpSpPr>
        <a:xfrm>
          <a:off x="0" y="0"/>
          <a:ext cx="0" cy="0"/>
          <a:chOff x="0" y="0"/>
          <a:chExt cx="0" cy="0"/>
        </a:xfrm>
      </p:grpSpPr>
      <p:sp>
        <p:nvSpPr>
          <p:cNvPr id="2" name="Szöveg helye 1">
            <a:extLst>
              <a:ext uri="{FF2B5EF4-FFF2-40B4-BE49-F238E27FC236}">
                <a16:creationId xmlns:a16="http://schemas.microsoft.com/office/drawing/2014/main" id="{DA28985A-93A1-6BC2-9D02-E7948A61428B}"/>
              </a:ext>
            </a:extLst>
          </p:cNvPr>
          <p:cNvSpPr>
            <a:spLocks noGrp="1"/>
          </p:cNvSpPr>
          <p:nvPr>
            <p:ph type="body" sz="quarter" idx="11"/>
          </p:nvPr>
        </p:nvSpPr>
        <p:spPr/>
        <p:txBody>
          <a:bodyPr/>
          <a:lstStyle/>
          <a:p>
            <a:r>
              <a:rPr lang="hu-HU" dirty="0"/>
              <a:t>Danube </a:t>
            </a:r>
            <a:r>
              <a:rPr lang="hu-HU" dirty="0" err="1"/>
              <a:t>Region</a:t>
            </a:r>
            <a:r>
              <a:rPr lang="hu-HU" dirty="0"/>
              <a:t> Programme </a:t>
            </a:r>
          </a:p>
          <a:p>
            <a:r>
              <a:rPr lang="hu-HU" dirty="0" err="1"/>
              <a:t>Managing</a:t>
            </a:r>
            <a:r>
              <a:rPr lang="hu-HU" dirty="0"/>
              <a:t> </a:t>
            </a:r>
            <a:r>
              <a:rPr lang="hu-HU" dirty="0" err="1"/>
              <a:t>Authority</a:t>
            </a:r>
            <a:r>
              <a:rPr lang="hu-HU" dirty="0"/>
              <a:t>/ </a:t>
            </a:r>
            <a:r>
              <a:rPr lang="hu-HU" dirty="0" err="1"/>
              <a:t>Joint</a:t>
            </a:r>
            <a:r>
              <a:rPr lang="hu-HU" dirty="0"/>
              <a:t> </a:t>
            </a:r>
            <a:r>
              <a:rPr lang="hu-HU" dirty="0" err="1"/>
              <a:t>Secretariat</a:t>
            </a:r>
            <a:endParaRPr lang="en-GB" dirty="0"/>
          </a:p>
        </p:txBody>
      </p:sp>
      <p:sp>
        <p:nvSpPr>
          <p:cNvPr id="3" name="Szöveg helye 2">
            <a:extLst>
              <a:ext uri="{FF2B5EF4-FFF2-40B4-BE49-F238E27FC236}">
                <a16:creationId xmlns:a16="http://schemas.microsoft.com/office/drawing/2014/main" id="{A3C22AA2-7AAF-7A22-E90C-5B4277B98991}"/>
              </a:ext>
            </a:extLst>
          </p:cNvPr>
          <p:cNvSpPr>
            <a:spLocks noGrp="1"/>
          </p:cNvSpPr>
          <p:nvPr>
            <p:ph type="body" sz="quarter" idx="12"/>
          </p:nvPr>
        </p:nvSpPr>
        <p:spPr/>
        <p:txBody>
          <a:bodyPr/>
          <a:lstStyle/>
          <a:p>
            <a:r>
              <a:rPr lang="en-GB" dirty="0"/>
              <a:t>Thank you!</a:t>
            </a:r>
          </a:p>
        </p:txBody>
      </p:sp>
      <p:sp>
        <p:nvSpPr>
          <p:cNvPr id="4" name="Szöveg helye 3">
            <a:extLst>
              <a:ext uri="{FF2B5EF4-FFF2-40B4-BE49-F238E27FC236}">
                <a16:creationId xmlns:a16="http://schemas.microsoft.com/office/drawing/2014/main" id="{17736356-8EFC-5BB8-B7E3-C7C437155BCD}"/>
              </a:ext>
            </a:extLst>
          </p:cNvPr>
          <p:cNvSpPr>
            <a:spLocks noGrp="1"/>
          </p:cNvSpPr>
          <p:nvPr>
            <p:ph type="body" sz="quarter" idx="13"/>
          </p:nvPr>
        </p:nvSpPr>
        <p:spPr/>
        <p:txBody>
          <a:bodyPr/>
          <a:lstStyle/>
          <a:p>
            <a:r>
              <a:rPr lang="hu-HU" dirty="0"/>
              <a:t>Natália Liholot, </a:t>
            </a:r>
            <a:r>
              <a:rPr lang="hu-HU" dirty="0" err="1"/>
              <a:t>Priority</a:t>
            </a:r>
            <a:r>
              <a:rPr lang="hu-HU" dirty="0"/>
              <a:t> </a:t>
            </a:r>
            <a:r>
              <a:rPr lang="hu-HU" dirty="0" err="1"/>
              <a:t>officer</a:t>
            </a:r>
            <a:endParaRPr lang="en-GB" dirty="0"/>
          </a:p>
        </p:txBody>
      </p:sp>
      <p:sp>
        <p:nvSpPr>
          <p:cNvPr id="5" name="Szöveg helye 4">
            <a:extLst>
              <a:ext uri="{FF2B5EF4-FFF2-40B4-BE49-F238E27FC236}">
                <a16:creationId xmlns:a16="http://schemas.microsoft.com/office/drawing/2014/main" id="{F32D73F0-6F0F-BBFB-F4D3-BA01F03868B0}"/>
              </a:ext>
            </a:extLst>
          </p:cNvPr>
          <p:cNvSpPr>
            <a:spLocks noGrp="1"/>
          </p:cNvSpPr>
          <p:nvPr>
            <p:ph type="body" sz="quarter" idx="14"/>
          </p:nvPr>
        </p:nvSpPr>
        <p:spPr/>
        <p:txBody>
          <a:bodyPr/>
          <a:lstStyle/>
          <a:p>
            <a:r>
              <a:rPr lang="en-GB" dirty="0">
                <a:hlinkClick r:id="rId3"/>
              </a:rPr>
              <a:t>https://www.linkedin.com/in/interregdanube/</a:t>
            </a:r>
            <a:endParaRPr lang="hu-HU" dirty="0"/>
          </a:p>
          <a:p>
            <a:r>
              <a:rPr lang="en-GB" dirty="0">
                <a:hlinkClick r:id="rId4"/>
              </a:rPr>
              <a:t>https://www.facebook.com/InterregDanube/</a:t>
            </a:r>
            <a:endParaRPr lang="hu-HU" dirty="0"/>
          </a:p>
          <a:p>
            <a:endParaRPr lang="en-GB" dirty="0"/>
          </a:p>
        </p:txBody>
      </p:sp>
      <p:sp>
        <p:nvSpPr>
          <p:cNvPr id="6" name="Szöveg helye 5">
            <a:extLst>
              <a:ext uri="{FF2B5EF4-FFF2-40B4-BE49-F238E27FC236}">
                <a16:creationId xmlns:a16="http://schemas.microsoft.com/office/drawing/2014/main" id="{6C42C8C3-08CF-6290-04A0-EE028B0934D5}"/>
              </a:ext>
            </a:extLst>
          </p:cNvPr>
          <p:cNvSpPr>
            <a:spLocks noGrp="1"/>
          </p:cNvSpPr>
          <p:nvPr>
            <p:ph type="body" sz="quarter" idx="15"/>
          </p:nvPr>
        </p:nvSpPr>
        <p:spPr/>
        <p:txBody>
          <a:bodyPr>
            <a:normAutofit/>
          </a:bodyPr>
          <a:lstStyle/>
          <a:p>
            <a:r>
              <a:rPr lang="hu-HU" dirty="0" err="1"/>
              <a:t>natalia.liholot</a:t>
            </a:r>
            <a:r>
              <a:rPr lang="en-GB" dirty="0"/>
              <a:t>@interreg-danube.eu</a:t>
            </a:r>
          </a:p>
        </p:txBody>
      </p:sp>
      <p:sp>
        <p:nvSpPr>
          <p:cNvPr id="8" name="Szöveg helye 7">
            <a:extLst>
              <a:ext uri="{FF2B5EF4-FFF2-40B4-BE49-F238E27FC236}">
                <a16:creationId xmlns:a16="http://schemas.microsoft.com/office/drawing/2014/main" id="{9B30D0ED-C988-2CF5-4BA2-72589F8B0D9B}"/>
              </a:ext>
            </a:extLst>
          </p:cNvPr>
          <p:cNvSpPr>
            <a:spLocks noGrp="1"/>
          </p:cNvSpPr>
          <p:nvPr>
            <p:ph type="body" sz="quarter" idx="17"/>
          </p:nvPr>
        </p:nvSpPr>
        <p:spPr>
          <a:xfrm>
            <a:off x="17941635" y="3962400"/>
            <a:ext cx="45719" cy="177800"/>
          </a:xfrm>
        </p:spPr>
        <p:txBody>
          <a:bodyPr>
            <a:normAutofit fontScale="32500" lnSpcReduction="20000"/>
          </a:bodyPr>
          <a:lstStyle/>
          <a:p>
            <a:endParaRPr lang="en-GB" dirty="0">
              <a:solidFill>
                <a:schemeClr val="bg1"/>
              </a:solidFill>
            </a:endParaRPr>
          </a:p>
        </p:txBody>
      </p:sp>
      <p:pic>
        <p:nvPicPr>
          <p:cNvPr id="10" name="Kép 9">
            <a:extLst>
              <a:ext uri="{FF2B5EF4-FFF2-40B4-BE49-F238E27FC236}">
                <a16:creationId xmlns:a16="http://schemas.microsoft.com/office/drawing/2014/main" id="{8FDF0009-5FCF-52D4-0F72-4CFE6F2A6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400" y="8206542"/>
            <a:ext cx="6510859" cy="1274084"/>
          </a:xfrm>
          <a:prstGeom prst="rect">
            <a:avLst/>
          </a:prstGeom>
        </p:spPr>
      </p:pic>
    </p:spTree>
    <p:extLst>
      <p:ext uri="{BB962C8B-B14F-4D97-AF65-F5344CB8AC3E}">
        <p14:creationId xmlns:p14="http://schemas.microsoft.com/office/powerpoint/2010/main" val="58053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336007-9278-CEFE-1DF1-559D3C31A0E1}"/>
              </a:ext>
            </a:extLst>
          </p:cNvPr>
          <p:cNvSpPr>
            <a:spLocks noGrp="1"/>
          </p:cNvSpPr>
          <p:nvPr>
            <p:ph type="title"/>
          </p:nvPr>
        </p:nvSpPr>
        <p:spPr/>
        <p:txBody>
          <a:bodyPr/>
          <a:lstStyle/>
          <a:p>
            <a:r>
              <a:rPr lang="en-GB" dirty="0"/>
              <a:t>Quality assessment</a:t>
            </a:r>
          </a:p>
        </p:txBody>
      </p:sp>
      <p:sp>
        <p:nvSpPr>
          <p:cNvPr id="3" name="Szöveg helye 2">
            <a:extLst>
              <a:ext uri="{FF2B5EF4-FFF2-40B4-BE49-F238E27FC236}">
                <a16:creationId xmlns:a16="http://schemas.microsoft.com/office/drawing/2014/main" id="{BBC98780-3FE4-B967-75AB-2B7F58823B48}"/>
              </a:ext>
            </a:extLst>
          </p:cNvPr>
          <p:cNvSpPr>
            <a:spLocks noGrp="1"/>
          </p:cNvSpPr>
          <p:nvPr>
            <p:ph type="body" sz="quarter" idx="13"/>
          </p:nvPr>
        </p:nvSpPr>
        <p:spPr/>
        <p:txBody>
          <a:bodyPr/>
          <a:lstStyle/>
          <a:p>
            <a:r>
              <a:rPr lang="en-GB" dirty="0"/>
              <a:t>3</a:t>
            </a:r>
            <a:r>
              <a:rPr lang="en-GB" baseline="30000" dirty="0"/>
              <a:t>rd</a:t>
            </a:r>
            <a:r>
              <a:rPr lang="en-GB" dirty="0"/>
              <a:t> </a:t>
            </a:r>
            <a:r>
              <a:rPr lang="en-GB" dirty="0" err="1"/>
              <a:t>CfP</a:t>
            </a:r>
            <a:r>
              <a:rPr lang="en-GB" dirty="0"/>
              <a:t> – Lead Applicants webinar</a:t>
            </a:r>
          </a:p>
        </p:txBody>
      </p:sp>
      <p:sp>
        <p:nvSpPr>
          <p:cNvPr id="4" name="Szöveg helye 3">
            <a:extLst>
              <a:ext uri="{FF2B5EF4-FFF2-40B4-BE49-F238E27FC236}">
                <a16:creationId xmlns:a16="http://schemas.microsoft.com/office/drawing/2014/main" id="{C2FFB456-3600-890C-55B7-35061CD66084}"/>
              </a:ext>
            </a:extLst>
          </p:cNvPr>
          <p:cNvSpPr>
            <a:spLocks noGrp="1"/>
          </p:cNvSpPr>
          <p:nvPr>
            <p:ph type="body" sz="quarter" idx="14"/>
          </p:nvPr>
        </p:nvSpPr>
        <p:spPr/>
        <p:txBody>
          <a:bodyPr/>
          <a:lstStyle/>
          <a:p>
            <a:r>
              <a:rPr lang="en-GB" dirty="0"/>
              <a:t>Online, 8</a:t>
            </a:r>
            <a:r>
              <a:rPr lang="en-GB" baseline="30000" dirty="0"/>
              <a:t>th</a:t>
            </a:r>
            <a:r>
              <a:rPr lang="en-GB" dirty="0"/>
              <a:t> October 2025</a:t>
            </a:r>
          </a:p>
        </p:txBody>
      </p:sp>
      <p:sp>
        <p:nvSpPr>
          <p:cNvPr id="5" name="Szöveg helye 4">
            <a:extLst>
              <a:ext uri="{FF2B5EF4-FFF2-40B4-BE49-F238E27FC236}">
                <a16:creationId xmlns:a16="http://schemas.microsoft.com/office/drawing/2014/main" id="{2EA807DF-1DAD-53F9-1A81-B2207E69C877}"/>
              </a:ext>
            </a:extLst>
          </p:cNvPr>
          <p:cNvSpPr>
            <a:spLocks noGrp="1"/>
          </p:cNvSpPr>
          <p:nvPr>
            <p:ph type="body" sz="quarter" idx="15"/>
          </p:nvPr>
        </p:nvSpPr>
        <p:spPr/>
        <p:txBody>
          <a:bodyPr/>
          <a:lstStyle/>
          <a:p>
            <a:endParaRPr lang="en-GB"/>
          </a:p>
        </p:txBody>
      </p:sp>
      <p:sp>
        <p:nvSpPr>
          <p:cNvPr id="6" name="Szöveg helye 5">
            <a:extLst>
              <a:ext uri="{FF2B5EF4-FFF2-40B4-BE49-F238E27FC236}">
                <a16:creationId xmlns:a16="http://schemas.microsoft.com/office/drawing/2014/main" id="{303C1836-1656-CA6C-B068-DC7CC340D1DC}"/>
              </a:ext>
            </a:extLst>
          </p:cNvPr>
          <p:cNvSpPr>
            <a:spLocks noGrp="1"/>
          </p:cNvSpPr>
          <p:nvPr>
            <p:ph type="body" sz="quarter" idx="16"/>
          </p:nvPr>
        </p:nvSpPr>
        <p:spPr/>
        <p:txBody>
          <a:bodyPr/>
          <a:lstStyle/>
          <a:p>
            <a:r>
              <a:rPr lang="en-GB" dirty="0"/>
              <a:t>Ana Leganel</a:t>
            </a:r>
          </a:p>
        </p:txBody>
      </p:sp>
      <p:sp>
        <p:nvSpPr>
          <p:cNvPr id="7" name="Szöveg helye 6">
            <a:extLst>
              <a:ext uri="{FF2B5EF4-FFF2-40B4-BE49-F238E27FC236}">
                <a16:creationId xmlns:a16="http://schemas.microsoft.com/office/drawing/2014/main" id="{F074AD85-4911-6FC3-84A2-E45B45AB6089}"/>
              </a:ext>
            </a:extLst>
          </p:cNvPr>
          <p:cNvSpPr>
            <a:spLocks noGrp="1"/>
          </p:cNvSpPr>
          <p:nvPr>
            <p:ph type="body" sz="quarter" idx="17"/>
          </p:nvPr>
        </p:nvSpPr>
        <p:spPr/>
        <p:txBody>
          <a:bodyPr/>
          <a:lstStyle/>
          <a:p>
            <a:endParaRPr lang="en-GB"/>
          </a:p>
        </p:txBody>
      </p:sp>
      <p:pic>
        <p:nvPicPr>
          <p:cNvPr id="10" name="Kép 9">
            <a:extLst>
              <a:ext uri="{FF2B5EF4-FFF2-40B4-BE49-F238E27FC236}">
                <a16:creationId xmlns:a16="http://schemas.microsoft.com/office/drawing/2014/main" id="{9B381A6C-8786-9BC0-1879-C76296E31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276317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3633C5-EACC-CB95-0694-B19D6E29340D}"/>
              </a:ext>
            </a:extLst>
          </p:cNvPr>
          <p:cNvSpPr>
            <a:spLocks noGrp="1"/>
          </p:cNvSpPr>
          <p:nvPr>
            <p:ph type="title"/>
          </p:nvPr>
        </p:nvSpPr>
        <p:spPr/>
        <p:txBody>
          <a:bodyPr/>
          <a:lstStyle/>
          <a:p>
            <a:r>
              <a:rPr lang="hu-HU" dirty="0"/>
              <a:t>Agenda</a:t>
            </a:r>
            <a:endParaRPr lang="en-GB" dirty="0"/>
          </a:p>
        </p:txBody>
      </p:sp>
      <p:graphicFrame>
        <p:nvGraphicFramePr>
          <p:cNvPr id="5" name="Content Placeholder 4">
            <a:extLst>
              <a:ext uri="{FF2B5EF4-FFF2-40B4-BE49-F238E27FC236}">
                <a16:creationId xmlns:a16="http://schemas.microsoft.com/office/drawing/2014/main" id="{82105266-1028-BA42-80E4-14AF456D23A6}"/>
              </a:ext>
            </a:extLst>
          </p:cNvPr>
          <p:cNvGraphicFramePr>
            <a:graphicFrameLocks noGrp="1"/>
          </p:cNvGraphicFramePr>
          <p:nvPr>
            <p:ph idx="1"/>
            <p:extLst>
              <p:ext uri="{D42A27DB-BD31-4B8C-83A1-F6EECF244321}">
                <p14:modId xmlns:p14="http://schemas.microsoft.com/office/powerpoint/2010/main" val="3678893550"/>
              </p:ext>
            </p:extLst>
          </p:nvPr>
        </p:nvGraphicFramePr>
        <p:xfrm>
          <a:off x="6885710" y="662073"/>
          <a:ext cx="9130145" cy="4770500"/>
        </p:xfrm>
        <a:graphic>
          <a:graphicData uri="http://schemas.openxmlformats.org/drawingml/2006/table">
            <a:tbl>
              <a:tblPr firstRow="1" firstCol="1" bandRow="1">
                <a:tableStyleId>{5C22544A-7EE6-4342-B048-85BDC9FD1C3A}</a:tableStyleId>
              </a:tblPr>
              <a:tblGrid>
                <a:gridCol w="2528231">
                  <a:extLst>
                    <a:ext uri="{9D8B030D-6E8A-4147-A177-3AD203B41FA5}">
                      <a16:colId xmlns:a16="http://schemas.microsoft.com/office/drawing/2014/main" val="2303297959"/>
                    </a:ext>
                  </a:extLst>
                </a:gridCol>
                <a:gridCol w="6601914">
                  <a:extLst>
                    <a:ext uri="{9D8B030D-6E8A-4147-A177-3AD203B41FA5}">
                      <a16:colId xmlns:a16="http://schemas.microsoft.com/office/drawing/2014/main" val="123697239"/>
                    </a:ext>
                  </a:extLst>
                </a:gridCol>
              </a:tblGrid>
              <a:tr h="681500">
                <a:tc>
                  <a:txBody>
                    <a:bodyPr/>
                    <a:lstStyle/>
                    <a:p>
                      <a:pPr algn="just">
                        <a:lnSpc>
                          <a:spcPct val="107000"/>
                        </a:lnSpc>
                        <a:spcBef>
                          <a:spcPts val="1200"/>
                        </a:spcBef>
                        <a:spcAft>
                          <a:spcPts val="1800"/>
                        </a:spcAft>
                      </a:pPr>
                      <a:r>
                        <a:rPr lang="en-GB" sz="2000" dirty="0">
                          <a:effectLst/>
                        </a:rPr>
                        <a:t>09:</a:t>
                      </a:r>
                      <a:r>
                        <a:rPr lang="hu-HU" sz="2000" dirty="0">
                          <a:effectLst/>
                        </a:rPr>
                        <a:t>3</a:t>
                      </a:r>
                      <a:r>
                        <a:rPr lang="en-GB" sz="2000" dirty="0">
                          <a:effectLst/>
                        </a:rPr>
                        <a:t>0-09:</a:t>
                      </a:r>
                      <a:r>
                        <a:rPr lang="hu-HU" sz="2000" dirty="0">
                          <a:effectLst/>
                        </a:rPr>
                        <a:t>40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en-GB" sz="2000" dirty="0">
                          <a:effectLst/>
                        </a:rPr>
                        <a:t>Introduction and </a:t>
                      </a:r>
                      <a:r>
                        <a:rPr lang="hu-HU" sz="2000" dirty="0" err="1">
                          <a:effectLst/>
                        </a:rPr>
                        <a:t>Timeframe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422953"/>
                  </a:ext>
                </a:extLst>
              </a:tr>
              <a:tr h="681500">
                <a:tc>
                  <a:txBody>
                    <a:bodyPr/>
                    <a:lstStyle/>
                    <a:p>
                      <a:pPr algn="just">
                        <a:lnSpc>
                          <a:spcPct val="107000"/>
                        </a:lnSpc>
                        <a:spcBef>
                          <a:spcPts val="1200"/>
                        </a:spcBef>
                        <a:spcAft>
                          <a:spcPts val="1800"/>
                        </a:spcAft>
                      </a:pPr>
                      <a:r>
                        <a:rPr lang="en-GB" sz="2000" dirty="0">
                          <a:effectLst/>
                        </a:rPr>
                        <a:t>09:</a:t>
                      </a:r>
                      <a:r>
                        <a:rPr lang="hu-HU" sz="2000" dirty="0">
                          <a:effectLst/>
                        </a:rPr>
                        <a:t>40</a:t>
                      </a:r>
                      <a:r>
                        <a:rPr lang="en-GB" sz="2000" dirty="0">
                          <a:effectLst/>
                        </a:rPr>
                        <a:t>–</a:t>
                      </a:r>
                      <a:r>
                        <a:rPr lang="hu-HU" sz="2000" dirty="0">
                          <a:effectLst/>
                        </a:rPr>
                        <a:t>10:00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err="1">
                          <a:effectLst/>
                        </a:rPr>
                        <a:t>Eligibility</a:t>
                      </a:r>
                      <a:r>
                        <a:rPr lang="hu-HU" sz="2000" dirty="0">
                          <a:effectLst/>
                        </a:rPr>
                        <a:t> </a:t>
                      </a:r>
                      <a:r>
                        <a:rPr lang="hu-HU" sz="2000" dirty="0" err="1">
                          <a:effectLst/>
                        </a:rPr>
                        <a:t>requirements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9204323"/>
                  </a:ext>
                </a:extLst>
              </a:tr>
              <a:tr h="681500">
                <a:tc>
                  <a:txBody>
                    <a:bodyPr/>
                    <a:lstStyle/>
                    <a:p>
                      <a:pPr algn="just">
                        <a:lnSpc>
                          <a:spcPct val="107000"/>
                        </a:lnSpc>
                        <a:spcBef>
                          <a:spcPts val="1200"/>
                        </a:spcBef>
                        <a:spcAft>
                          <a:spcPts val="1800"/>
                        </a:spcAft>
                      </a:pPr>
                      <a:r>
                        <a:rPr lang="hu-HU" sz="2000" dirty="0">
                          <a:effectLst/>
                        </a:rPr>
                        <a:t>10:00</a:t>
                      </a:r>
                      <a:r>
                        <a:rPr lang="en-GB" sz="2000" dirty="0">
                          <a:effectLst/>
                        </a:rPr>
                        <a:t>-1</a:t>
                      </a:r>
                      <a:r>
                        <a:rPr lang="hu-HU" sz="2000" dirty="0">
                          <a:effectLst/>
                        </a:rPr>
                        <a:t>0:45</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err="1">
                          <a:effectLst/>
                        </a:rPr>
                        <a:t>Quality</a:t>
                      </a:r>
                      <a:r>
                        <a:rPr lang="hu-HU" sz="2000" dirty="0">
                          <a:effectLst/>
                        </a:rPr>
                        <a:t> </a:t>
                      </a:r>
                      <a:r>
                        <a:rPr lang="hu-HU" sz="2000" dirty="0" err="1">
                          <a:effectLst/>
                        </a:rPr>
                        <a:t>assessment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4432940"/>
                  </a:ext>
                </a:extLst>
              </a:tr>
              <a:tr h="681500">
                <a:tc>
                  <a:txBody>
                    <a:bodyPr/>
                    <a:lstStyle/>
                    <a:p>
                      <a:pPr algn="just">
                        <a:lnSpc>
                          <a:spcPct val="107000"/>
                        </a:lnSpc>
                        <a:spcBef>
                          <a:spcPts val="1200"/>
                        </a:spcBef>
                        <a:spcAft>
                          <a:spcPts val="1800"/>
                        </a:spcAft>
                      </a:pPr>
                      <a:r>
                        <a:rPr lang="en-GB" sz="2000" dirty="0">
                          <a:effectLst/>
                        </a:rPr>
                        <a:t>1</a:t>
                      </a:r>
                      <a:r>
                        <a:rPr lang="hu-HU" sz="2000" dirty="0">
                          <a:effectLst/>
                        </a:rPr>
                        <a:t>0:45-11:00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err="1">
                          <a:effectLst/>
                        </a:rPr>
                        <a:t>Communication</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1934710"/>
                  </a:ext>
                </a:extLst>
              </a:tr>
              <a:tr h="681500">
                <a:tc>
                  <a:txBody>
                    <a:bodyPr/>
                    <a:lstStyle/>
                    <a:p>
                      <a:pPr algn="just">
                        <a:lnSpc>
                          <a:spcPct val="107000"/>
                        </a:lnSpc>
                        <a:spcBef>
                          <a:spcPts val="1200"/>
                        </a:spcBef>
                        <a:spcAft>
                          <a:spcPts val="1800"/>
                        </a:spcAft>
                      </a:pPr>
                      <a:r>
                        <a:rPr lang="en-GB" sz="2000" dirty="0">
                          <a:effectLst/>
                        </a:rPr>
                        <a:t>11:</a:t>
                      </a:r>
                      <a:r>
                        <a:rPr lang="hu-HU" sz="2000" dirty="0">
                          <a:effectLst/>
                        </a:rPr>
                        <a:t>00</a:t>
                      </a:r>
                      <a:r>
                        <a:rPr lang="en-GB" sz="2000" dirty="0">
                          <a:effectLst/>
                        </a:rPr>
                        <a:t>-1</a:t>
                      </a:r>
                      <a:r>
                        <a:rPr lang="hu-HU" sz="2000" dirty="0">
                          <a:effectLst/>
                        </a:rPr>
                        <a:t>1</a:t>
                      </a:r>
                      <a:r>
                        <a:rPr lang="en-GB" sz="2000" dirty="0">
                          <a:effectLst/>
                        </a:rPr>
                        <a:t>:</a:t>
                      </a:r>
                      <a:r>
                        <a:rPr lang="hu-HU" sz="2000" dirty="0">
                          <a:effectLst/>
                        </a:rPr>
                        <a:t>15</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err="1">
                          <a:effectLst/>
                        </a:rPr>
                        <a:t>Comfort</a:t>
                      </a:r>
                      <a:r>
                        <a:rPr lang="hu-HU" sz="2000" dirty="0">
                          <a:effectLst/>
                        </a:rPr>
                        <a:t> </a:t>
                      </a:r>
                      <a:r>
                        <a:rPr lang="hu-HU" sz="2000" dirty="0" err="1">
                          <a:effectLst/>
                        </a:rPr>
                        <a:t>break</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5719589"/>
                  </a:ext>
                </a:extLst>
              </a:tr>
              <a:tr h="681500">
                <a:tc>
                  <a:txBody>
                    <a:bodyPr/>
                    <a:lstStyle/>
                    <a:p>
                      <a:pPr algn="just">
                        <a:lnSpc>
                          <a:spcPct val="107000"/>
                        </a:lnSpc>
                        <a:spcBef>
                          <a:spcPts val="1200"/>
                        </a:spcBef>
                        <a:spcAft>
                          <a:spcPts val="1800"/>
                        </a:spcAft>
                      </a:pPr>
                      <a:r>
                        <a:rPr lang="en-GB" sz="2000" dirty="0">
                          <a:effectLst/>
                        </a:rPr>
                        <a:t>1</a:t>
                      </a:r>
                      <a:r>
                        <a:rPr lang="hu-HU" sz="2000" dirty="0">
                          <a:effectLst/>
                        </a:rPr>
                        <a:t>1</a:t>
                      </a:r>
                      <a:r>
                        <a:rPr lang="en-GB" sz="2000" dirty="0">
                          <a:effectLst/>
                        </a:rPr>
                        <a:t>:</a:t>
                      </a:r>
                      <a:r>
                        <a:rPr lang="hu-HU" sz="2000" dirty="0">
                          <a:effectLst/>
                        </a:rPr>
                        <a:t>15</a:t>
                      </a:r>
                      <a:r>
                        <a:rPr lang="en-GB" sz="2000" dirty="0">
                          <a:effectLst/>
                        </a:rPr>
                        <a:t>-12:</a:t>
                      </a:r>
                      <a:r>
                        <a:rPr lang="hu-HU" sz="2000" dirty="0">
                          <a:effectLst/>
                        </a:rPr>
                        <a:t>0</a:t>
                      </a:r>
                      <a:r>
                        <a:rPr lang="en-GB" sz="2000" dirty="0">
                          <a:effectLst/>
                        </a:rPr>
                        <a:t>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a:effectLst/>
                        </a:rPr>
                        <a:t>Financial </a:t>
                      </a:r>
                      <a:r>
                        <a:rPr lang="hu-HU" sz="2000" dirty="0" err="1">
                          <a:effectLst/>
                        </a:rPr>
                        <a:t>planning</a:t>
                      </a:r>
                      <a:r>
                        <a:rPr lang="hu-HU" sz="2000" dirty="0">
                          <a:effectLst/>
                        </a:rPr>
                        <a:t> and </a:t>
                      </a:r>
                      <a:r>
                        <a:rPr lang="hu-HU" sz="2000" dirty="0" err="1">
                          <a:effectLst/>
                        </a:rPr>
                        <a:t>eligibility</a:t>
                      </a:r>
                      <a:r>
                        <a:rPr lang="hu-HU" sz="2000" dirty="0">
                          <a:effectLst/>
                        </a:rPr>
                        <a:t> of </a:t>
                      </a:r>
                      <a:r>
                        <a:rPr lang="hu-HU" sz="2000" dirty="0" err="1">
                          <a:effectLst/>
                        </a:rPr>
                        <a:t>expenditure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904819"/>
                  </a:ext>
                </a:extLst>
              </a:tr>
              <a:tr h="681500">
                <a:tc>
                  <a:txBody>
                    <a:bodyPr/>
                    <a:lstStyle/>
                    <a:p>
                      <a:pPr algn="just">
                        <a:lnSpc>
                          <a:spcPct val="107000"/>
                        </a:lnSpc>
                        <a:spcBef>
                          <a:spcPts val="1200"/>
                        </a:spcBef>
                        <a:spcAft>
                          <a:spcPts val="1800"/>
                        </a:spcAft>
                      </a:pPr>
                      <a:r>
                        <a:rPr lang="en-GB" sz="2000" dirty="0">
                          <a:effectLst/>
                        </a:rPr>
                        <a:t>12:</a:t>
                      </a:r>
                      <a:r>
                        <a:rPr lang="hu-HU" sz="2000" dirty="0">
                          <a:effectLst/>
                        </a:rPr>
                        <a:t>0</a:t>
                      </a:r>
                      <a:r>
                        <a:rPr lang="en-GB" sz="2000" dirty="0">
                          <a:effectLst/>
                        </a:rPr>
                        <a:t>0-1</a:t>
                      </a:r>
                      <a:r>
                        <a:rPr lang="hu-HU" sz="2000" dirty="0">
                          <a:effectLst/>
                        </a:rPr>
                        <a:t>2:</a:t>
                      </a:r>
                      <a:r>
                        <a:rPr lang="en-GB" sz="2000" dirty="0">
                          <a:effectLst/>
                        </a:rPr>
                        <a:t>30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Bef>
                          <a:spcPts val="1200"/>
                        </a:spcBef>
                        <a:spcAft>
                          <a:spcPts val="1800"/>
                        </a:spcAft>
                      </a:pPr>
                      <a:r>
                        <a:rPr lang="hu-HU" sz="2000" dirty="0">
                          <a:effectLst/>
                          <a:latin typeface="Calibri" panose="020F0502020204030204" pitchFamily="34" charset="0"/>
                          <a:ea typeface="Calibri" panose="020F0502020204030204" pitchFamily="34" charset="0"/>
                          <a:cs typeface="Arial" panose="020B0604020202020204" pitchFamily="34" charset="0"/>
                        </a:rPr>
                        <a:t>Q&amp;A</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8543964"/>
                  </a:ext>
                </a:extLst>
              </a:tr>
            </a:tbl>
          </a:graphicData>
        </a:graphic>
      </p:graphicFrame>
      <p:pic>
        <p:nvPicPr>
          <p:cNvPr id="4" name="Kép 3">
            <a:extLst>
              <a:ext uri="{FF2B5EF4-FFF2-40B4-BE49-F238E27FC236}">
                <a16:creationId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293648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3633C5-EACC-CB95-0694-B19D6E29340D}"/>
              </a:ext>
            </a:extLst>
          </p:cNvPr>
          <p:cNvSpPr>
            <a:spLocks noGrp="1"/>
          </p:cNvSpPr>
          <p:nvPr>
            <p:ph type="title"/>
          </p:nvPr>
        </p:nvSpPr>
        <p:spPr/>
        <p:txBody>
          <a:bodyPr/>
          <a:lstStyle/>
          <a:p>
            <a:r>
              <a:rPr lang="en-GB" dirty="0"/>
              <a:t>Presentation contents</a:t>
            </a:r>
          </a:p>
        </p:txBody>
      </p:sp>
      <p:sp>
        <p:nvSpPr>
          <p:cNvPr id="3" name="Tartalom helye 2">
            <a:extLst>
              <a:ext uri="{FF2B5EF4-FFF2-40B4-BE49-F238E27FC236}">
                <a16:creationId xmlns:a16="http://schemas.microsoft.com/office/drawing/2014/main" id="{B1F20DC2-5092-E8F1-09F1-4D4BB2E5728E}"/>
              </a:ext>
            </a:extLst>
          </p:cNvPr>
          <p:cNvSpPr>
            <a:spLocks noGrp="1"/>
          </p:cNvSpPr>
          <p:nvPr>
            <p:ph idx="1"/>
          </p:nvPr>
        </p:nvSpPr>
        <p:spPr>
          <a:xfrm>
            <a:off x="3805085" y="3303639"/>
            <a:ext cx="13784416" cy="6322875"/>
          </a:xfrm>
        </p:spPr>
        <p:txBody>
          <a:bodyPr/>
          <a:lstStyle/>
          <a:p>
            <a:r>
              <a:rPr lang="en-GB" dirty="0"/>
              <a:t>General information about the quality assessment </a:t>
            </a:r>
          </a:p>
          <a:p>
            <a:r>
              <a:rPr lang="en-GB" dirty="0"/>
              <a:t>Strategic assessment explained</a:t>
            </a:r>
          </a:p>
          <a:p>
            <a:pPr>
              <a:buFont typeface="+mj-lt"/>
              <a:buAutoNum type="arabicPeriod" startAt="3"/>
            </a:pPr>
            <a:r>
              <a:rPr lang="en-GB" dirty="0"/>
              <a:t>Operational assessment explained</a:t>
            </a:r>
          </a:p>
          <a:p>
            <a:pPr marL="0" indent="0">
              <a:buNone/>
            </a:pPr>
            <a:endParaRPr lang="en-GB" dirty="0"/>
          </a:p>
        </p:txBody>
      </p:sp>
      <p:pic>
        <p:nvPicPr>
          <p:cNvPr id="4" name="Kép 3">
            <a:extLst>
              <a:ext uri="{FF2B5EF4-FFF2-40B4-BE49-F238E27FC236}">
                <a16:creationId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355561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2CE601-2103-D957-44CF-0FE26DDAB66D}"/>
              </a:ext>
            </a:extLst>
          </p:cNvPr>
          <p:cNvSpPr>
            <a:spLocks noGrp="1"/>
          </p:cNvSpPr>
          <p:nvPr>
            <p:ph type="title"/>
          </p:nvPr>
        </p:nvSpPr>
        <p:spPr>
          <a:xfrm>
            <a:off x="4686300" y="424514"/>
            <a:ext cx="12725400" cy="2404283"/>
          </a:xfrm>
        </p:spPr>
        <p:txBody>
          <a:bodyPr/>
          <a:lstStyle/>
          <a:p>
            <a:r>
              <a:rPr lang="en-GB" dirty="0"/>
              <a:t>General information</a:t>
            </a:r>
          </a:p>
        </p:txBody>
      </p:sp>
      <p:sp>
        <p:nvSpPr>
          <p:cNvPr id="3" name="Szöveg helye 2">
            <a:extLst>
              <a:ext uri="{FF2B5EF4-FFF2-40B4-BE49-F238E27FC236}">
                <a16:creationId xmlns:a16="http://schemas.microsoft.com/office/drawing/2014/main" id="{A7E4C35F-98A4-CF42-89FD-85158371AC4D}"/>
              </a:ext>
            </a:extLst>
          </p:cNvPr>
          <p:cNvSpPr>
            <a:spLocks noGrp="1"/>
          </p:cNvSpPr>
          <p:nvPr>
            <p:ph type="body" sz="quarter" idx="13"/>
          </p:nvPr>
        </p:nvSpPr>
        <p:spPr>
          <a:xfrm>
            <a:off x="4686300" y="1917290"/>
            <a:ext cx="12725400" cy="6784258"/>
          </a:xfrm>
        </p:spPr>
        <p:txBody>
          <a:bodyPr>
            <a:normAutofit/>
          </a:bodyPr>
          <a:lstStyle/>
          <a:p>
            <a:r>
              <a:rPr lang="en-GB" dirty="0"/>
              <a:t>The assessment procedure for 1-step calls is presented in the </a:t>
            </a:r>
            <a:r>
              <a:rPr lang="en-GB" dirty="0">
                <a:hlinkClick r:id="rId3"/>
              </a:rPr>
              <a:t>Applicant’s Manual</a:t>
            </a:r>
            <a:r>
              <a:rPr lang="en-GB" dirty="0"/>
              <a:t>, </a:t>
            </a:r>
            <a:r>
              <a:rPr lang="en-GB" dirty="0">
                <a:solidFill>
                  <a:srgbClr val="FF0000"/>
                </a:solidFill>
              </a:rPr>
              <a:t>version 1.3! </a:t>
            </a:r>
            <a:r>
              <a:rPr lang="en-GB" dirty="0"/>
              <a:t>- section III.4.1 </a:t>
            </a:r>
          </a:p>
          <a:p>
            <a:endParaRPr lang="en-GB" dirty="0"/>
          </a:p>
          <a:p>
            <a:r>
              <a:rPr lang="en-GB" dirty="0"/>
              <a:t>Quality assessment consists of: </a:t>
            </a:r>
          </a:p>
          <a:p>
            <a:endParaRPr lang="en-GB" dirty="0"/>
          </a:p>
          <a:p>
            <a:endParaRPr lang="en-GB" dirty="0"/>
          </a:p>
        </p:txBody>
      </p:sp>
      <p:pic>
        <p:nvPicPr>
          <p:cNvPr id="6" name="Kép 5">
            <a:extLst>
              <a:ext uri="{FF2B5EF4-FFF2-40B4-BE49-F238E27FC236}">
                <a16:creationId xmlns:a16="http://schemas.microsoft.com/office/drawing/2014/main" id="{298F504D-1734-C1EC-132D-3E7CC9E02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300" y="8889969"/>
            <a:ext cx="3064565" cy="599692"/>
          </a:xfrm>
          <a:prstGeom prst="rect">
            <a:avLst/>
          </a:prstGeom>
        </p:spPr>
      </p:pic>
      <p:graphicFrame>
        <p:nvGraphicFramePr>
          <p:cNvPr id="5" name="Table 4"/>
          <p:cNvGraphicFramePr>
            <a:graphicFrameLocks noGrp="1"/>
          </p:cNvGraphicFramePr>
          <p:nvPr/>
        </p:nvGraphicFramePr>
        <p:xfrm>
          <a:off x="4686300" y="4321573"/>
          <a:ext cx="12725399" cy="4069080"/>
        </p:xfrm>
        <a:graphic>
          <a:graphicData uri="http://schemas.openxmlformats.org/drawingml/2006/table">
            <a:tbl>
              <a:tblPr firstRow="1" bandRow="1">
                <a:tableStyleId>{5C22544A-7EE6-4342-B048-85BDC9FD1C3A}</a:tableStyleId>
              </a:tblPr>
              <a:tblGrid>
                <a:gridCol w="5700773">
                  <a:extLst>
                    <a:ext uri="{9D8B030D-6E8A-4147-A177-3AD203B41FA5}">
                      <a16:colId xmlns:a16="http://schemas.microsoft.com/office/drawing/2014/main" val="1829960798"/>
                    </a:ext>
                  </a:extLst>
                </a:gridCol>
                <a:gridCol w="1862628">
                  <a:extLst>
                    <a:ext uri="{9D8B030D-6E8A-4147-A177-3AD203B41FA5}">
                      <a16:colId xmlns:a16="http://schemas.microsoft.com/office/drawing/2014/main" val="1732590463"/>
                    </a:ext>
                  </a:extLst>
                </a:gridCol>
                <a:gridCol w="5161998">
                  <a:extLst>
                    <a:ext uri="{9D8B030D-6E8A-4147-A177-3AD203B41FA5}">
                      <a16:colId xmlns:a16="http://schemas.microsoft.com/office/drawing/2014/main" val="3133328175"/>
                    </a:ext>
                  </a:extLst>
                </a:gridCol>
              </a:tblGrid>
              <a:tr h="370840">
                <a:tc>
                  <a:txBody>
                    <a:bodyPr/>
                    <a:lstStyle/>
                    <a:p>
                      <a:pPr algn="ctr"/>
                      <a:r>
                        <a:rPr lang="en-GB" dirty="0"/>
                        <a:t>Strategic assessment </a:t>
                      </a: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GB" dirty="0"/>
                        <a:t>Knock-out</a:t>
                      </a:r>
                      <a:r>
                        <a:rPr lang="en-GB" baseline="0" dirty="0"/>
                        <a:t> </a:t>
                      </a:r>
                    </a:p>
                    <a:p>
                      <a:pPr marL="0" marR="0" lvl="0" indent="0" algn="ctr" defTabSz="1371600" rtl="0" eaLnBrk="1" fontAlgn="auto" latinLnBrk="0" hangingPunct="1">
                        <a:lnSpc>
                          <a:spcPct val="100000"/>
                        </a:lnSpc>
                        <a:spcBef>
                          <a:spcPts val="0"/>
                        </a:spcBef>
                        <a:spcAft>
                          <a:spcPts val="0"/>
                        </a:spcAft>
                        <a:buClrTx/>
                        <a:buSzTx/>
                        <a:buFontTx/>
                        <a:buNone/>
                        <a:tabLst/>
                        <a:defRPr/>
                      </a:pPr>
                      <a:r>
                        <a:rPr lang="en-GB" baseline="0" dirty="0"/>
                        <a:t>threshold</a:t>
                      </a:r>
                      <a:endParaRPr lang="en-GB" dirty="0"/>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GB" dirty="0"/>
                        <a:t>Operational assessment</a:t>
                      </a:r>
                    </a:p>
                  </a:txBody>
                  <a:tcPr anchor="ctr"/>
                </a:tc>
                <a:extLst>
                  <a:ext uri="{0D108BD9-81ED-4DB2-BD59-A6C34878D82A}">
                    <a16:rowId xmlns:a16="http://schemas.microsoft.com/office/drawing/2014/main" val="1431534124"/>
                  </a:ext>
                </a:extLst>
              </a:tr>
              <a:tr h="370840">
                <a:tc>
                  <a:txBody>
                    <a:bodyPr/>
                    <a:lstStyle/>
                    <a:p>
                      <a:pPr marL="457200" indent="-457200">
                        <a:buFont typeface="Wingdings" panose="05000000000000000000" pitchFamily="2" charset="2"/>
                        <a:buChar char="Ø"/>
                      </a:pPr>
                      <a:r>
                        <a:rPr lang="en-GB" dirty="0"/>
                        <a:t>Project’s contribution to the Programme’s objectives</a:t>
                      </a:r>
                    </a:p>
                  </a:txBody>
                  <a:tcPr/>
                </a:tc>
                <a:tc rowSpan="3">
                  <a:txBody>
                    <a:bodyPr/>
                    <a:lstStyle/>
                    <a:p>
                      <a:pPr algn="ctr"/>
                      <a:r>
                        <a:rPr lang="en-GB" dirty="0">
                          <a:solidFill>
                            <a:srgbClr val="FF0000"/>
                          </a:solidFill>
                        </a:rPr>
                        <a:t>60 points</a:t>
                      </a:r>
                    </a:p>
                  </a:txBody>
                  <a:tcPr anchor="ctr"/>
                </a:tc>
                <a:tc>
                  <a:txBody>
                    <a:bodyPr/>
                    <a:lstStyle/>
                    <a:p>
                      <a:pPr marL="457200" indent="-457200">
                        <a:buFont typeface="Wingdings" panose="05000000000000000000" pitchFamily="2" charset="2"/>
                        <a:buChar char="Ø"/>
                      </a:pPr>
                      <a:r>
                        <a:rPr lang="en-GB" dirty="0"/>
                        <a:t>Viability of the project</a:t>
                      </a:r>
                      <a:r>
                        <a:rPr lang="en-GB" baseline="0" dirty="0"/>
                        <a:t> and its value for money</a:t>
                      </a:r>
                      <a:endParaRPr lang="en-GB" dirty="0"/>
                    </a:p>
                  </a:txBody>
                  <a:tcPr/>
                </a:tc>
                <a:extLst>
                  <a:ext uri="{0D108BD9-81ED-4DB2-BD59-A6C34878D82A}">
                    <a16:rowId xmlns:a16="http://schemas.microsoft.com/office/drawing/2014/main" val="3115429588"/>
                  </a:ext>
                </a:extLst>
              </a:tr>
              <a:tr h="370840">
                <a:tc>
                  <a:txBody>
                    <a:bodyPr/>
                    <a:lstStyle/>
                    <a:p>
                      <a:pPr marL="457200" indent="-457200">
                        <a:buFont typeface="Wingdings" panose="05000000000000000000" pitchFamily="2" charset="2"/>
                        <a:buChar char="Ø"/>
                      </a:pPr>
                      <a:r>
                        <a:rPr lang="en-GB" dirty="0"/>
                        <a:t>70%</a:t>
                      </a:r>
                      <a:r>
                        <a:rPr lang="en-GB" baseline="0" dirty="0"/>
                        <a:t> of the total score – max. 100 points</a:t>
                      </a:r>
                      <a:endParaRPr lang="en-GB" dirty="0"/>
                    </a:p>
                  </a:txBody>
                  <a:tcPr/>
                </a:tc>
                <a:tc vMerge="1">
                  <a:txBody>
                    <a:bodyPr/>
                    <a:lstStyle/>
                    <a:p>
                      <a:endParaRPr lang="en-GB" dirty="0"/>
                    </a:p>
                  </a:txBody>
                  <a:tcPr/>
                </a:tc>
                <a:tc>
                  <a:txBody>
                    <a:bodyPr/>
                    <a:lstStyle/>
                    <a:p>
                      <a:pPr marL="457200" indent="-457200">
                        <a:buFont typeface="Wingdings" panose="05000000000000000000" pitchFamily="2" charset="2"/>
                        <a:buChar char="Ø"/>
                      </a:pPr>
                      <a:r>
                        <a:rPr lang="en-GB" dirty="0"/>
                        <a:t>30% of the total score – max. 100 points</a:t>
                      </a:r>
                    </a:p>
                  </a:txBody>
                  <a:tcPr/>
                </a:tc>
                <a:extLst>
                  <a:ext uri="{0D108BD9-81ED-4DB2-BD59-A6C34878D82A}">
                    <a16:rowId xmlns:a16="http://schemas.microsoft.com/office/drawing/2014/main" val="658931983"/>
                  </a:ext>
                </a:extLst>
              </a:tr>
              <a:tr h="394545">
                <a:tc>
                  <a:txBody>
                    <a:bodyPr/>
                    <a:lstStyle/>
                    <a:p>
                      <a:pPr marL="457200" indent="-457200">
                        <a:buFont typeface="Wingdings" panose="05000000000000000000" pitchFamily="2" charset="2"/>
                        <a:buChar char="Ø"/>
                      </a:pPr>
                      <a:r>
                        <a:rPr lang="en-GB" dirty="0"/>
                        <a:t>17 criteria (scores </a:t>
                      </a:r>
                      <a:r>
                        <a:rPr lang="en-GB" baseline="0" dirty="0"/>
                        <a:t>0 – 5, different weight</a:t>
                      </a:r>
                      <a:r>
                        <a:rPr lang="en-GB" dirty="0"/>
                        <a:t>)</a:t>
                      </a:r>
                    </a:p>
                  </a:txBody>
                  <a:tcPr/>
                </a:tc>
                <a:tc vMerge="1">
                  <a:txBody>
                    <a:bodyPr/>
                    <a:lstStyle/>
                    <a:p>
                      <a:endParaRPr lang="en-GB" dirty="0"/>
                    </a:p>
                  </a:txBody>
                  <a:tcPr/>
                </a:tc>
                <a:tc>
                  <a:txBody>
                    <a:bodyPr/>
                    <a:lstStyle/>
                    <a:p>
                      <a:pPr marL="457200" indent="-457200">
                        <a:buFont typeface="Wingdings" panose="05000000000000000000" pitchFamily="2" charset="2"/>
                        <a:buChar char="Ø"/>
                      </a:pPr>
                      <a:r>
                        <a:rPr lang="en-GB" dirty="0"/>
                        <a:t>9 criteria (scores </a:t>
                      </a:r>
                      <a:r>
                        <a:rPr lang="en-GB" baseline="0" dirty="0"/>
                        <a:t>0 – 5, different weight</a:t>
                      </a:r>
                      <a:r>
                        <a:rPr lang="en-GB" dirty="0"/>
                        <a:t>)</a:t>
                      </a:r>
                    </a:p>
                  </a:txBody>
                  <a:tcPr/>
                </a:tc>
                <a:extLst>
                  <a:ext uri="{0D108BD9-81ED-4DB2-BD59-A6C34878D82A}">
                    <a16:rowId xmlns:a16="http://schemas.microsoft.com/office/drawing/2014/main" val="1558152975"/>
                  </a:ext>
                </a:extLst>
              </a:tr>
            </a:tbl>
          </a:graphicData>
        </a:graphic>
      </p:graphicFrame>
    </p:spTree>
    <p:extLst>
      <p:ext uri="{BB962C8B-B14F-4D97-AF65-F5344CB8AC3E}">
        <p14:creationId xmlns:p14="http://schemas.microsoft.com/office/powerpoint/2010/main" val="300613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a:xfrm>
            <a:off x="2514600" y="3731342"/>
            <a:ext cx="15113000" cy="5793658"/>
          </a:xfrm>
        </p:spPr>
        <p:txBody>
          <a:bodyPr/>
          <a:lstStyle/>
          <a:p>
            <a:pPr algn="ctr"/>
            <a:r>
              <a:rPr lang="en-GB" sz="8800" b="0" dirty="0">
                <a:latin typeface="+mn-lt"/>
              </a:rPr>
              <a:t>Strategic assessment</a:t>
            </a: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29932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relevance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800" dirty="0"/>
              <a:t>Project topic is in line with the selected SO and the provisions of the </a:t>
            </a:r>
            <a:r>
              <a:rPr lang="en-GB" sz="2800" dirty="0" err="1"/>
              <a:t>CfP</a:t>
            </a:r>
            <a:r>
              <a:rPr lang="en-GB" sz="2800" dirty="0"/>
              <a:t> (3</a:t>
            </a:r>
            <a:r>
              <a:rPr lang="en-GB" sz="2800" baseline="30000" dirty="0"/>
              <a:t>rd</a:t>
            </a:r>
            <a:r>
              <a:rPr lang="en-GB" sz="2800" dirty="0"/>
              <a:t> call thematic focuses)</a:t>
            </a:r>
          </a:p>
          <a:p>
            <a:pPr marL="342900" indent="-342900">
              <a:buFont typeface="Arial" panose="020B0604020202020204" pitchFamily="34" charset="0"/>
              <a:buChar char="•"/>
            </a:pPr>
            <a:r>
              <a:rPr lang="en-GB" sz="2800" dirty="0"/>
              <a:t>The project is investment/ research/ networking oriented or not</a:t>
            </a:r>
          </a:p>
          <a:p>
            <a:pPr marL="342900" indent="-342900">
              <a:buFont typeface="Arial" panose="020B0604020202020204" pitchFamily="34" charset="0"/>
              <a:buChar char="•"/>
            </a:pPr>
            <a:r>
              <a:rPr lang="en-GB" sz="2800" dirty="0"/>
              <a:t>The project demonstrates the transposition of outputs arising from “soft” actions (surveys, studies, networks, etc.) into concrete and sustainable results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lstStyle/>
          <a:p>
            <a:r>
              <a:rPr lang="en-GB" dirty="0"/>
              <a:t>1. To what extent is the project in line with the characteristics of the Programme, the focus of the addressed specific objective and of the call for proposals?</a:t>
            </a:r>
          </a:p>
          <a:p>
            <a:endParaRPr lang="en-GB" dirty="0"/>
          </a:p>
          <a:p>
            <a:r>
              <a:rPr lang="en-GB" dirty="0"/>
              <a:t>Weight: 1.40</a:t>
            </a:r>
          </a:p>
          <a:p>
            <a:r>
              <a:rPr lang="en-GB" dirty="0"/>
              <a:t>AF: A.2, Section C</a:t>
            </a:r>
          </a:p>
          <a:p>
            <a:endParaRPr lang="en-GB" dirty="0">
              <a:solidFill>
                <a:srgbClr val="FF0000"/>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47126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a:t>
            </a:r>
            <a:r>
              <a:rPr lang="en-GB" sz="2800" b="0" dirty="0">
                <a:solidFill>
                  <a:srgbClr val="FF0000"/>
                </a:solidFill>
              </a:rPr>
              <a:t>roject topic </a:t>
            </a:r>
            <a:r>
              <a:rPr lang="en-GB" sz="2800" b="0" dirty="0" err="1">
                <a:solidFill>
                  <a:srgbClr val="FF0000"/>
                </a:solidFill>
              </a:rPr>
              <a:t>i</a:t>
            </a:r>
            <a:r>
              <a:rPr lang="hu-HU" sz="2800" b="0" dirty="0">
                <a:solidFill>
                  <a:srgbClr val="FF0000"/>
                </a:solidFill>
              </a:rPr>
              <a:t>s</a:t>
            </a:r>
            <a:r>
              <a:rPr lang="en-GB" sz="2800" b="0" dirty="0">
                <a:solidFill>
                  <a:srgbClr val="FF0000"/>
                </a:solidFill>
              </a:rPr>
              <a:t> not in line with the focus of the selected SO</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topic would fit better another SO of the Programme</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topic is too broad, touching more than one SO of the Programme</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is investment/ research/ networking oriented</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outputs and results lack concreteness</a:t>
            </a:r>
            <a:r>
              <a:rPr lang="en-GB" sz="2800" b="0" dirty="0"/>
              <a:t/>
            </a:r>
            <a:br>
              <a:rPr lang="en-GB" sz="2800" b="0" dirty="0"/>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u="sng" dirty="0"/>
              <a:t>Read carefully the 3</a:t>
            </a:r>
            <a:r>
              <a:rPr lang="en-GB" sz="2800" b="0" u="sng" baseline="30000" dirty="0"/>
              <a:t>rd</a:t>
            </a:r>
            <a:r>
              <a:rPr lang="en-GB" sz="2800" b="0" u="sng" dirty="0"/>
              <a:t> call thematic focus(es) in the </a:t>
            </a:r>
            <a:r>
              <a:rPr lang="en-GB" sz="2800" b="0" u="sng" dirty="0">
                <a:hlinkClick r:id="rId3"/>
              </a:rPr>
              <a:t>Call announcement</a:t>
            </a:r>
            <a:r>
              <a:rPr lang="en-GB" sz="2800" b="0" u="sng" dirty="0"/>
              <a:t>!</a:t>
            </a:r>
            <a:r>
              <a:rPr lang="en-GB" sz="2800" b="0" dirty="0"/>
              <a:t/>
            </a:r>
            <a:br>
              <a:rPr lang="en-GB" sz="2800" b="0" dirty="0"/>
            </a:br>
            <a:r>
              <a:rPr lang="en-GB" sz="2800" dirty="0">
                <a:sym typeface="Wingdings" panose="05000000000000000000" pitchFamily="2" charset="2"/>
              </a:rPr>
              <a:t> </a:t>
            </a:r>
            <a:r>
              <a:rPr lang="en-GB" sz="2800" b="0" dirty="0"/>
              <a:t>Request a consultation with the Project officer</a:t>
            </a:r>
            <a:br>
              <a:rPr lang="en-GB" sz="2800" b="0" dirty="0"/>
            </a:br>
            <a:r>
              <a:rPr lang="en-GB" sz="2800" dirty="0">
                <a:sym typeface="Wingdings" panose="05000000000000000000" pitchFamily="2" charset="2"/>
              </a:rPr>
              <a:t> </a:t>
            </a:r>
            <a:r>
              <a:rPr lang="en-GB" sz="2800" b="0" dirty="0"/>
              <a:t>Do not make investments, research or networking/ exchange of experience activities the focal point of your proposal </a:t>
            </a:r>
            <a:br>
              <a:rPr lang="en-GB" sz="2800" b="0" dirty="0"/>
            </a:br>
            <a:r>
              <a:rPr lang="en-GB" sz="2800" dirty="0">
                <a:sym typeface="Wingdings" panose="05000000000000000000" pitchFamily="2" charset="2"/>
              </a:rPr>
              <a:t> </a:t>
            </a:r>
            <a:r>
              <a:rPr lang="en-GB" sz="2800" b="0" dirty="0"/>
              <a:t>Propose activities that lead to concrete results </a:t>
            </a: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524134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relevance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3200" dirty="0"/>
              <a:t>Project main and specific objectives are thematically coherent with the Programme SO (and the 3</a:t>
            </a:r>
            <a:r>
              <a:rPr lang="en-GB" sz="3200" baseline="30000" dirty="0"/>
              <a:t>rd</a:t>
            </a:r>
            <a:r>
              <a:rPr lang="en-GB" sz="3200" dirty="0"/>
              <a:t> call focus)</a:t>
            </a:r>
          </a:p>
          <a:p>
            <a:pPr marL="342900" indent="-342900">
              <a:buFont typeface="Arial" panose="020B0604020202020204" pitchFamily="34" charset="0"/>
              <a:buChar char="•"/>
            </a:pPr>
            <a:r>
              <a:rPr lang="en-GB" sz="3200" dirty="0"/>
              <a:t>There’s a logical correlation between the project outputs and results and the Programme Output and Result Indicators</a:t>
            </a:r>
          </a:p>
          <a:p>
            <a:pPr marL="342900" indent="-342900">
              <a:buFont typeface="Arial" panose="020B0604020202020204" pitchFamily="34" charset="0"/>
              <a:buChar char="•"/>
            </a:pPr>
            <a:r>
              <a:rPr lang="en-GB" sz="3200" dirty="0"/>
              <a:t>The project contributes to the objectives of the selected Programme SO</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lstStyle/>
          <a:p>
            <a:r>
              <a:rPr lang="en-GB" dirty="0"/>
              <a:t>2. To what extent is the project intervention logic coherent with the programme one?</a:t>
            </a:r>
          </a:p>
          <a:p>
            <a:endParaRPr lang="en-GB" dirty="0"/>
          </a:p>
          <a:p>
            <a:r>
              <a:rPr lang="en-GB" dirty="0"/>
              <a:t>Weight: 1.00</a:t>
            </a:r>
          </a:p>
          <a:p>
            <a:r>
              <a:rPr lang="en-GB" dirty="0"/>
              <a:t>AF: C.1, C.2, C.4, C.5</a:t>
            </a:r>
          </a:p>
          <a:p>
            <a:endParaRPr lang="en-GB" dirty="0">
              <a:solidFill>
                <a:srgbClr val="FF0000"/>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29904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Clear coherence of p</a:t>
            </a:r>
            <a:r>
              <a:rPr lang="en-GB" sz="2800" b="0" dirty="0">
                <a:solidFill>
                  <a:srgbClr val="FF0000"/>
                </a:solidFill>
              </a:rPr>
              <a:t>roject main and specific objectives with the focus of the SO is missing</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outputs and results are not correlated with the programme output and result indicators </a:t>
            </a:r>
            <a:br>
              <a:rPr lang="en-GB" sz="2800" b="0" dirty="0">
                <a:solidFill>
                  <a:srgbClr val="FF0000"/>
                </a:solidFill>
              </a:rPr>
            </a:br>
            <a:r>
              <a:rPr lang="en-GB" sz="2800" b="0" dirty="0">
                <a:solidFill>
                  <a:srgbClr val="FF0000"/>
                </a:solidFill>
              </a:rPr>
              <a:t>	e.g. a scientific paper is linked to RCO83/ RCR79 [strategies/ action plans (taken up)]</a:t>
            </a:r>
            <a:br>
              <a:rPr lang="en-GB" sz="2800" b="0" dirty="0">
                <a:solidFill>
                  <a:srgbClr val="FF0000"/>
                </a:solidFill>
              </a:rPr>
            </a:br>
            <a:r>
              <a:rPr lang="en-GB" sz="2800" b="0" dirty="0">
                <a:solidFill>
                  <a:srgbClr val="FF0000"/>
                </a:solidFill>
              </a:rPr>
              <a:t>	e.g. the revision/update of a strategy is linked to RCO83/ RCR79 [strategies/ action 	plans (taken up)]</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rPr>
              <a:t>Project only brings a minor contribution to the objectives of the Programme SO as per proposed activities, outputs and results </a:t>
            </a:r>
            <a:br>
              <a:rPr lang="en-GB" sz="2800" b="0" dirty="0">
                <a:solidFill>
                  <a:srgbClr val="FF0000"/>
                </a:solidFill>
              </a:rPr>
            </a:br>
            <a:r>
              <a:rPr lang="en-GB" sz="2800" b="0" dirty="0">
                <a:solidFill>
                  <a:srgbClr val="FF0000"/>
                </a:solidFill>
              </a:rPr>
              <a:t>	e.g. limited work plan, shallow activities, contribution to the minimum number of 	Output and Result indicators</a:t>
            </a:r>
            <a:br>
              <a:rPr lang="en-GB" sz="2800" b="0" dirty="0">
                <a:solidFill>
                  <a:srgbClr val="FF0000"/>
                </a:solidFill>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u="sng" dirty="0"/>
              <a:t>Read carefully Annex 1 of the Applicant’s Manual to understand Output and Result indicators!</a:t>
            </a:r>
            <a:r>
              <a:rPr lang="en-GB" sz="2800" b="0" dirty="0"/>
              <a:t/>
            </a:r>
            <a:br>
              <a:rPr lang="en-GB" sz="2800" b="0" dirty="0"/>
            </a:br>
            <a:r>
              <a:rPr lang="en-GB" sz="2800" b="0" dirty="0">
                <a:sym typeface="Wingdings" panose="05000000000000000000" pitchFamily="2" charset="2"/>
              </a:rPr>
              <a:t> Propose activities, outputs and results that are meaningful for the addressed field</a:t>
            </a:r>
            <a:endParaRPr lang="en-GB"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23427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Territorial needs and challenges (1/3)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Needs &amp; challenges are relevant in the context of the programme’s objectives </a:t>
            </a:r>
          </a:p>
          <a:p>
            <a:pPr marL="342900" indent="-342900">
              <a:buFont typeface="Arial" panose="020B0604020202020204" pitchFamily="34" charset="0"/>
              <a:buChar char="•"/>
            </a:pPr>
            <a:r>
              <a:rPr lang="en-GB" sz="2400" dirty="0"/>
              <a:t>Needs &amp; challenges are clearly and comprehensively described</a:t>
            </a:r>
          </a:p>
          <a:p>
            <a:pPr marL="342900" indent="-342900">
              <a:buFont typeface="Arial" panose="020B0604020202020204" pitchFamily="34" charset="0"/>
              <a:buChar char="•"/>
            </a:pPr>
            <a:r>
              <a:rPr lang="en-GB" sz="2400" dirty="0"/>
              <a:t>Country level information is provided </a:t>
            </a:r>
            <a:r>
              <a:rPr lang="en-GB" sz="2400" u="sng" dirty="0"/>
              <a:t>for the area targeted by the project</a:t>
            </a:r>
            <a:r>
              <a:rPr lang="en-GB" sz="2400" dirty="0"/>
              <a:t> </a:t>
            </a:r>
          </a:p>
          <a:p>
            <a:pPr marL="342900" indent="-342900">
              <a:buFont typeface="Arial" panose="020B0604020202020204" pitchFamily="34" charset="0"/>
              <a:buChar char="•"/>
            </a:pPr>
            <a:r>
              <a:rPr lang="en-GB" sz="2400" dirty="0"/>
              <a:t>If pilot actions are planned in certain areas, details about the particular needs of these areas are provided</a:t>
            </a:r>
          </a:p>
          <a:p>
            <a:pPr marL="342900" indent="-342900">
              <a:buFont typeface="Arial" panose="020B0604020202020204" pitchFamily="34" charset="0"/>
              <a:buChar char="•"/>
            </a:pPr>
            <a:r>
              <a:rPr lang="en-GB" sz="2400" dirty="0"/>
              <a:t>Planned activities respond to the identified needs &amp; challenges </a:t>
            </a:r>
          </a:p>
          <a:p>
            <a:pPr marL="342900" indent="-342900">
              <a:buFont typeface="Arial" panose="020B0604020202020204" pitchFamily="34" charset="0"/>
              <a:buChar char="•"/>
            </a:pPr>
            <a:r>
              <a:rPr lang="en-GB" sz="2400" dirty="0"/>
              <a:t>Proposed approach is new/ innovative</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3035300"/>
            <a:ext cx="6121400" cy="6450328"/>
          </a:xfrm>
        </p:spPr>
        <p:txBody>
          <a:bodyPr/>
          <a:lstStyle/>
          <a:p>
            <a:pPr lvl="0"/>
            <a:r>
              <a:rPr lang="en-GB" dirty="0"/>
              <a:t>3. To what extent are the territorial needs/ challenges coherently described, relevant for achieving the programme objectives and addressed by the proposal?</a:t>
            </a:r>
          </a:p>
          <a:p>
            <a:endParaRPr lang="en-GB" dirty="0"/>
          </a:p>
          <a:p>
            <a:r>
              <a:rPr lang="en-GB" dirty="0"/>
              <a:t>Weight: 2.00</a:t>
            </a:r>
          </a:p>
          <a:p>
            <a:r>
              <a:rPr lang="en-GB" dirty="0"/>
              <a:t>AF: C.2.1, C.2.2, C.4</a:t>
            </a:r>
            <a:endParaRPr lang="en-GB" dirty="0">
              <a:solidFill>
                <a:srgbClr val="FF0000"/>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74020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General needs of the entire region are presented, without any specific information focussing on the area targeted by the project</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There is a mismatch between the described needs/ challenges and planned activities</a:t>
            </a:r>
            <a:r>
              <a:rPr lang="en-GB" sz="2800" b="0" dirty="0">
                <a:solidFill>
                  <a:srgbClr val="FF0000"/>
                </a:solidFill>
              </a:rPr>
              <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Not enough factual information about the particular needs of the areas where pilot actions are foreseen</a:t>
            </a: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sym typeface="Wingdings" panose="05000000000000000000" pitchFamily="2" charset="2"/>
              </a:rPr>
              <a:t>Provide </a:t>
            </a:r>
            <a:r>
              <a:rPr lang="en-GB" sz="2800" b="0" u="sng" dirty="0">
                <a:sym typeface="Wingdings" panose="05000000000000000000" pitchFamily="2" charset="2"/>
              </a:rPr>
              <a:t>precise information</a:t>
            </a:r>
            <a:r>
              <a:rPr lang="en-GB" sz="2800" b="0" dirty="0">
                <a:sym typeface="Wingdings" panose="05000000000000000000" pitchFamily="2" charset="2"/>
              </a:rPr>
              <a:t> about the identified needs/ challenges referring to the </a:t>
            </a:r>
            <a:r>
              <a:rPr lang="en-GB" sz="2800" b="0" u="sng" dirty="0">
                <a:sym typeface="Wingdings" panose="05000000000000000000" pitchFamily="2" charset="2"/>
              </a:rPr>
              <a:t>specific countries </a:t>
            </a:r>
            <a:r>
              <a:rPr lang="en-GB" sz="2800" b="0" dirty="0">
                <a:sym typeface="Wingdings" panose="05000000000000000000" pitchFamily="2" charset="2"/>
              </a:rPr>
              <a:t>participating in the project (status quo regarding the addressed issue)</a:t>
            </a:r>
            <a:r>
              <a:rPr lang="en-GB" sz="2800" dirty="0">
                <a:sym typeface="Wingdings" panose="05000000000000000000" pitchFamily="2" charset="2"/>
              </a:rPr>
              <a:t/>
            </a:r>
            <a:br>
              <a:rPr lang="en-GB" sz="2800" dirty="0">
                <a:sym typeface="Wingdings" panose="05000000000000000000" pitchFamily="2" charset="2"/>
              </a:rPr>
            </a:br>
            <a:r>
              <a:rPr lang="en-GB" sz="2800" b="0" dirty="0">
                <a:sym typeface="Wingdings" panose="05000000000000000000" pitchFamily="2" charset="2"/>
              </a:rPr>
              <a:t> Make sure that planned activities are in line with the presented needs and challenges</a:t>
            </a:r>
            <a:br>
              <a:rPr lang="en-GB" sz="2800" b="0" dirty="0">
                <a:sym typeface="Wingdings" panose="05000000000000000000" pitchFamily="2" charset="2"/>
              </a:rPr>
            </a:br>
            <a:r>
              <a:rPr lang="en-GB" sz="2800" b="0" dirty="0">
                <a:sym typeface="Wingdings" panose="05000000000000000000" pitchFamily="2" charset="2"/>
              </a:rPr>
              <a:t> Justify the selection of the pilot action areas</a:t>
            </a:r>
            <a:br>
              <a:rPr lang="en-GB" sz="2800" b="0" dirty="0">
                <a:sym typeface="Wingdings" panose="05000000000000000000" pitchFamily="2" charset="2"/>
              </a:rPr>
            </a:br>
            <a:r>
              <a:rPr lang="en-GB" sz="2800" b="0" dirty="0">
                <a:sym typeface="Wingdings" panose="05000000000000000000" pitchFamily="2" charset="2"/>
              </a:rPr>
              <a:t> Innovative approaches are positively appreciated</a:t>
            </a:r>
            <a:endParaRPr lang="en-GB" sz="280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44922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Territorial needs and challenges (2/3)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Capitalisation: concrete details about the results of previous projects/ initiatives the project intends to capitalise and how (*capitalisation activities included in the work plan)</a:t>
            </a:r>
          </a:p>
          <a:p>
            <a:pPr marL="342900" indent="-342900">
              <a:buFont typeface="Arial" panose="020B0604020202020204" pitchFamily="34" charset="0"/>
              <a:buChar char="•"/>
            </a:pPr>
            <a:r>
              <a:rPr lang="en-GB" sz="2400" dirty="0"/>
              <a:t>Synergies: potential synergies identified and how they will be fostered (*specific synergic activities included in the work plan)</a:t>
            </a:r>
          </a:p>
          <a:p>
            <a:pPr marL="342900" indent="-342900">
              <a:buFont typeface="Arial" panose="020B0604020202020204" pitchFamily="34" charset="0"/>
              <a:buChar char="•"/>
            </a:pPr>
            <a:r>
              <a:rPr lang="en-GB" sz="2400" dirty="0"/>
              <a:t>Added value brought by the project by capitalising previous results and fostering synergies with other projects/ initiatives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3465870"/>
            <a:ext cx="6121400" cy="6019757"/>
          </a:xfrm>
        </p:spPr>
        <p:txBody>
          <a:bodyPr/>
          <a:lstStyle/>
          <a:p>
            <a:pPr lvl="0"/>
            <a:r>
              <a:rPr lang="en-GB" dirty="0"/>
              <a:t>4. To what extent does the proposal take into consideration the capitalisation of relevant previous projects/ initiatives/ practices and the synergies with on-going projects/ initiatives and brings added value to them?</a:t>
            </a:r>
          </a:p>
          <a:p>
            <a:r>
              <a:rPr lang="en-GB" dirty="0"/>
              <a:t>Weight: 1.00</a:t>
            </a:r>
          </a:p>
          <a:p>
            <a:r>
              <a:rPr lang="en-GB" dirty="0"/>
              <a:t>AF: C.2.6, C.2.7,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03058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336007-9278-CEFE-1DF1-559D3C31A0E1}"/>
              </a:ext>
            </a:extLst>
          </p:cNvPr>
          <p:cNvSpPr>
            <a:spLocks noGrp="1"/>
          </p:cNvSpPr>
          <p:nvPr>
            <p:ph type="title"/>
          </p:nvPr>
        </p:nvSpPr>
        <p:spPr>
          <a:xfrm>
            <a:off x="4694583" y="2890823"/>
            <a:ext cx="12725400" cy="1177110"/>
          </a:xfrm>
        </p:spPr>
        <p:txBody>
          <a:bodyPr/>
          <a:lstStyle/>
          <a:p>
            <a:pPr>
              <a:lnSpc>
                <a:spcPct val="100000"/>
              </a:lnSpc>
            </a:pPr>
            <a:r>
              <a:rPr lang="en-US" sz="9600" dirty="0">
                <a:latin typeface="Open Sans ExtraBold" panose="020B0606030504020204" pitchFamily="34" charset="0"/>
              </a:rPr>
              <a:t>Eligibility requirements</a:t>
            </a:r>
            <a:br>
              <a:rPr lang="en-US" sz="9600" dirty="0">
                <a:latin typeface="Open Sans ExtraBold" panose="020B0606030504020204" pitchFamily="34" charset="0"/>
              </a:rPr>
            </a:br>
            <a:r>
              <a:rPr lang="en-US" sz="3200" i="1" dirty="0"/>
              <a:t>Key rules, criteria, and partner requirements</a:t>
            </a:r>
            <a:endParaRPr lang="en-US" sz="3200" i="1" dirty="0">
              <a:solidFill>
                <a:srgbClr val="012EF6"/>
              </a:solidFill>
              <a:latin typeface=""/>
            </a:endParaRPr>
          </a:p>
        </p:txBody>
      </p:sp>
      <p:sp>
        <p:nvSpPr>
          <p:cNvPr id="4" name="Szöveg helye 3">
            <a:extLst>
              <a:ext uri="{FF2B5EF4-FFF2-40B4-BE49-F238E27FC236}">
                <a16:creationId xmlns:a16="http://schemas.microsoft.com/office/drawing/2014/main" id="{C2FFB456-3600-890C-55B7-35061CD66084}"/>
              </a:ext>
            </a:extLst>
          </p:cNvPr>
          <p:cNvSpPr>
            <a:spLocks noGrp="1"/>
          </p:cNvSpPr>
          <p:nvPr>
            <p:ph type="body" sz="quarter" idx="14"/>
          </p:nvPr>
        </p:nvSpPr>
        <p:spPr/>
        <p:txBody>
          <a:bodyPr/>
          <a:lstStyle/>
          <a:p>
            <a:r>
              <a:rPr lang="en-GB" dirty="0"/>
              <a:t>08 October 2025</a:t>
            </a:r>
          </a:p>
        </p:txBody>
      </p:sp>
      <p:sp>
        <p:nvSpPr>
          <p:cNvPr id="5" name="Szöveg helye 4">
            <a:extLst>
              <a:ext uri="{FF2B5EF4-FFF2-40B4-BE49-F238E27FC236}">
                <a16:creationId xmlns:a16="http://schemas.microsoft.com/office/drawing/2014/main" id="{2EA807DF-1DAD-53F9-1A81-B2207E69C877}"/>
              </a:ext>
            </a:extLst>
          </p:cNvPr>
          <p:cNvSpPr>
            <a:spLocks noGrp="1"/>
          </p:cNvSpPr>
          <p:nvPr>
            <p:ph type="body" sz="quarter" idx="15"/>
          </p:nvPr>
        </p:nvSpPr>
        <p:spPr/>
        <p:txBody>
          <a:bodyPr/>
          <a:lstStyle/>
          <a:p>
            <a:r>
              <a:rPr lang="en-GB" dirty="0"/>
              <a:t>On-line – Liholot Natalia</a:t>
            </a:r>
          </a:p>
        </p:txBody>
      </p:sp>
      <p:pic>
        <p:nvPicPr>
          <p:cNvPr id="10" name="Kép 9">
            <a:extLst>
              <a:ext uri="{FF2B5EF4-FFF2-40B4-BE49-F238E27FC236}">
                <a16:creationId xmlns:a16="http://schemas.microsoft.com/office/drawing/2014/main" id="{9B381A6C-8786-9BC0-1879-C76296E31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66853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 ambiguous/ too general information about the past initiatives, relevant results of previous projects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Vague information about potential synergies or not reflected in the work plan</a:t>
            </a: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Added value not clearly explained/ demonstrated</a:t>
            </a: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sym typeface="Wingdings" panose="05000000000000000000" pitchFamily="2" charset="2"/>
              </a:rPr>
              <a:t>Provide </a:t>
            </a:r>
            <a:r>
              <a:rPr lang="en-GB" sz="2800" b="0" u="sng" dirty="0">
                <a:sym typeface="Wingdings" panose="05000000000000000000" pitchFamily="2" charset="2"/>
              </a:rPr>
              <a:t>concrete information</a:t>
            </a:r>
            <a:r>
              <a:rPr lang="en-GB" sz="2800" dirty="0">
                <a:sym typeface="Wingdings" panose="05000000000000000000" pitchFamily="2" charset="2"/>
              </a:rPr>
              <a:t/>
            </a:r>
            <a:br>
              <a:rPr lang="en-GB" sz="2800" dirty="0">
                <a:sym typeface="Wingdings" panose="05000000000000000000" pitchFamily="2" charset="2"/>
              </a:rPr>
            </a:br>
            <a:r>
              <a:rPr lang="en-GB" sz="2800" b="0" dirty="0">
                <a:sym typeface="Wingdings" panose="05000000000000000000" pitchFamily="2" charset="2"/>
              </a:rPr>
              <a:t> Present compelling arguments that demonstrate the added value of your project</a:t>
            </a:r>
            <a:br>
              <a:rPr lang="en-GB" sz="2800" b="0" dirty="0">
                <a:sym typeface="Wingdings" panose="05000000000000000000" pitchFamily="2" charset="2"/>
              </a:rPr>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59866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Territorial needs and challenges (3/3)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Durability: concrete, specific and logical explanations supporting the durability of the project results are provided (from an institutional, financial and political point of view)</a:t>
            </a:r>
          </a:p>
          <a:p>
            <a:pPr marL="342900" indent="-342900">
              <a:buFont typeface="Arial" panose="020B0604020202020204" pitchFamily="34" charset="0"/>
              <a:buChar char="•"/>
            </a:pPr>
            <a:r>
              <a:rPr lang="en-GB" sz="2400" dirty="0"/>
              <a:t>Transferability: concrete information as to how project results can/ will be transferred towards other regions/ sectors</a:t>
            </a:r>
          </a:p>
          <a:p>
            <a:pPr marL="342900" indent="-342900">
              <a:buFont typeface="Arial" panose="020B0604020202020204" pitchFamily="34" charset="0"/>
              <a:buChar char="•"/>
            </a:pPr>
            <a:r>
              <a:rPr lang="en-GB" sz="2400" dirty="0"/>
              <a:t>EUSDR involvement/ ASP role in ensuring the durability and/or transferability of the project outputs and results </a:t>
            </a:r>
          </a:p>
          <a:p>
            <a:endParaRPr lang="en-GB" sz="2400" dirty="0"/>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3524864"/>
            <a:ext cx="6121400" cy="5960763"/>
          </a:xfrm>
        </p:spPr>
        <p:txBody>
          <a:bodyPr/>
          <a:lstStyle/>
          <a:p>
            <a:pPr lvl="0"/>
            <a:r>
              <a:rPr lang="en-GB" dirty="0"/>
              <a:t>5. To what extent are the durability and transferability of the outputs clearly ensured?</a:t>
            </a:r>
          </a:p>
          <a:p>
            <a:pPr lvl="0"/>
            <a:endParaRPr lang="en-GB" dirty="0"/>
          </a:p>
          <a:p>
            <a:pPr lvl="0"/>
            <a:r>
              <a:rPr lang="en-GB" dirty="0"/>
              <a:t>Weight: 1.00</a:t>
            </a:r>
          </a:p>
          <a:p>
            <a:r>
              <a:rPr lang="en-GB" dirty="0"/>
              <a:t>AF: C.8.2, C.8.3, C.4, C.5</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721877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Not enough/ vague information on how the durability (institutional, financial, political sustainability of project outputs) will be ensured + missing concrete measures ensuring uptake/ application of outputs by key stakeholders or target groups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a:t>
            </a:r>
            <a:r>
              <a:rPr lang="en-GB" sz="2800" b="0" dirty="0">
                <a:solidFill>
                  <a:srgbClr val="FF0000"/>
                </a:solidFill>
                <a:sym typeface="Wingdings" panose="05000000000000000000" pitchFamily="2" charset="2"/>
              </a:rPr>
              <a:t> Not enough/ vague information about outputs transferability potential/ plans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Involvement of EUSDR actors not taken into consideration</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sym typeface="Wingdings" panose="05000000000000000000" pitchFamily="2" charset="2"/>
              </a:rPr>
              <a:t>Provide </a:t>
            </a:r>
            <a:r>
              <a:rPr lang="en-GB" sz="2800" b="0" u="sng" dirty="0">
                <a:sym typeface="Wingdings" panose="05000000000000000000" pitchFamily="2" charset="2"/>
              </a:rPr>
              <a:t>concrete, plausible information </a:t>
            </a:r>
            <a:r>
              <a:rPr lang="en-GB" sz="2800" b="0" dirty="0">
                <a:sym typeface="Wingdings" panose="05000000000000000000" pitchFamily="2" charset="2"/>
              </a:rPr>
              <a:t>to demonstrate the durability/ transferability</a:t>
            </a:r>
            <a:r>
              <a:rPr lang="en-GB" sz="2800" dirty="0">
                <a:sym typeface="Wingdings" panose="05000000000000000000" pitchFamily="2" charset="2"/>
              </a:rPr>
              <a:t/>
            </a:r>
            <a:br>
              <a:rPr lang="en-GB" sz="2800" dirty="0">
                <a:sym typeface="Wingdings" panose="05000000000000000000" pitchFamily="2" charset="2"/>
              </a:rPr>
            </a:br>
            <a:r>
              <a:rPr lang="en-GB" sz="2800" b="0" dirty="0">
                <a:sym typeface="Wingdings" panose="05000000000000000000" pitchFamily="2" charset="2"/>
              </a:rPr>
              <a:t> Plan to involve EUSDR actors in ensuring the durability/ transferability</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805597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5887387" y="590647"/>
            <a:ext cx="9417570" cy="866924"/>
          </a:xfrm>
        </p:spPr>
        <p:txBody>
          <a:bodyPr/>
          <a:lstStyle/>
          <a:p>
            <a:r>
              <a:rPr lang="en-GB" dirty="0"/>
              <a:t>INTERVENTION LOGIC</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52331852"/>
              </p:ext>
            </p:extLst>
          </p:nvPr>
        </p:nvGraphicFramePr>
        <p:xfrm>
          <a:off x="3602636" y="1742447"/>
          <a:ext cx="12193200" cy="502920"/>
        </p:xfrm>
        <a:graphic>
          <a:graphicData uri="http://schemas.openxmlformats.org/drawingml/2006/table">
            <a:tbl>
              <a:tblPr firstRow="1" bandRow="1">
                <a:tableStyleId>{5C22544A-7EE6-4342-B048-85BDC9FD1C3A}</a:tableStyleId>
              </a:tblPr>
              <a:tblGrid>
                <a:gridCol w="12193200">
                  <a:extLst>
                    <a:ext uri="{9D8B030D-6E8A-4147-A177-3AD203B41FA5}">
                      <a16:colId xmlns:a16="http://schemas.microsoft.com/office/drawing/2014/main" val="2294662205"/>
                    </a:ext>
                  </a:extLst>
                </a:gridCol>
              </a:tblGrid>
              <a:tr h="370840">
                <a:tc>
                  <a:txBody>
                    <a:bodyPr/>
                    <a:lstStyle/>
                    <a:p>
                      <a:pPr algn="ctr"/>
                      <a:r>
                        <a:rPr lang="en-GB" dirty="0"/>
                        <a:t>NEEDS</a:t>
                      </a:r>
                      <a:r>
                        <a:rPr lang="en-GB" baseline="0" dirty="0"/>
                        <a:t> AND CHALLENGES</a:t>
                      </a:r>
                      <a:endParaRPr lang="en-GB" dirty="0"/>
                    </a:p>
                  </a:txBody>
                  <a:tcPr/>
                </a:tc>
                <a:extLst>
                  <a:ext uri="{0D108BD9-81ED-4DB2-BD59-A6C34878D82A}">
                    <a16:rowId xmlns:a16="http://schemas.microsoft.com/office/drawing/2014/main" val="285760129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71185623"/>
              </p:ext>
            </p:extLst>
          </p:nvPr>
        </p:nvGraphicFramePr>
        <p:xfrm>
          <a:off x="3602636" y="2363704"/>
          <a:ext cx="12192000" cy="502920"/>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656321328"/>
                    </a:ext>
                  </a:extLst>
                </a:gridCol>
                <a:gridCol w="6096000">
                  <a:extLst>
                    <a:ext uri="{9D8B030D-6E8A-4147-A177-3AD203B41FA5}">
                      <a16:colId xmlns:a16="http://schemas.microsoft.com/office/drawing/2014/main" val="30998050"/>
                    </a:ext>
                  </a:extLst>
                </a:gridCol>
              </a:tblGrid>
              <a:tr h="370840">
                <a:tc>
                  <a:txBody>
                    <a:bodyPr/>
                    <a:lstStyle/>
                    <a:p>
                      <a:pPr algn="ctr"/>
                      <a:r>
                        <a:rPr lang="en-GB" dirty="0"/>
                        <a:t>Needs</a:t>
                      </a:r>
                      <a:r>
                        <a:rPr lang="en-GB" baseline="0" dirty="0"/>
                        <a:t> and challenges</a:t>
                      </a:r>
                      <a:endParaRPr lang="en-GB" dirty="0"/>
                    </a:p>
                  </a:txBody>
                  <a:tcPr/>
                </a:tc>
                <a:tc>
                  <a:txBody>
                    <a:bodyPr/>
                    <a:lstStyle/>
                    <a:p>
                      <a:pPr algn="ctr"/>
                      <a:r>
                        <a:rPr lang="en-GB" dirty="0"/>
                        <a:t>Programme</a:t>
                      </a:r>
                      <a:r>
                        <a:rPr lang="en-GB" baseline="0" dirty="0"/>
                        <a:t> challenges </a:t>
                      </a:r>
                      <a:endParaRPr lang="en-GB" dirty="0"/>
                    </a:p>
                  </a:txBody>
                  <a:tcPr/>
                </a:tc>
                <a:extLst>
                  <a:ext uri="{0D108BD9-81ED-4DB2-BD59-A6C34878D82A}">
                    <a16:rowId xmlns:a16="http://schemas.microsoft.com/office/drawing/2014/main" val="317461476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57401729"/>
              </p:ext>
            </p:extLst>
          </p:nvPr>
        </p:nvGraphicFramePr>
        <p:xfrm>
          <a:off x="3598965" y="3135078"/>
          <a:ext cx="12193200" cy="502920"/>
        </p:xfrm>
        <a:graphic>
          <a:graphicData uri="http://schemas.openxmlformats.org/drawingml/2006/table">
            <a:tbl>
              <a:tblPr firstRow="1" bandRow="1">
                <a:tableStyleId>{5C22544A-7EE6-4342-B048-85BDC9FD1C3A}</a:tableStyleId>
              </a:tblPr>
              <a:tblGrid>
                <a:gridCol w="12193200">
                  <a:extLst>
                    <a:ext uri="{9D8B030D-6E8A-4147-A177-3AD203B41FA5}">
                      <a16:colId xmlns:a16="http://schemas.microsoft.com/office/drawing/2014/main" val="2294662205"/>
                    </a:ext>
                  </a:extLst>
                </a:gridCol>
              </a:tblGrid>
              <a:tr h="370840">
                <a:tc>
                  <a:txBody>
                    <a:bodyPr/>
                    <a:lstStyle/>
                    <a:p>
                      <a:pPr algn="ctr"/>
                      <a:r>
                        <a:rPr lang="en-GB" dirty="0"/>
                        <a:t>OBJECTIVES</a:t>
                      </a:r>
                    </a:p>
                  </a:txBody>
                  <a:tcPr/>
                </a:tc>
                <a:extLst>
                  <a:ext uri="{0D108BD9-81ED-4DB2-BD59-A6C34878D82A}">
                    <a16:rowId xmlns:a16="http://schemas.microsoft.com/office/drawing/2014/main" val="28576012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75659953"/>
              </p:ext>
            </p:extLst>
          </p:nvPr>
        </p:nvGraphicFramePr>
        <p:xfrm>
          <a:off x="3602636" y="3906452"/>
          <a:ext cx="12192000" cy="1737360"/>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656321328"/>
                    </a:ext>
                  </a:extLst>
                </a:gridCol>
                <a:gridCol w="6096000">
                  <a:extLst>
                    <a:ext uri="{9D8B030D-6E8A-4147-A177-3AD203B41FA5}">
                      <a16:colId xmlns:a16="http://schemas.microsoft.com/office/drawing/2014/main" val="30998050"/>
                    </a:ext>
                  </a:extLst>
                </a:gridCol>
              </a:tblGrid>
              <a:tr h="370840">
                <a:tc>
                  <a:txBody>
                    <a:bodyPr/>
                    <a:lstStyle/>
                    <a:p>
                      <a:pPr algn="ctr"/>
                      <a:r>
                        <a:rPr lang="en-GB" dirty="0"/>
                        <a:t>Project main</a:t>
                      </a:r>
                      <a:r>
                        <a:rPr lang="en-GB" baseline="0" dirty="0"/>
                        <a:t> objective</a:t>
                      </a:r>
                    </a:p>
                    <a:p>
                      <a:pPr algn="ctr"/>
                      <a:r>
                        <a:rPr lang="en-GB" b="0" baseline="0" dirty="0"/>
                        <a:t>Project specific objective 1</a:t>
                      </a:r>
                    </a:p>
                    <a:p>
                      <a:pPr marL="0" marR="0" lvl="0" indent="0" algn="ctr" defTabSz="1371600" rtl="0" eaLnBrk="1" fontAlgn="auto" latinLnBrk="0" hangingPunct="1">
                        <a:lnSpc>
                          <a:spcPct val="100000"/>
                        </a:lnSpc>
                        <a:spcBef>
                          <a:spcPts val="0"/>
                        </a:spcBef>
                        <a:spcAft>
                          <a:spcPts val="0"/>
                        </a:spcAft>
                        <a:buClrTx/>
                        <a:buSzTx/>
                        <a:buFontTx/>
                        <a:buNone/>
                        <a:tabLst/>
                        <a:defRPr/>
                      </a:pPr>
                      <a:r>
                        <a:rPr lang="en-GB" b="0" baseline="0" dirty="0"/>
                        <a:t>Project specific objective 2</a:t>
                      </a:r>
                      <a:endParaRPr lang="en-GB" b="0" dirty="0"/>
                    </a:p>
                    <a:p>
                      <a:pPr marL="0" marR="0" lvl="0" indent="0" algn="ctr" defTabSz="1371600" rtl="0" eaLnBrk="1" fontAlgn="auto" latinLnBrk="0" hangingPunct="1">
                        <a:lnSpc>
                          <a:spcPct val="100000"/>
                        </a:lnSpc>
                        <a:spcBef>
                          <a:spcPts val="0"/>
                        </a:spcBef>
                        <a:spcAft>
                          <a:spcPts val="0"/>
                        </a:spcAft>
                        <a:buClrTx/>
                        <a:buSzTx/>
                        <a:buFontTx/>
                        <a:buNone/>
                        <a:tabLst/>
                        <a:defRPr/>
                      </a:pPr>
                      <a:r>
                        <a:rPr lang="en-GB" b="0" baseline="0" dirty="0"/>
                        <a:t>Project specific objective 3</a:t>
                      </a:r>
                      <a:endParaRPr lang="en-GB" b="0" dirty="0"/>
                    </a:p>
                  </a:txBody>
                  <a:tcPr anchor="ctr"/>
                </a:tc>
                <a:tc>
                  <a:txBody>
                    <a:bodyPr/>
                    <a:lstStyle/>
                    <a:p>
                      <a:pPr algn="ctr"/>
                      <a:r>
                        <a:rPr lang="en-GB" dirty="0"/>
                        <a:t>Programme</a:t>
                      </a:r>
                      <a:r>
                        <a:rPr lang="en-GB" baseline="0" dirty="0"/>
                        <a:t> SO</a:t>
                      </a:r>
                    </a:p>
                  </a:txBody>
                  <a:tcPr anchor="ctr"/>
                </a:tc>
                <a:extLst>
                  <a:ext uri="{0D108BD9-81ED-4DB2-BD59-A6C34878D82A}">
                    <a16:rowId xmlns:a16="http://schemas.microsoft.com/office/drawing/2014/main" val="317461476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8855142"/>
              </p:ext>
            </p:extLst>
          </p:nvPr>
        </p:nvGraphicFramePr>
        <p:xfrm>
          <a:off x="3598965" y="5859410"/>
          <a:ext cx="12193200" cy="502920"/>
        </p:xfrm>
        <a:graphic>
          <a:graphicData uri="http://schemas.openxmlformats.org/drawingml/2006/table">
            <a:tbl>
              <a:tblPr firstRow="1" bandRow="1">
                <a:tableStyleId>{5C22544A-7EE6-4342-B048-85BDC9FD1C3A}</a:tableStyleId>
              </a:tblPr>
              <a:tblGrid>
                <a:gridCol w="12193200">
                  <a:extLst>
                    <a:ext uri="{9D8B030D-6E8A-4147-A177-3AD203B41FA5}">
                      <a16:colId xmlns:a16="http://schemas.microsoft.com/office/drawing/2014/main" val="2294662205"/>
                    </a:ext>
                  </a:extLst>
                </a:gridCol>
              </a:tblGrid>
              <a:tr h="370840">
                <a:tc>
                  <a:txBody>
                    <a:bodyPr/>
                    <a:lstStyle/>
                    <a:p>
                      <a:pPr algn="ctr"/>
                      <a:r>
                        <a:rPr lang="en-GB" dirty="0"/>
                        <a:t>OUTPUTS</a:t>
                      </a:r>
                    </a:p>
                  </a:txBody>
                  <a:tcPr/>
                </a:tc>
                <a:extLst>
                  <a:ext uri="{0D108BD9-81ED-4DB2-BD59-A6C34878D82A}">
                    <a16:rowId xmlns:a16="http://schemas.microsoft.com/office/drawing/2014/main" val="285760129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86827353"/>
              </p:ext>
            </p:extLst>
          </p:nvPr>
        </p:nvGraphicFramePr>
        <p:xfrm>
          <a:off x="3598965" y="7360429"/>
          <a:ext cx="12193200" cy="502920"/>
        </p:xfrm>
        <a:graphic>
          <a:graphicData uri="http://schemas.openxmlformats.org/drawingml/2006/table">
            <a:tbl>
              <a:tblPr firstRow="1" bandRow="1">
                <a:tableStyleId>{5C22544A-7EE6-4342-B048-85BDC9FD1C3A}</a:tableStyleId>
              </a:tblPr>
              <a:tblGrid>
                <a:gridCol w="12193200">
                  <a:extLst>
                    <a:ext uri="{9D8B030D-6E8A-4147-A177-3AD203B41FA5}">
                      <a16:colId xmlns:a16="http://schemas.microsoft.com/office/drawing/2014/main" val="2294662205"/>
                    </a:ext>
                  </a:extLst>
                </a:gridCol>
              </a:tblGrid>
              <a:tr h="370840">
                <a:tc>
                  <a:txBody>
                    <a:bodyPr/>
                    <a:lstStyle/>
                    <a:p>
                      <a:pPr algn="ctr"/>
                      <a:r>
                        <a:rPr lang="en-GB" dirty="0"/>
                        <a:t>RESULTS</a:t>
                      </a:r>
                    </a:p>
                  </a:txBody>
                  <a:tcPr/>
                </a:tc>
                <a:extLst>
                  <a:ext uri="{0D108BD9-81ED-4DB2-BD59-A6C34878D82A}">
                    <a16:rowId xmlns:a16="http://schemas.microsoft.com/office/drawing/2014/main" val="285760129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58669444"/>
              </p:ext>
            </p:extLst>
          </p:nvPr>
        </p:nvGraphicFramePr>
        <p:xfrm>
          <a:off x="3602636" y="6589154"/>
          <a:ext cx="12192000" cy="502920"/>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656321328"/>
                    </a:ext>
                  </a:extLst>
                </a:gridCol>
                <a:gridCol w="6096000">
                  <a:extLst>
                    <a:ext uri="{9D8B030D-6E8A-4147-A177-3AD203B41FA5}">
                      <a16:colId xmlns:a16="http://schemas.microsoft.com/office/drawing/2014/main" val="30998050"/>
                    </a:ext>
                  </a:extLst>
                </a:gridCol>
              </a:tblGrid>
              <a:tr h="370840">
                <a:tc>
                  <a:txBody>
                    <a:bodyPr/>
                    <a:lstStyle/>
                    <a:p>
                      <a:pPr algn="ctr"/>
                      <a:r>
                        <a:rPr lang="en-GB" dirty="0"/>
                        <a:t>Project outputs</a:t>
                      </a:r>
                    </a:p>
                  </a:txBody>
                  <a:tcPr/>
                </a:tc>
                <a:tc>
                  <a:txBody>
                    <a:bodyPr/>
                    <a:lstStyle/>
                    <a:p>
                      <a:pPr algn="ctr"/>
                      <a:r>
                        <a:rPr lang="en-GB" dirty="0"/>
                        <a:t>Programme</a:t>
                      </a:r>
                      <a:r>
                        <a:rPr lang="en-GB" baseline="0" dirty="0"/>
                        <a:t> output indicators</a:t>
                      </a:r>
                      <a:endParaRPr lang="en-GB" dirty="0"/>
                    </a:p>
                  </a:txBody>
                  <a:tcPr/>
                </a:tc>
                <a:extLst>
                  <a:ext uri="{0D108BD9-81ED-4DB2-BD59-A6C34878D82A}">
                    <a16:rowId xmlns:a16="http://schemas.microsoft.com/office/drawing/2014/main" val="317461476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82635628"/>
              </p:ext>
            </p:extLst>
          </p:nvPr>
        </p:nvGraphicFramePr>
        <p:xfrm>
          <a:off x="3602636" y="8119345"/>
          <a:ext cx="12192000" cy="502920"/>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656321328"/>
                    </a:ext>
                  </a:extLst>
                </a:gridCol>
                <a:gridCol w="6096000">
                  <a:extLst>
                    <a:ext uri="{9D8B030D-6E8A-4147-A177-3AD203B41FA5}">
                      <a16:colId xmlns:a16="http://schemas.microsoft.com/office/drawing/2014/main" val="30998050"/>
                    </a:ext>
                  </a:extLst>
                </a:gridCol>
              </a:tblGrid>
              <a:tr h="370840">
                <a:tc>
                  <a:txBody>
                    <a:bodyPr/>
                    <a:lstStyle/>
                    <a:p>
                      <a:pPr algn="ctr"/>
                      <a:r>
                        <a:rPr lang="en-GB" dirty="0"/>
                        <a:t>Project results</a:t>
                      </a:r>
                    </a:p>
                  </a:txBody>
                  <a:tcPr/>
                </a:tc>
                <a:tc>
                  <a:txBody>
                    <a:bodyPr/>
                    <a:lstStyle/>
                    <a:p>
                      <a:pPr algn="ctr"/>
                      <a:r>
                        <a:rPr lang="en-GB" dirty="0"/>
                        <a:t>Programme</a:t>
                      </a:r>
                      <a:r>
                        <a:rPr lang="en-GB" baseline="0" dirty="0"/>
                        <a:t> result indicators</a:t>
                      </a:r>
                      <a:endParaRPr lang="en-GB" dirty="0"/>
                    </a:p>
                  </a:txBody>
                  <a:tcPr/>
                </a:tc>
                <a:extLst>
                  <a:ext uri="{0D108BD9-81ED-4DB2-BD59-A6C34878D82A}">
                    <a16:rowId xmlns:a16="http://schemas.microsoft.com/office/drawing/2014/main" val="3174614768"/>
                  </a:ext>
                </a:extLst>
              </a:tr>
            </a:tbl>
          </a:graphicData>
        </a:graphic>
      </p:graphicFrame>
      <p:sp>
        <p:nvSpPr>
          <p:cNvPr id="16" name="Right Arrow 15"/>
          <p:cNvSpPr/>
          <p:nvPr/>
        </p:nvSpPr>
        <p:spPr>
          <a:xfrm rot="5400000">
            <a:off x="9209566" y="2543459"/>
            <a:ext cx="972000" cy="2160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8561565" y="4599076"/>
            <a:ext cx="2268000" cy="2160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5400000">
            <a:off x="9208542" y="6743019"/>
            <a:ext cx="1044000" cy="2160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307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5579165" y="480189"/>
            <a:ext cx="9417570" cy="866924"/>
          </a:xfrm>
        </p:spPr>
        <p:txBody>
          <a:bodyPr/>
          <a:lstStyle/>
          <a:p>
            <a:r>
              <a:rPr lang="en-GB" dirty="0"/>
              <a:t>INTERVENTION LOGIC</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144021748"/>
              </p:ext>
            </p:extLst>
          </p:nvPr>
        </p:nvGraphicFramePr>
        <p:xfrm>
          <a:off x="2064894" y="1528998"/>
          <a:ext cx="15893321" cy="6903720"/>
        </p:xfrm>
        <a:graphic>
          <a:graphicData uri="http://schemas.openxmlformats.org/drawingml/2006/table">
            <a:tbl>
              <a:tblPr firstRow="1" bandRow="1">
                <a:tableStyleId>{93296810-A885-4BE3-A3E7-6D5BEEA58F35}</a:tableStyleId>
              </a:tblPr>
              <a:tblGrid>
                <a:gridCol w="7319346">
                  <a:extLst>
                    <a:ext uri="{9D8B030D-6E8A-4147-A177-3AD203B41FA5}">
                      <a16:colId xmlns:a16="http://schemas.microsoft.com/office/drawing/2014/main" val="2656321328"/>
                    </a:ext>
                  </a:extLst>
                </a:gridCol>
                <a:gridCol w="7122083">
                  <a:extLst>
                    <a:ext uri="{9D8B030D-6E8A-4147-A177-3AD203B41FA5}">
                      <a16:colId xmlns:a16="http://schemas.microsoft.com/office/drawing/2014/main" val="30998050"/>
                    </a:ext>
                  </a:extLst>
                </a:gridCol>
                <a:gridCol w="1451892">
                  <a:extLst>
                    <a:ext uri="{9D8B030D-6E8A-4147-A177-3AD203B41FA5}">
                      <a16:colId xmlns:a16="http://schemas.microsoft.com/office/drawing/2014/main" val="4013518123"/>
                    </a:ext>
                  </a:extLst>
                </a:gridCol>
              </a:tblGrid>
              <a:tr h="370840">
                <a:tc>
                  <a:txBody>
                    <a:bodyPr/>
                    <a:lstStyle/>
                    <a:p>
                      <a:pPr algn="ctr"/>
                      <a:r>
                        <a:rPr lang="en-GB" dirty="0"/>
                        <a:t>Output indicators</a:t>
                      </a:r>
                    </a:p>
                  </a:txBody>
                  <a:tcPr/>
                </a:tc>
                <a:tc>
                  <a:txBody>
                    <a:bodyPr/>
                    <a:lstStyle/>
                    <a:p>
                      <a:pPr algn="ctr"/>
                      <a:r>
                        <a:rPr lang="en-GB" dirty="0"/>
                        <a:t>Result indicators</a:t>
                      </a:r>
                    </a:p>
                  </a:txBody>
                  <a:tcPr/>
                </a:tc>
                <a:tc>
                  <a:txBody>
                    <a:bodyPr/>
                    <a:lstStyle/>
                    <a:p>
                      <a:pPr algn="ctr"/>
                      <a:endParaRPr lang="en-GB" dirty="0"/>
                    </a:p>
                  </a:txBody>
                  <a:tcPr/>
                </a:tc>
                <a:extLst>
                  <a:ext uri="{0D108BD9-81ED-4DB2-BD59-A6C34878D82A}">
                    <a16:rowId xmlns:a16="http://schemas.microsoft.com/office/drawing/2014/main" val="3174614768"/>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2400" dirty="0">
                          <a:solidFill>
                            <a:schemeClr val="accent6">
                              <a:lumMod val="50000"/>
                            </a:schemeClr>
                          </a:solidFill>
                        </a:rPr>
                        <a:t>RCO 82:</a:t>
                      </a:r>
                      <a:r>
                        <a:rPr lang="en-GB" sz="2400" baseline="0" dirty="0">
                          <a:solidFill>
                            <a:schemeClr val="accent6">
                              <a:lumMod val="50000"/>
                            </a:schemeClr>
                          </a:solidFill>
                        </a:rPr>
                        <a:t> </a:t>
                      </a:r>
                      <a:r>
                        <a:rPr lang="en-GB" sz="2400" dirty="0">
                          <a:solidFill>
                            <a:schemeClr val="accent6">
                              <a:lumMod val="50000"/>
                            </a:schemeClr>
                          </a:solidFill>
                        </a:rPr>
                        <a:t>Participations in joint actions promoting gender equality, equal opportunities and social inclusion</a:t>
                      </a:r>
                    </a:p>
                  </a:txBody>
                  <a:tcPr anchor="ctr"/>
                </a:tc>
                <a:tc>
                  <a:txBody>
                    <a:bodyPr/>
                    <a:lstStyle/>
                    <a:p>
                      <a:pPr algn="l"/>
                      <a:r>
                        <a:rPr lang="en-GB" sz="2400" dirty="0">
                          <a:solidFill>
                            <a:schemeClr val="accent6">
                              <a:lumMod val="50000"/>
                            </a:schemeClr>
                          </a:solidFill>
                        </a:rPr>
                        <a:t>RCR85: Participations in joint actions across borders after project completion </a:t>
                      </a:r>
                    </a:p>
                  </a:txBody>
                  <a:tcPr anchor="ctr"/>
                </a:tc>
                <a:tc>
                  <a:txBody>
                    <a:bodyPr/>
                    <a:lstStyle/>
                    <a:p>
                      <a:pPr algn="ctr"/>
                      <a:r>
                        <a:rPr lang="en-GB" sz="2400" dirty="0">
                          <a:solidFill>
                            <a:schemeClr val="accent6">
                              <a:lumMod val="50000"/>
                            </a:schemeClr>
                          </a:solidFill>
                        </a:rPr>
                        <a:t>SO 3.1</a:t>
                      </a:r>
                    </a:p>
                    <a:p>
                      <a:pPr algn="ctr"/>
                      <a:r>
                        <a:rPr lang="en-GB" sz="2400" dirty="0">
                          <a:solidFill>
                            <a:schemeClr val="accent6">
                              <a:lumMod val="50000"/>
                            </a:schemeClr>
                          </a:solidFill>
                        </a:rPr>
                        <a:t>SO 3.2</a:t>
                      </a:r>
                    </a:p>
                  </a:txBody>
                  <a:tcPr anchor="ctr"/>
                </a:tc>
                <a:extLst>
                  <a:ext uri="{0D108BD9-81ED-4DB2-BD59-A6C34878D82A}">
                    <a16:rowId xmlns:a16="http://schemas.microsoft.com/office/drawing/2014/main" val="3666833806"/>
                  </a:ext>
                </a:extLst>
              </a:tr>
              <a:tr h="370840">
                <a:tc>
                  <a:txBody>
                    <a:bodyPr/>
                    <a:lstStyle/>
                    <a:p>
                      <a:pPr algn="l"/>
                      <a:r>
                        <a:rPr lang="en-GB" sz="2400" kern="1200" dirty="0">
                          <a:solidFill>
                            <a:schemeClr val="accent6">
                              <a:lumMod val="50000"/>
                            </a:schemeClr>
                          </a:solidFill>
                          <a:effectLst/>
                          <a:latin typeface="+mn-lt"/>
                          <a:ea typeface="+mn-ea"/>
                          <a:cs typeface="+mn-cs"/>
                        </a:rPr>
                        <a:t>RCO 83: Strategies and action plans jointly developed</a:t>
                      </a:r>
                      <a:endParaRPr lang="en-GB" sz="2400" dirty="0">
                        <a:solidFill>
                          <a:schemeClr val="accent6">
                            <a:lumMod val="50000"/>
                          </a:schemeClr>
                        </a:solidFill>
                      </a:endParaRPr>
                    </a:p>
                  </a:txBody>
                  <a:tcPr anchor="ctr"/>
                </a:tc>
                <a:tc>
                  <a:txBody>
                    <a:bodyPr/>
                    <a:lstStyle/>
                    <a:p>
                      <a:pPr algn="l"/>
                      <a:r>
                        <a:rPr lang="en-GB" sz="2400" kern="1200" dirty="0">
                          <a:solidFill>
                            <a:schemeClr val="accent6">
                              <a:lumMod val="50000"/>
                            </a:schemeClr>
                          </a:solidFill>
                          <a:effectLst/>
                          <a:latin typeface="+mn-lt"/>
                          <a:ea typeface="+mn-ea"/>
                          <a:cs typeface="+mn-cs"/>
                        </a:rPr>
                        <a:t>RCR 79: Joint strategies and action plans taken up by organisations</a:t>
                      </a:r>
                      <a:endParaRPr lang="en-GB" sz="2400" dirty="0">
                        <a:solidFill>
                          <a:schemeClr val="accent6">
                            <a:lumMod val="50000"/>
                          </a:schemeClr>
                        </a:solidFill>
                      </a:endParaRPr>
                    </a:p>
                  </a:txBody>
                  <a:tcPr anchor="ctr"/>
                </a:tc>
                <a:tc>
                  <a:txBody>
                    <a:bodyPr/>
                    <a:lstStyle/>
                    <a:p>
                      <a:pPr algn="ctr"/>
                      <a:endParaRPr lang="en-GB" sz="2400" dirty="0"/>
                    </a:p>
                  </a:txBody>
                  <a:tcPr anchor="ctr"/>
                </a:tc>
                <a:extLst>
                  <a:ext uri="{0D108BD9-81ED-4DB2-BD59-A6C34878D82A}">
                    <a16:rowId xmlns:a16="http://schemas.microsoft.com/office/drawing/2014/main" val="915423422"/>
                  </a:ext>
                </a:extLst>
              </a:tr>
              <a:tr h="370840">
                <a:tc>
                  <a:txBody>
                    <a:bodyPr/>
                    <a:lstStyle/>
                    <a:p>
                      <a:pPr algn="l"/>
                      <a:r>
                        <a:rPr lang="en-GB" sz="2400" kern="1200" dirty="0">
                          <a:solidFill>
                            <a:schemeClr val="accent6">
                              <a:lumMod val="50000"/>
                            </a:schemeClr>
                          </a:solidFill>
                          <a:effectLst/>
                          <a:latin typeface="+mn-lt"/>
                          <a:ea typeface="+mn-ea"/>
                          <a:cs typeface="+mn-cs"/>
                        </a:rPr>
                        <a:t>RCO 84: Pilot actions developed jointly and implemented in projects</a:t>
                      </a:r>
                      <a:endParaRPr lang="en-GB" sz="2400" dirty="0">
                        <a:solidFill>
                          <a:schemeClr val="accent6">
                            <a:lumMod val="50000"/>
                          </a:schemeClr>
                        </a:solidFill>
                      </a:endParaRPr>
                    </a:p>
                  </a:txBody>
                  <a:tcPr anchor="ctr"/>
                </a:tc>
                <a:tc>
                  <a:txBody>
                    <a:bodyPr/>
                    <a:lstStyle/>
                    <a:p>
                      <a:pPr algn="l"/>
                      <a:r>
                        <a:rPr lang="en-GB" sz="2400" kern="1200" dirty="0">
                          <a:solidFill>
                            <a:schemeClr val="accent6">
                              <a:lumMod val="50000"/>
                            </a:schemeClr>
                          </a:solidFill>
                          <a:effectLst/>
                          <a:latin typeface="+mn-lt"/>
                          <a:ea typeface="+mn-ea"/>
                          <a:cs typeface="+mn-cs"/>
                        </a:rPr>
                        <a:t>ISI: Organisations with increased institutional capacity due to their participation in cooperation activities across borders, other than organisations counted under RCO 87 </a:t>
                      </a:r>
                      <a:endParaRPr lang="en-GB" sz="2400" dirty="0">
                        <a:solidFill>
                          <a:schemeClr val="accent6">
                            <a:lumMod val="50000"/>
                          </a:schemeClr>
                        </a:solidFill>
                      </a:endParaRPr>
                    </a:p>
                  </a:txBody>
                  <a:tcPr anchor="ctr"/>
                </a:tc>
                <a:tc>
                  <a:txBody>
                    <a:bodyPr/>
                    <a:lstStyle/>
                    <a:p>
                      <a:pPr algn="ctr"/>
                      <a:endParaRPr lang="en-GB" sz="2400" dirty="0"/>
                    </a:p>
                  </a:txBody>
                  <a:tcPr anchor="ctr"/>
                </a:tc>
                <a:extLst>
                  <a:ext uri="{0D108BD9-81ED-4DB2-BD59-A6C34878D82A}">
                    <a16:rowId xmlns:a16="http://schemas.microsoft.com/office/drawing/2014/main" val="1210119444"/>
                  </a:ext>
                </a:extLst>
              </a:tr>
              <a:tr h="370840">
                <a:tc>
                  <a:txBody>
                    <a:bodyPr/>
                    <a:lstStyle/>
                    <a:p>
                      <a:pPr algn="l"/>
                      <a:r>
                        <a:rPr lang="en-GB" sz="2400" kern="1200" dirty="0">
                          <a:solidFill>
                            <a:schemeClr val="accent6">
                              <a:lumMod val="50000"/>
                            </a:schemeClr>
                          </a:solidFill>
                          <a:effectLst/>
                          <a:latin typeface="+mn-lt"/>
                          <a:ea typeface="+mn-ea"/>
                          <a:cs typeface="+mn-cs"/>
                        </a:rPr>
                        <a:t>RCO 116: Jointly developed solutions</a:t>
                      </a:r>
                      <a:endParaRPr lang="en-GB" sz="2400" dirty="0">
                        <a:solidFill>
                          <a:schemeClr val="accent6">
                            <a:lumMod val="50000"/>
                          </a:schemeClr>
                        </a:solidFill>
                      </a:endParaRPr>
                    </a:p>
                  </a:txBody>
                  <a:tcPr anchor="ctr"/>
                </a:tc>
                <a:tc>
                  <a:txBody>
                    <a:bodyPr/>
                    <a:lstStyle/>
                    <a:p>
                      <a:pPr algn="l"/>
                      <a:r>
                        <a:rPr lang="en-GB" sz="2400" dirty="0">
                          <a:solidFill>
                            <a:schemeClr val="accent6">
                              <a:lumMod val="50000"/>
                            </a:schemeClr>
                          </a:solidFill>
                        </a:rPr>
                        <a:t>RCR 104: Solutions taken up or up-scaled by organisations</a:t>
                      </a:r>
                    </a:p>
                  </a:txBody>
                  <a:tcPr anchor="ctr"/>
                </a:tc>
                <a:tc>
                  <a:txBody>
                    <a:bodyPr/>
                    <a:lstStyle/>
                    <a:p>
                      <a:pPr algn="ctr"/>
                      <a:endParaRPr lang="en-GB" sz="2400" dirty="0"/>
                    </a:p>
                  </a:txBody>
                  <a:tcPr anchor="ctr"/>
                </a:tc>
                <a:extLst>
                  <a:ext uri="{0D108BD9-81ED-4DB2-BD59-A6C34878D82A}">
                    <a16:rowId xmlns:a16="http://schemas.microsoft.com/office/drawing/2014/main" val="3004363188"/>
                  </a:ext>
                </a:extLst>
              </a:tr>
              <a:tr h="370840">
                <a:tc>
                  <a:txBody>
                    <a:bodyPr/>
                    <a:lstStyle/>
                    <a:p>
                      <a:pPr algn="l"/>
                      <a:r>
                        <a:rPr lang="en-GB" sz="2400" dirty="0">
                          <a:solidFill>
                            <a:srgbClr val="FF0000"/>
                          </a:solidFill>
                        </a:rPr>
                        <a:t>RCO 87: Organisations cooperating across borders</a:t>
                      </a:r>
                    </a:p>
                  </a:txBody>
                  <a:tcPr anchor="ctr"/>
                </a:tc>
                <a:tc>
                  <a:txBody>
                    <a:bodyPr/>
                    <a:lstStyle/>
                    <a:p>
                      <a:pPr algn="l"/>
                      <a:r>
                        <a:rPr lang="en-GB" sz="2400" dirty="0">
                          <a:solidFill>
                            <a:srgbClr val="FF0000"/>
                          </a:solidFill>
                        </a:rPr>
                        <a:t>ISI: Organisations with increased institutional capacity due to their participation in cooperation activities across borders </a:t>
                      </a:r>
                    </a:p>
                  </a:txBody>
                  <a:tcPr anchor="ctr"/>
                </a:tc>
                <a:tc>
                  <a:txBody>
                    <a:bodyPr/>
                    <a:lstStyle/>
                    <a:p>
                      <a:pPr algn="ctr"/>
                      <a:r>
                        <a:rPr lang="en-GB" sz="1500" b="1" dirty="0">
                          <a:solidFill>
                            <a:srgbClr val="FF0000"/>
                          </a:solidFill>
                        </a:rPr>
                        <a:t>MANDATORY</a:t>
                      </a:r>
                    </a:p>
                  </a:txBody>
                  <a:tcPr anchor="ctr"/>
                </a:tc>
                <a:extLst>
                  <a:ext uri="{0D108BD9-81ED-4DB2-BD59-A6C34878D82A}">
                    <a16:rowId xmlns:a16="http://schemas.microsoft.com/office/drawing/2014/main" val="3462302042"/>
                  </a:ext>
                </a:extLst>
              </a:tr>
              <a:tr h="370840">
                <a:tc>
                  <a:txBody>
                    <a:bodyPr/>
                    <a:lstStyle/>
                    <a:p>
                      <a:pPr algn="l"/>
                      <a:r>
                        <a:rPr lang="en-GB" sz="2400" dirty="0">
                          <a:solidFill>
                            <a:schemeClr val="accent6">
                              <a:lumMod val="50000"/>
                            </a:schemeClr>
                          </a:solidFill>
                        </a:rPr>
                        <a:t>RCO120: Projects supporting cooperation across borders to develop urban-rural linkages</a:t>
                      </a:r>
                    </a:p>
                  </a:txBody>
                  <a:tcPr anchor="ctr"/>
                </a:tc>
                <a:tc>
                  <a:txBody>
                    <a:bodyPr/>
                    <a:lstStyle/>
                    <a:p>
                      <a:pPr algn="l"/>
                      <a:r>
                        <a:rPr lang="en-GB" sz="2400" dirty="0" err="1">
                          <a:solidFill>
                            <a:schemeClr val="accent6">
                              <a:lumMod val="50000"/>
                            </a:schemeClr>
                          </a:solidFill>
                        </a:rPr>
                        <a:t>n.a</a:t>
                      </a:r>
                      <a:r>
                        <a:rPr lang="en-GB" sz="2400" dirty="0">
                          <a:solidFill>
                            <a:schemeClr val="accent6">
                              <a:lumMod val="50000"/>
                            </a:schemeClr>
                          </a:solidFill>
                        </a:rPr>
                        <a:t>.</a:t>
                      </a:r>
                    </a:p>
                  </a:txBody>
                  <a:tcPr anchor="ctr"/>
                </a:tc>
                <a:tc>
                  <a:txBody>
                    <a:bodyPr/>
                    <a:lstStyle/>
                    <a:p>
                      <a:pPr algn="ctr"/>
                      <a:r>
                        <a:rPr lang="en-GB" sz="2400" dirty="0">
                          <a:solidFill>
                            <a:schemeClr val="accent6">
                              <a:lumMod val="50000"/>
                            </a:schemeClr>
                          </a:solidFill>
                        </a:rPr>
                        <a:t>SO 4.2</a:t>
                      </a:r>
                    </a:p>
                  </a:txBody>
                  <a:tcPr anchor="ctr"/>
                </a:tc>
                <a:extLst>
                  <a:ext uri="{0D108BD9-81ED-4DB2-BD59-A6C34878D82A}">
                    <a16:rowId xmlns:a16="http://schemas.microsoft.com/office/drawing/2014/main" val="2998994474"/>
                  </a:ext>
                </a:extLst>
              </a:tr>
            </a:tbl>
          </a:graphicData>
        </a:graphic>
      </p:graphicFrame>
      <p:sp>
        <p:nvSpPr>
          <p:cNvPr id="4" name="Right Arrow 3"/>
          <p:cNvSpPr/>
          <p:nvPr/>
        </p:nvSpPr>
        <p:spPr>
          <a:xfrm>
            <a:off x="8889165" y="2828516"/>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8874175" y="5256558"/>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889165" y="6120984"/>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8874176" y="7176545"/>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8874176" y="8040971"/>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8889165" y="3689205"/>
            <a:ext cx="449705"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5400000">
            <a:off x="7941595" y="5484599"/>
            <a:ext cx="576000" cy="20986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866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Intervention logic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IL elements (main objective, specific objectives, activities, outputs, results) are clearly defined and logically linked (</a:t>
            </a:r>
            <a:r>
              <a:rPr lang="en-GB" sz="2400" i="1" dirty="0"/>
              <a:t>do proposed activities lead to the delivery of the outputs and results and achievement of the specific objectives? does the achievement of the specific objectives contribute to reaching the main objective?)</a:t>
            </a:r>
          </a:p>
          <a:p>
            <a:pPr marL="342900" indent="-342900">
              <a:buFont typeface="Arial" panose="020B0604020202020204" pitchFamily="34" charset="0"/>
              <a:buChar char="•"/>
            </a:pPr>
            <a:r>
              <a:rPr lang="en-GB" sz="2400" dirty="0"/>
              <a:t>Project activities are clearly and comprehensively described</a:t>
            </a:r>
          </a:p>
          <a:p>
            <a:pPr marL="342900" indent="-342900">
              <a:buFont typeface="Arial" panose="020B0604020202020204" pitchFamily="34" charset="0"/>
              <a:buChar char="•"/>
            </a:pPr>
            <a:r>
              <a:rPr lang="en-GB" sz="2400" dirty="0"/>
              <a:t>If investments are planned: </a:t>
            </a:r>
            <a:r>
              <a:rPr lang="en-GB" sz="2400" i="1" dirty="0"/>
              <a:t>Are they relevant in the light of the planned results? Do they contribute to the achievement of the project objectives? Are they beneficial to the broader project area (no local interest only)? Is the transnational impact of the investment demonstrated as per Programme’s provisions? </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6. To what extent is the project intervention logic coherent and well defined in terms of: </a:t>
            </a:r>
          </a:p>
          <a:p>
            <a:pPr lvl="0"/>
            <a:r>
              <a:rPr lang="en-GB" dirty="0">
                <a:latin typeface="Calibri" panose="020F0502020204030204" pitchFamily="34" charset="0"/>
                <a:ea typeface="Calibri" panose="020F0502020204030204" pitchFamily="34" charset="0"/>
                <a:cs typeface="Calibri" panose="020F0502020204030204" pitchFamily="34" charset="0"/>
              </a:rPr>
              <a:t>•</a:t>
            </a:r>
            <a:r>
              <a:rPr lang="en-GB" dirty="0"/>
              <a:t> definition of the objectives, expected results and outputs; </a:t>
            </a:r>
          </a:p>
          <a:p>
            <a:pPr lvl="0"/>
            <a:r>
              <a:rPr lang="en-GB" dirty="0">
                <a:latin typeface="Calibri" panose="020F0502020204030204" pitchFamily="34" charset="0"/>
                <a:ea typeface="Calibri" panose="020F0502020204030204" pitchFamily="34" charset="0"/>
                <a:cs typeface="Calibri" panose="020F0502020204030204" pitchFamily="34" charset="0"/>
              </a:rPr>
              <a:t>•</a:t>
            </a:r>
            <a:r>
              <a:rPr lang="en-GB" dirty="0"/>
              <a:t> link between the objectives, expected results and outputs; </a:t>
            </a:r>
          </a:p>
          <a:p>
            <a:pPr lvl="0"/>
            <a:r>
              <a:rPr lang="en-GB" dirty="0">
                <a:latin typeface="Calibri" panose="020F0502020204030204" pitchFamily="34" charset="0"/>
                <a:ea typeface="Calibri" panose="020F0502020204030204" pitchFamily="34" charset="0"/>
                <a:cs typeface="Calibri" panose="020F0502020204030204" pitchFamily="34" charset="0"/>
              </a:rPr>
              <a:t>•</a:t>
            </a:r>
            <a:r>
              <a:rPr lang="en-GB" dirty="0"/>
              <a:t> link between the needs of the  area and the proposed outputs and results.</a:t>
            </a:r>
          </a:p>
          <a:p>
            <a:pPr lvl="0"/>
            <a:r>
              <a:rPr lang="en-GB" dirty="0"/>
              <a:t>Weight: 1.00</a:t>
            </a:r>
          </a:p>
          <a:p>
            <a:r>
              <a:rPr lang="en-GB" dirty="0"/>
              <a:t>AF: C.1, C.2.1, C.2.2, C.4, C.5</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80678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Project main objective, specific objectives, activities, outputs and results are not clearly defined or logically linked (cause-effect relation missing/ IL lacks internal coherence)</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e.g. project activities are described instead of defining the main objective</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e.g. project activities are mentioned instead of project specific objectives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e.g. project specific objectives are not (entirely) coherent with the proposed activities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e.g. </a:t>
            </a:r>
            <a:r>
              <a:rPr lang="en-GB" sz="2800" b="0" dirty="0">
                <a:solidFill>
                  <a:srgbClr val="FF0000"/>
                </a:solidFill>
                <a:latin typeface="Open Sans Light"/>
                <a:sym typeface="Wingdings" panose="05000000000000000000" pitchFamily="2" charset="2"/>
              </a:rPr>
              <a:t>p</a:t>
            </a:r>
            <a:r>
              <a:rPr lang="en-GB" sz="2800" b="0" dirty="0">
                <a:solidFill>
                  <a:srgbClr val="FF0000"/>
                </a:solidFill>
                <a:latin typeface="Open Sans Light"/>
              </a:rPr>
              <a:t>roject outputs are presented instead of defining the </a:t>
            </a:r>
            <a:r>
              <a:rPr lang="en-GB" sz="2800" b="0" dirty="0">
                <a:solidFill>
                  <a:srgbClr val="FF0000"/>
                </a:solidFill>
                <a:latin typeface="Open Sans ExtraBold"/>
              </a:rPr>
              <a:t>project results</a:t>
            </a:r>
            <a:r>
              <a:rPr lang="hu-HU" sz="2800" dirty="0">
                <a:solidFill>
                  <a:srgbClr val="FF0000"/>
                </a:solidFill>
                <a:latin typeface="Open Sans ExtraBold"/>
              </a:rPr>
              <a:t/>
            </a:r>
            <a:br>
              <a:rPr lang="hu-HU" sz="2800" dirty="0">
                <a:solidFill>
                  <a:srgbClr val="FF0000"/>
                </a:solidFill>
                <a:latin typeface="Open Sans ExtraBold"/>
              </a:rPr>
            </a:br>
            <a:r>
              <a:rPr lang="en-GB" sz="2800" dirty="0">
                <a:solidFill>
                  <a:srgbClr val="FF0000"/>
                </a:solidFill>
                <a:latin typeface="Open Sans ExtraBold"/>
              </a:rPr>
              <a:t>	</a:t>
            </a:r>
            <a:r>
              <a:rPr lang="en-GB" sz="2800" b="0" dirty="0">
                <a:solidFill>
                  <a:srgbClr val="FF0000"/>
                </a:solidFill>
                <a:latin typeface="Open Sans ExtraBold"/>
              </a:rPr>
              <a:t>e.g. project results </a:t>
            </a:r>
            <a:r>
              <a:rPr lang="en-GB" sz="2800" b="0" dirty="0">
                <a:solidFill>
                  <a:srgbClr val="FF0000"/>
                </a:solidFill>
                <a:latin typeface="Open Sans Light"/>
              </a:rPr>
              <a:t>do not indicate the advantage of carrying out the project </a:t>
            </a:r>
            <a:br>
              <a:rPr lang="en-GB" sz="2800" b="0" dirty="0">
                <a:solidFill>
                  <a:srgbClr val="FF0000"/>
                </a:solidFill>
                <a:latin typeface="Open Sans Light"/>
              </a:rPr>
            </a:br>
            <a:r>
              <a:rPr lang="en-GB" sz="2800" b="0" dirty="0">
                <a:solidFill>
                  <a:srgbClr val="FF0000"/>
                </a:solidFill>
                <a:latin typeface="Open Sans Light"/>
              </a:rPr>
              <a:t>	e.g. outputs are presented also as deliverables (duplication)</a:t>
            </a:r>
            <a:br>
              <a:rPr lang="en-GB" sz="2800" b="0" dirty="0">
                <a:solidFill>
                  <a:srgbClr val="FF0000"/>
                </a:solidFill>
                <a:latin typeface="Open Sans Light"/>
              </a:rPr>
            </a:br>
            <a:r>
              <a:rPr lang="en-GB" sz="2800" dirty="0">
                <a:solidFill>
                  <a:srgbClr val="FF0000"/>
                </a:solidFill>
                <a:latin typeface="Open Sans Light"/>
              </a:rPr>
              <a:t/>
            </a:r>
            <a:br>
              <a:rPr lang="en-GB" sz="2800" dirty="0">
                <a:solidFill>
                  <a:srgbClr val="FF0000"/>
                </a:solidFill>
                <a:latin typeface="Open Sans Light"/>
              </a:rPr>
            </a:br>
            <a:r>
              <a:rPr lang="en-GB" sz="2800" dirty="0">
                <a:solidFill>
                  <a:srgbClr val="FF0000"/>
                </a:solidFill>
                <a:sym typeface="Wingdings" panose="05000000000000000000" pitchFamily="2" charset="2"/>
              </a:rPr>
              <a:t> </a:t>
            </a:r>
            <a:r>
              <a:rPr lang="en-GB" sz="2800" b="0" dirty="0">
                <a:solidFill>
                  <a:srgbClr val="FF0000"/>
                </a:solidFill>
              </a:rPr>
              <a:t>Project activities are too briefly or vaguely described or </a:t>
            </a:r>
            <a:r>
              <a:rPr lang="en-GB" sz="2800" b="0" dirty="0">
                <a:solidFill>
                  <a:srgbClr val="FF0000"/>
                </a:solidFill>
                <a:latin typeface="Open Sans Light"/>
              </a:rPr>
              <a:t>the context in which they are 	implemented or their benefits/ importance are described instead</a:t>
            </a:r>
            <a:r>
              <a:rPr lang="en-GB" sz="2800" b="0" dirty="0">
                <a:solidFill>
                  <a:srgbClr val="FF0000"/>
                </a:solidFill>
              </a:rPr>
              <a:t/>
            </a:r>
            <a:br>
              <a:rPr lang="en-GB" sz="2800" b="0" dirty="0">
                <a:solidFill>
                  <a:srgbClr val="FF0000"/>
                </a:solidFill>
              </a:rPr>
            </a:br>
            <a:r>
              <a:rPr lang="en-GB" sz="2800" b="0" dirty="0">
                <a:solidFill>
                  <a:srgbClr val="FF0000"/>
                </a:solidFill>
              </a:rPr>
              <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Planned investments are not (entirely) relevant for the project goal/ have local benefits/ </a:t>
            </a:r>
            <a:r>
              <a:rPr lang="en-GB" sz="2800" b="0" u="sng" dirty="0">
                <a:solidFill>
                  <a:srgbClr val="FF0000"/>
                </a:solidFill>
                <a:sym typeface="Wingdings" panose="05000000000000000000" pitchFamily="2" charset="2"/>
              </a:rPr>
              <a:t>lack transnational impact</a:t>
            </a:r>
            <a:r>
              <a:rPr lang="en-GB" sz="2800" b="0" dirty="0">
                <a:solidFill>
                  <a:srgbClr val="FF0000"/>
                </a:solidFill>
              </a:rPr>
              <a:t/>
            </a:r>
            <a:br>
              <a:rPr lang="en-GB" sz="2800" b="0" dirty="0">
                <a:solidFill>
                  <a:srgbClr val="FF0000"/>
                </a:solidFill>
              </a:rPr>
            </a:br>
            <a:r>
              <a:rPr lang="en-GB" sz="2800" b="0" dirty="0"/>
              <a:t/>
            </a:r>
            <a:br>
              <a:rPr lang="en-GB" sz="2800" b="0" dirty="0"/>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552929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t>Read carefully chapter II.7 of the </a:t>
            </a:r>
            <a:r>
              <a:rPr lang="en-GB" sz="2800" b="0" i="1" dirty="0">
                <a:hlinkClick r:id="rId3"/>
              </a:rPr>
              <a:t>Applicant’s Manual </a:t>
            </a:r>
            <a:r>
              <a:rPr lang="en-GB" sz="2800" b="0" dirty="0"/>
              <a:t>– Intervention logic, including definitions of IL elements</a:t>
            </a:r>
            <a:r>
              <a:rPr lang="en-GB" sz="2800" b="0" u="sng" dirty="0"/>
              <a:t/>
            </a:r>
            <a:br>
              <a:rPr lang="en-GB" sz="2800" b="0" u="sng" dirty="0"/>
            </a:br>
            <a:r>
              <a:rPr lang="en-GB" sz="2800" b="0" dirty="0">
                <a:sym typeface="Wingdings" panose="05000000000000000000" pitchFamily="2" charset="2"/>
              </a:rPr>
              <a:t> Provide as much information as possible when describing the activities (purpose, implementation steps, partners’ specific involvement, timeline, location) and make sure that the work plan is clear, accurate and straightforward</a:t>
            </a:r>
            <a:br>
              <a:rPr lang="en-GB" sz="2800" b="0" dirty="0">
                <a:sym typeface="Wingdings" panose="05000000000000000000" pitchFamily="2" charset="2"/>
              </a:rPr>
            </a:br>
            <a:r>
              <a:rPr lang="en-GB" sz="2800" b="0" dirty="0">
                <a:sym typeface="Wingdings" panose="05000000000000000000" pitchFamily="2" charset="2"/>
              </a:rPr>
              <a:t> Check eligibility requirements for investments in the </a:t>
            </a:r>
            <a:r>
              <a:rPr lang="en-GB" sz="2800" b="0" i="1" dirty="0">
                <a:sym typeface="Wingdings" panose="05000000000000000000" pitchFamily="2" charset="2"/>
                <a:hlinkClick r:id="rId3"/>
              </a:rPr>
              <a:t>Eligibility of expenditure manual </a:t>
            </a:r>
            <a:r>
              <a:rPr lang="en-GB" sz="2800" b="0" dirty="0">
                <a:sym typeface="Wingdings" panose="05000000000000000000" pitchFamily="2" charset="2"/>
              </a:rPr>
              <a:t/>
            </a:r>
            <a:br>
              <a:rPr lang="en-GB" sz="2800" b="0" dirty="0">
                <a:sym typeface="Wingdings" panose="05000000000000000000" pitchFamily="2" charset="2"/>
              </a:rPr>
            </a:br>
            <a:r>
              <a:rPr lang="en-GB" sz="2800" b="0" dirty="0">
                <a:sym typeface="Wingdings" panose="05000000000000000000" pitchFamily="2" charset="2"/>
              </a:rPr>
              <a:t>	 Follow a transnational physical or functional link over the national border (e.g. 	transport corridors) which has been analysed from transnational point of view and has 	a clear impact over the national borders </a:t>
            </a:r>
            <a:br>
              <a:rPr lang="en-GB" sz="2800" b="0" dirty="0">
                <a:sym typeface="Wingdings" panose="05000000000000000000" pitchFamily="2" charset="2"/>
              </a:rPr>
            </a:br>
            <a:r>
              <a:rPr lang="en-GB" sz="2800" b="0" dirty="0">
                <a:sym typeface="Wingdings" panose="05000000000000000000" pitchFamily="2" charset="2"/>
              </a:rPr>
              <a:t>	OR</a:t>
            </a:r>
            <a:br>
              <a:rPr lang="en-GB" sz="2800" b="0" dirty="0">
                <a:sym typeface="Wingdings" panose="05000000000000000000" pitchFamily="2" charset="2"/>
              </a:rPr>
            </a:br>
            <a:r>
              <a:rPr lang="en-GB" sz="2800" b="0" dirty="0">
                <a:sym typeface="Wingdings" panose="05000000000000000000" pitchFamily="2" charset="2"/>
              </a:rPr>
              <a:t>	 Create a transferable practical solution through a case study in one area, which is 	jointly evaluated by the project partners and transferred for testing in at least two 	other participating countries</a:t>
            </a:r>
            <a:br>
              <a:rPr lang="en-GB" sz="2800" b="0" dirty="0">
                <a:sym typeface="Wingdings" panose="05000000000000000000" pitchFamily="2" charset="2"/>
              </a:rPr>
            </a:br>
            <a:r>
              <a:rPr lang="en-GB" sz="2800" b="0" dirty="0">
                <a:sym typeface="Wingdings" panose="05000000000000000000" pitchFamily="2" charset="2"/>
              </a:rPr>
              <a:t> Make sure planned investments are relevant and they bring a real contribution to the achievement of the project objectives</a:t>
            </a:r>
            <a:endParaRPr lang="en-GB" sz="280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436633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Intervention logic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Proposed outputs and results are achievable within the project’s lifetime and by implementing the planned activities</a:t>
            </a:r>
          </a:p>
          <a:p>
            <a:pPr marL="342900" indent="-342900">
              <a:buFont typeface="Arial" panose="020B0604020202020204" pitchFamily="34" charset="0"/>
              <a:buChar char="•"/>
            </a:pPr>
            <a:r>
              <a:rPr lang="en-GB" sz="2400" dirty="0"/>
              <a:t>Proposed outputs are realistically and correctly quantified</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7. To what extent the envisaged activities can realistically reach the planned outputs and results?</a:t>
            </a:r>
          </a:p>
          <a:p>
            <a:pPr lvl="0"/>
            <a:endParaRPr lang="en-GB" dirty="0"/>
          </a:p>
          <a:p>
            <a:pPr lvl="0"/>
            <a:r>
              <a:rPr lang="en-GB" dirty="0"/>
              <a:t>Weight: 1.00</a:t>
            </a:r>
          </a:p>
          <a:p>
            <a:r>
              <a:rPr lang="en-GB" dirty="0"/>
              <a:t>AF: C.4, C.5</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17073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Timeline of the activities is chronologically inconsistent raising questions on the outputs delivery time</a:t>
            </a:r>
            <a:r>
              <a:rPr lang="en-GB" sz="2800" b="0" dirty="0">
                <a:solidFill>
                  <a:srgbClr val="FF0000"/>
                </a:solidFill>
              </a:rPr>
              <a:t/>
            </a:r>
            <a:br>
              <a:rPr lang="en-GB" sz="2800" b="0" dirty="0">
                <a:solidFill>
                  <a:srgbClr val="FF0000"/>
                </a:solidFill>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Planned activities, as described, cannot lead to the delivery of said outputs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Target value of outputs is not realistically or correctly set</a:t>
            </a: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sym typeface="Wingdings" panose="05000000000000000000" pitchFamily="2" charset="2"/>
              </a:rPr>
              <a:t>Ask a person not involved in the project preparation to read the proposal to spot any inconsistencies (</a:t>
            </a:r>
            <a:r>
              <a:rPr lang="en-GB" sz="2800" b="0" dirty="0"/>
              <a:t>succession/ interconnection of activities and their outputs)</a:t>
            </a:r>
            <a:r>
              <a:rPr lang="en-GB" sz="2800" b="0" u="sng" dirty="0"/>
              <a:t/>
            </a:r>
            <a:br>
              <a:rPr lang="en-GB" sz="2800" b="0" u="sng" dirty="0"/>
            </a:br>
            <a:r>
              <a:rPr lang="en-GB" sz="2800" b="0" dirty="0">
                <a:sym typeface="Wingdings" panose="05000000000000000000" pitchFamily="2" charset="2"/>
              </a:rPr>
              <a:t> Do not try to impress with big target values of outputs if not realistic or correctly quantified</a:t>
            </a:r>
            <a:br>
              <a:rPr lang="en-GB" sz="2800" b="0" dirty="0">
                <a:sym typeface="Wingdings" panose="05000000000000000000" pitchFamily="2" charset="2"/>
              </a:rPr>
            </a:br>
            <a:r>
              <a:rPr lang="en-GB" sz="2800" b="0" dirty="0">
                <a:sym typeface="Wingdings" panose="05000000000000000000" pitchFamily="2" charset="2"/>
              </a:rPr>
              <a:t> </a:t>
            </a:r>
            <a:r>
              <a:rPr lang="en-GB" sz="2800" b="0" u="sng" dirty="0"/>
              <a:t>Read carefully Annex 1 of the Applicant’s Manual to understand how Outputs and Results should be quantified!</a:t>
            </a:r>
            <a:r>
              <a:rPr lang="en-GB" dirty="0"/>
              <a:t/>
            </a:r>
            <a:br>
              <a:rPr lang="en-GB" dirty="0"/>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772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ED44D-7B81-9C9D-47C0-283B1E1E071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7A1D2FE-3A3B-9BB0-9D57-B0F4B13AEA06}"/>
              </a:ext>
            </a:extLst>
          </p:cNvPr>
          <p:cNvSpPr>
            <a:spLocks noGrp="1"/>
          </p:cNvSpPr>
          <p:nvPr>
            <p:ph type="title"/>
          </p:nvPr>
        </p:nvSpPr>
        <p:spPr>
          <a:xfrm>
            <a:off x="4686300" y="1762111"/>
            <a:ext cx="12725400" cy="2404283"/>
          </a:xfrm>
        </p:spPr>
        <p:txBody>
          <a:bodyPr/>
          <a:lstStyle/>
          <a:p>
            <a:r>
              <a:rPr lang="en-US" sz="4400" dirty="0"/>
              <a:t>Overview</a:t>
            </a:r>
            <a:br>
              <a:rPr lang="en-US" sz="4400" dirty="0"/>
            </a:br>
            <a:r>
              <a:rPr lang="en-US" sz="3200" b="0" dirty="0"/>
              <a:t/>
            </a:r>
            <a:br>
              <a:rPr lang="en-US" sz="3200" b="0" dirty="0"/>
            </a:br>
            <a:endParaRPr lang="en-GB" sz="3200" dirty="0"/>
          </a:p>
        </p:txBody>
      </p:sp>
      <p:sp>
        <p:nvSpPr>
          <p:cNvPr id="3" name="Szöveg helye 2">
            <a:extLst>
              <a:ext uri="{FF2B5EF4-FFF2-40B4-BE49-F238E27FC236}">
                <a16:creationId xmlns:a16="http://schemas.microsoft.com/office/drawing/2014/main" id="{0AF46C09-0E38-6617-EA4E-8BEB202D1A7E}"/>
              </a:ext>
            </a:extLst>
          </p:cNvPr>
          <p:cNvSpPr>
            <a:spLocks noGrp="1"/>
          </p:cNvSpPr>
          <p:nvPr>
            <p:ph type="body" sz="quarter" idx="13"/>
          </p:nvPr>
        </p:nvSpPr>
        <p:spPr>
          <a:xfrm>
            <a:off x="4686300" y="2628376"/>
            <a:ext cx="12725400" cy="1071562"/>
          </a:xfrm>
        </p:spPr>
        <p:txBody>
          <a:bodyPr>
            <a:noAutofit/>
          </a:bodyPr>
          <a:lstStyle/>
          <a:p>
            <a:r>
              <a:rPr lang="en-US" sz="3600" dirty="0"/>
              <a:t>Abstract of eligibility check</a:t>
            </a:r>
          </a:p>
          <a:p>
            <a:r>
              <a:rPr lang="en-US" sz="3600" dirty="0"/>
              <a:t>Nature &amp; consequences of eligibility assessment</a:t>
            </a:r>
          </a:p>
          <a:p>
            <a:r>
              <a:rPr lang="en-US" sz="3600" dirty="0"/>
              <a:t>Criteria overview</a:t>
            </a:r>
          </a:p>
          <a:p>
            <a:r>
              <a:rPr lang="en-US" sz="3600" dirty="0"/>
              <a:t>How to meet the criteria</a:t>
            </a:r>
          </a:p>
          <a:p>
            <a:r>
              <a:rPr lang="en-US" sz="3600" dirty="0"/>
              <a:t>Documentation &amp; annexes</a:t>
            </a:r>
          </a:p>
          <a:p>
            <a:endParaRPr lang="en-GB" sz="3600" dirty="0"/>
          </a:p>
        </p:txBody>
      </p:sp>
      <p:pic>
        <p:nvPicPr>
          <p:cNvPr id="6" name="Kép 5">
            <a:extLst>
              <a:ext uri="{FF2B5EF4-FFF2-40B4-BE49-F238E27FC236}">
                <a16:creationId xmlns:a16="http://schemas.microsoft.com/office/drawing/2014/main" id="{1FA3040D-6B68-FFF4-7BB7-480FF787F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8889969"/>
            <a:ext cx="3064565" cy="599692"/>
          </a:xfrm>
          <a:prstGeom prst="rect">
            <a:avLst/>
          </a:prstGeom>
        </p:spPr>
      </p:pic>
    </p:spTree>
    <p:extLst>
      <p:ext uri="{BB962C8B-B14F-4D97-AF65-F5344CB8AC3E}">
        <p14:creationId xmlns:p14="http://schemas.microsoft.com/office/powerpoint/2010/main" val="175522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Contribution to EU strategies and policies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Relevant EU policies and strategies are listed </a:t>
            </a:r>
          </a:p>
          <a:p>
            <a:pPr marL="342900" indent="-342900">
              <a:buFont typeface="Arial" panose="020B0604020202020204" pitchFamily="34" charset="0"/>
              <a:buChar char="•"/>
            </a:pPr>
            <a:r>
              <a:rPr lang="en-GB" sz="2400" dirty="0"/>
              <a:t>The contribution of the project to the indicated policies/ strategies (other than EUSDR) is clearly, comprehensively and concretely described </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p:txBody>
          <a:bodyPr>
            <a:normAutofit/>
          </a:bodyPr>
          <a:lstStyle/>
          <a:p>
            <a:pPr lvl="0"/>
            <a:r>
              <a:rPr lang="en-GB" dirty="0"/>
              <a:t>8. To what extent is the project concretely contributing to relevant EU strategies/ policies (other than EUSDR) of the thematic field addressed by the project?</a:t>
            </a:r>
          </a:p>
          <a:p>
            <a:pPr lvl="0"/>
            <a:endParaRPr lang="en-GB" dirty="0"/>
          </a:p>
          <a:p>
            <a:pPr lvl="0"/>
            <a:r>
              <a:rPr lang="en-GB" dirty="0"/>
              <a:t>Weight: 1.00</a:t>
            </a:r>
          </a:p>
          <a:p>
            <a:r>
              <a:rPr lang="en-GB" dirty="0"/>
              <a:t>AF: C.2.5</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928210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Unrelated policies/ strategies are mentioned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Project’s contribution thereto is not realistic/ specifically described</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t/>
            </a:r>
            <a:br>
              <a:rPr lang="en-GB" sz="2800" dirty="0"/>
            </a:br>
            <a:r>
              <a:rPr lang="en-GB" sz="2800" dirty="0">
                <a:sym typeface="Wingdings" panose="05000000000000000000" pitchFamily="2" charset="2"/>
              </a:rPr>
              <a:t> </a:t>
            </a:r>
            <a:r>
              <a:rPr lang="en-GB" sz="2800" b="0" dirty="0">
                <a:sym typeface="Wingdings" panose="05000000000000000000" pitchFamily="2" charset="2"/>
              </a:rPr>
              <a:t>Select the policies/ strategies that are most relevant for your project</a:t>
            </a:r>
            <a:br>
              <a:rPr lang="en-GB" sz="2800" b="0" dirty="0">
                <a:sym typeface="Wingdings" panose="05000000000000000000" pitchFamily="2" charset="2"/>
              </a:rPr>
            </a:br>
            <a:r>
              <a:rPr lang="en-GB" sz="2800" dirty="0">
                <a:sym typeface="Wingdings" panose="05000000000000000000" pitchFamily="2" charset="2"/>
              </a:rPr>
              <a:t></a:t>
            </a:r>
            <a:r>
              <a:rPr lang="en-GB" sz="2800" b="0" dirty="0">
                <a:sym typeface="Wingdings" panose="05000000000000000000" pitchFamily="2" charset="2"/>
              </a:rPr>
              <a:t> Be as specific as possible when describing the contribution of the project (references to planned activities, outputs, results)</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24081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Contribution to EU strategies and policies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Project’s contribution to one or more actions of the EUSDR, as set out by the relevant Priority Areas in the Action Plan - clearly, logically and comprehensively described</a:t>
            </a:r>
          </a:p>
          <a:p>
            <a:pPr marL="342900" indent="-342900">
              <a:buFont typeface="Arial" panose="020B0604020202020204" pitchFamily="34" charset="0"/>
              <a:buChar char="•"/>
            </a:pPr>
            <a:r>
              <a:rPr lang="en-GB" sz="2400" dirty="0"/>
              <a:t>EUSDR embeddedness at the level of:</a:t>
            </a:r>
          </a:p>
          <a:p>
            <a:pPr marL="1371600" lvl="1">
              <a:buFontTx/>
              <a:buChar char="-"/>
            </a:pPr>
            <a:r>
              <a:rPr lang="en-GB" sz="2400" dirty="0">
                <a:solidFill>
                  <a:srgbClr val="003399"/>
                </a:solidFill>
              </a:rPr>
              <a:t>needs and challenges</a:t>
            </a:r>
          </a:p>
          <a:p>
            <a:pPr marL="1371600" lvl="1">
              <a:buFontTx/>
              <a:buChar char="-"/>
            </a:pPr>
            <a:r>
              <a:rPr lang="en-GB" sz="2400" dirty="0">
                <a:solidFill>
                  <a:srgbClr val="003399"/>
                </a:solidFill>
              </a:rPr>
              <a:t>capitalisation, synergies</a:t>
            </a:r>
          </a:p>
          <a:p>
            <a:pPr marL="1371600" lvl="1">
              <a:buFontTx/>
              <a:buChar char="-"/>
            </a:pPr>
            <a:r>
              <a:rPr lang="en-GB" sz="2400" dirty="0">
                <a:solidFill>
                  <a:srgbClr val="003399"/>
                </a:solidFill>
              </a:rPr>
              <a:t>durability and transferability</a:t>
            </a:r>
          </a:p>
          <a:p>
            <a:pPr marL="1371600" lvl="1">
              <a:buFontTx/>
              <a:buChar char="-"/>
            </a:pPr>
            <a:r>
              <a:rPr lang="en-GB" sz="2400" dirty="0">
                <a:solidFill>
                  <a:srgbClr val="003399"/>
                </a:solidFill>
              </a:rPr>
              <a:t>work plan (e.g. involving the relevant EUSDR actors in the implementation of certain activities, proposing concrete activities to ensure the uptake of the project results by the EUSDR)</a:t>
            </a:r>
          </a:p>
          <a:p>
            <a:endParaRPr lang="en-GB" sz="2400" dirty="0"/>
          </a:p>
          <a:p>
            <a:r>
              <a:rPr lang="en-GB" dirty="0"/>
              <a:t>AF: C.2.5, C.2.1, C.2.6, C.2.7, C.4, C.5, C.8.2, C8.3</a:t>
            </a:r>
          </a:p>
          <a:p>
            <a:endParaRPr lang="en-GB" sz="2400" dirty="0"/>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843576"/>
            <a:ext cx="6121400" cy="6745288"/>
          </a:xfrm>
        </p:spPr>
        <p:txBody>
          <a:bodyPr>
            <a:normAutofit/>
          </a:bodyPr>
          <a:lstStyle/>
          <a:p>
            <a:pPr lvl="0"/>
            <a:r>
              <a:rPr lang="en-GB" sz="3000" dirty="0"/>
              <a:t>9. Contribution to EUSDR: </a:t>
            </a:r>
          </a:p>
          <a:p>
            <a:pPr lvl="0"/>
            <a:r>
              <a:rPr lang="en-GB" sz="3000" dirty="0">
                <a:latin typeface="Calibri" panose="020F0502020204030204" pitchFamily="34" charset="0"/>
                <a:ea typeface="Calibri" panose="020F0502020204030204" pitchFamily="34" charset="0"/>
                <a:cs typeface="Calibri" panose="020F0502020204030204" pitchFamily="34" charset="0"/>
              </a:rPr>
              <a:t>•</a:t>
            </a:r>
            <a:r>
              <a:rPr lang="en-GB" sz="3000" dirty="0"/>
              <a:t> To what extent does the project clearly contribute to the EUSDR Action Plan (one or more targets or actions of the selected EUSDR Priority Area(s))? </a:t>
            </a:r>
          </a:p>
          <a:p>
            <a:pPr lvl="0"/>
            <a:r>
              <a:rPr lang="en-GB" sz="3000" dirty="0">
                <a:latin typeface="Calibri" panose="020F0502020204030204" pitchFamily="34" charset="0"/>
                <a:ea typeface="Calibri" panose="020F0502020204030204" pitchFamily="34" charset="0"/>
                <a:cs typeface="Calibri" panose="020F0502020204030204" pitchFamily="34" charset="0"/>
              </a:rPr>
              <a:t>•</a:t>
            </a:r>
            <a:r>
              <a:rPr lang="en-GB" sz="3000" dirty="0"/>
              <a:t> To what extent is the EUSDR embedded in the proposal (at the level of needs and challenges, synergy/ capitalisation, work plan, durability and transferability)?</a:t>
            </a:r>
          </a:p>
          <a:p>
            <a:pPr lvl="0"/>
            <a:r>
              <a:rPr lang="en-GB" sz="3000" dirty="0"/>
              <a:t>Weight: 1.00</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012238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pPr>
              <a:tabLst>
                <a:tab pos="811213" algn="l"/>
              </a:tabLst>
            </a:pPr>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Inappropriate EUSDR targets are mentioned</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Project’s contribution to EUSDR targets is unclear/ provided information is too general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 specific actions proving EUSDR embedding in the proposal (work plan)</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Refer to the targets that are relevant for your project </a:t>
            </a:r>
            <a:br>
              <a:rPr lang="en-GB" sz="2800" b="0" dirty="0">
                <a:sym typeface="Wingdings" panose="05000000000000000000" pitchFamily="2" charset="2"/>
              </a:rPr>
            </a:br>
            <a:r>
              <a:rPr lang="en-GB" sz="2800" b="0" dirty="0">
                <a:sym typeface="Wingdings" panose="05000000000000000000" pitchFamily="2" charset="2"/>
              </a:rPr>
              <a:t> Be as specific as possible when describing the contribution of the project (references to planned activities, outputs, results)</a:t>
            </a:r>
            <a:br>
              <a:rPr lang="en-GB" sz="2800" b="0" dirty="0">
                <a:sym typeface="Wingdings" panose="05000000000000000000" pitchFamily="2" charset="2"/>
              </a:rPr>
            </a:br>
            <a:r>
              <a:rPr lang="en-GB" sz="2800" b="0" dirty="0">
                <a:sym typeface="Wingdings" panose="05000000000000000000" pitchFamily="2" charset="2"/>
              </a:rPr>
              <a:t> Make sure that EUSDR is adequately embedded in the proposal </a:t>
            </a:r>
            <a:endParaRPr lang="en-GB" sz="280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4211285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Partnership (1/3)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Territorial relevance of the partnership </a:t>
            </a:r>
          </a:p>
          <a:p>
            <a:pPr marL="342900" indent="-342900">
              <a:buFont typeface="Arial" panose="020B0604020202020204" pitchFamily="34" charset="0"/>
              <a:buChar char="•"/>
            </a:pPr>
            <a:r>
              <a:rPr lang="en-GB" sz="2400" dirty="0"/>
              <a:t>Thematic expertise of the partners</a:t>
            </a:r>
          </a:p>
          <a:p>
            <a:pPr marL="342900" indent="-342900">
              <a:buFont typeface="Arial" panose="020B0604020202020204" pitchFamily="34" charset="0"/>
              <a:buChar char="•"/>
            </a:pPr>
            <a:r>
              <a:rPr lang="en-GB" sz="2400" dirty="0"/>
              <a:t>Representation of relevant sectors</a:t>
            </a:r>
          </a:p>
          <a:p>
            <a:pPr marL="342900" indent="-342900">
              <a:buFont typeface="Arial" panose="020B0604020202020204" pitchFamily="34" charset="0"/>
              <a:buChar char="•"/>
            </a:pPr>
            <a:r>
              <a:rPr lang="en-GB" sz="2400" dirty="0"/>
              <a:t>Representation of the relevant decision levels</a:t>
            </a:r>
          </a:p>
          <a:p>
            <a:pPr marL="342900" indent="-342900">
              <a:buFont typeface="Arial" panose="020B0604020202020204" pitchFamily="34" charset="0"/>
              <a:buChar char="•"/>
            </a:pPr>
            <a:r>
              <a:rPr lang="en-GB" sz="2400" dirty="0"/>
              <a:t>Balanced partnership (no. of PPs/ country + budget)</a:t>
            </a:r>
          </a:p>
          <a:p>
            <a:pPr marL="342900" indent="-342900">
              <a:buFont typeface="Arial" panose="020B0604020202020204" pitchFamily="34" charset="0"/>
              <a:buChar char="•"/>
            </a:pPr>
            <a:r>
              <a:rPr lang="en-GB" sz="2400" dirty="0"/>
              <a:t>Benefits for the participating countries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10. To what extent is the partnership representing the right mix of countries and competences according to the project topic, its geographic focus if relevant, and the proposed outputs and results?</a:t>
            </a:r>
          </a:p>
          <a:p>
            <a:pPr lvl="0"/>
            <a:endParaRPr lang="en-GB" dirty="0"/>
          </a:p>
          <a:p>
            <a:pPr lvl="0"/>
            <a:r>
              <a:rPr lang="en-GB" dirty="0"/>
              <a:t>Weight: 1.00</a:t>
            </a:r>
          </a:p>
          <a:p>
            <a:r>
              <a:rPr lang="en-GB" dirty="0"/>
              <a:t>AF: B, C.3,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69868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Geographical coverage is limited even though the addressed topic is relevant for a wider area</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Partners do not have the (most) appropriate expertise/competences to implement the planned activities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Some relevant sectors / levels of governance are missing</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Organisations from 1-2 countries dominate the partnership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Benefits of the involved countries vary to a significant extent</a:t>
            </a:r>
            <a:br>
              <a:rPr lang="en-GB" sz="2800" b="0" dirty="0">
                <a:solidFill>
                  <a:srgbClr val="FF0000"/>
                </a:solidFill>
                <a:sym typeface="Wingdings" panose="05000000000000000000" pitchFamily="2" charset="2"/>
              </a:rPr>
            </a:br>
            <a:r>
              <a:rPr lang="en-GB" sz="2800" b="0" dirty="0">
                <a:solidFill>
                  <a:srgbClr val="FF0000"/>
                </a:solidFill>
              </a:rPr>
              <a:t/>
            </a:r>
            <a:br>
              <a:rPr lang="en-GB" sz="2800" b="0" dirty="0">
                <a:solidFill>
                  <a:srgbClr val="FF0000"/>
                </a:solidFill>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Make sure that the partnership geographical scope matches the territories (area) that share the same need or face the same challenges </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Involve organisations that hold appropriate thematic competences relevant for the project</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Involve organisations representing the sectors/decision levels required by the planned activities (incl. ASPs)</a:t>
            </a:r>
            <a:br>
              <a:rPr lang="en-GB" sz="2800" b="0" dirty="0">
                <a:sym typeface="Wingdings" panose="05000000000000000000" pitchFamily="2" charset="2"/>
              </a:rPr>
            </a:br>
            <a:r>
              <a:rPr lang="en-GB" sz="2800" b="0" dirty="0">
                <a:sym typeface="Wingdings" panose="05000000000000000000" pitchFamily="2" charset="2"/>
              </a:rPr>
              <a:t>Make sure the partnership is balanced enough and benefits for the countries are comparable</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052553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Partnership (2/3)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Partners’ involvement corresponds to their thematic expertise and territorial competences</a:t>
            </a:r>
          </a:p>
          <a:p>
            <a:pPr marL="342900" indent="-342900">
              <a:buFont typeface="Arial" panose="020B0604020202020204" pitchFamily="34" charset="0"/>
              <a:buChar char="•"/>
            </a:pPr>
            <a:r>
              <a:rPr lang="en-GB" sz="2400" dirty="0"/>
              <a:t>Distribution of tasks among the partners is equitable and it contributes to the achievement of the project objective</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11. To what extent is the role of the partners balanced and relevant for achieving the main objective?</a:t>
            </a:r>
          </a:p>
          <a:p>
            <a:pPr lvl="0"/>
            <a:endParaRPr lang="en-GB" dirty="0"/>
          </a:p>
          <a:p>
            <a:pPr lvl="0"/>
            <a:r>
              <a:rPr lang="en-GB" dirty="0"/>
              <a:t>Weight: 1.00</a:t>
            </a:r>
          </a:p>
          <a:p>
            <a:r>
              <a:rPr lang="en-GB" dirty="0"/>
              <a:t>AF: B, C.3,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21008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Partners’ involvement is not coherent with their expertise or all partners are involved in all activities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Few partners share most of the tasks while others have a very small contribution</a:t>
            </a: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Ensure a logical and lucrative involvement of partner organisations based on their expertise and competences</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Distribute tasks and responsibilities in a fairly equitable manner</a:t>
            </a:r>
            <a:endParaRPr lang="en-GB"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591748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Partnership (3/3)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Involvement of non-EU Danube countries in line with the project topic, addressed needs and challenges </a:t>
            </a:r>
          </a:p>
          <a:p>
            <a:pPr marL="342900" indent="-342900">
              <a:buFont typeface="Arial" panose="020B0604020202020204" pitchFamily="34" charset="0"/>
              <a:buChar char="•"/>
            </a:pPr>
            <a:r>
              <a:rPr lang="en-GB" sz="2400" dirty="0"/>
              <a:t>The absence of PPs from non-EU countries despite the relevance of the identified needs and challenges to their territories, leads to a lower score</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12. To what extent are the non-EU countries of the programme area involved in the partnership?</a:t>
            </a:r>
          </a:p>
          <a:p>
            <a:pPr lvl="0"/>
            <a:endParaRPr lang="en-GB" dirty="0"/>
          </a:p>
          <a:p>
            <a:pPr lvl="0"/>
            <a:r>
              <a:rPr lang="en-GB" dirty="0"/>
              <a:t>Weight: 1.40</a:t>
            </a:r>
          </a:p>
          <a:p>
            <a:r>
              <a:rPr lang="en-GB" dirty="0"/>
              <a:t>AF: B, C.3,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666753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 limited involvement of partners from non-EU DRP countries despite the relevance of the topic to their territories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Inadequate representation of such countries in the project consortium</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Mind the separate assessment criterion and weight!</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Ensure the involvement of relevant partners from non-EU DRP countries where required by the territorial relevance of the project topic and identified needs </a:t>
            </a:r>
            <a:br>
              <a:rPr lang="en-GB" sz="2800" b="0" dirty="0">
                <a:sym typeface="Wingdings" panose="05000000000000000000" pitchFamily="2" charset="2"/>
              </a:rPr>
            </a:br>
            <a:r>
              <a:rPr lang="en-GB" sz="2800" b="0" dirty="0">
                <a:sym typeface="Wingdings" panose="05000000000000000000" pitchFamily="2" charset="2"/>
              </a:rPr>
              <a:t/>
            </a:r>
            <a:br>
              <a:rPr lang="en-GB" sz="2800" b="0" dirty="0">
                <a:sym typeface="Wingdings" panose="05000000000000000000" pitchFamily="2" charset="2"/>
              </a:rPr>
            </a:br>
            <a:endParaRPr lang="en-GB"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13483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3633C5-EACC-CB95-0694-B19D6E29340D}"/>
              </a:ext>
            </a:extLst>
          </p:cNvPr>
          <p:cNvSpPr>
            <a:spLocks noGrp="1"/>
          </p:cNvSpPr>
          <p:nvPr>
            <p:ph type="title"/>
          </p:nvPr>
        </p:nvSpPr>
        <p:spPr>
          <a:xfrm>
            <a:off x="2514600" y="1439336"/>
            <a:ext cx="8802757" cy="1769399"/>
          </a:xfrm>
        </p:spPr>
        <p:txBody>
          <a:bodyPr/>
          <a:lstStyle/>
          <a:p>
            <a:r>
              <a:rPr lang="hu-HU" sz="4400" dirty="0" err="1"/>
              <a:t>Purpose</a:t>
            </a:r>
            <a:r>
              <a:rPr lang="hu-HU" sz="4400" dirty="0"/>
              <a:t> of </a:t>
            </a:r>
            <a:r>
              <a:rPr lang="hu-HU" sz="4400" dirty="0" err="1"/>
              <a:t>Eligibility</a:t>
            </a:r>
            <a:r>
              <a:rPr lang="hu-HU" sz="4400" dirty="0"/>
              <a:t> </a:t>
            </a:r>
            <a:r>
              <a:rPr lang="hu-HU" sz="4400" dirty="0" err="1"/>
              <a:t>Check</a:t>
            </a:r>
            <a:r>
              <a:rPr lang="en-US" sz="5400" dirty="0"/>
              <a:t/>
            </a:r>
            <a:br>
              <a:rPr lang="en-US" sz="5400" dirty="0"/>
            </a:br>
            <a:r>
              <a:rPr lang="en-US" sz="5400" dirty="0"/>
              <a:t/>
            </a:r>
            <a:br>
              <a:rPr lang="en-US" sz="5400" dirty="0"/>
            </a:br>
            <a:endParaRPr lang="en-GB" dirty="0"/>
          </a:p>
        </p:txBody>
      </p:sp>
      <p:sp>
        <p:nvSpPr>
          <p:cNvPr id="3" name="Tartalom helye 2">
            <a:extLst>
              <a:ext uri="{FF2B5EF4-FFF2-40B4-BE49-F238E27FC236}">
                <a16:creationId xmlns:a16="http://schemas.microsoft.com/office/drawing/2014/main" id="{B1F20DC2-5092-E8F1-09F1-4D4BB2E5728E}"/>
              </a:ext>
            </a:extLst>
          </p:cNvPr>
          <p:cNvSpPr>
            <a:spLocks noGrp="1"/>
          </p:cNvSpPr>
          <p:nvPr>
            <p:ph idx="1"/>
          </p:nvPr>
        </p:nvSpPr>
        <p:spPr>
          <a:xfrm>
            <a:off x="6982690" y="2431472"/>
            <a:ext cx="10606809" cy="5174673"/>
          </a:xfrm>
        </p:spPr>
        <p:txBody>
          <a:bodyPr>
            <a:normAutofit/>
          </a:bodyPr>
          <a:lstStyle/>
          <a:p>
            <a:pPr marL="0" indent="0">
              <a:spcBef>
                <a:spcPts val="6000"/>
              </a:spcBef>
              <a:spcAft>
                <a:spcPts val="2000"/>
              </a:spcAft>
              <a:buNone/>
            </a:pPr>
            <a:r>
              <a:rPr lang="en-GB" sz="4400" dirty="0">
                <a:latin typeface="Open Sans ExtraBold" panose="020B0606030504020204" pitchFamily="34" charset="0"/>
              </a:rPr>
              <a:t> </a:t>
            </a:r>
          </a:p>
          <a:p>
            <a:pPr marL="0" indent="0">
              <a:spcBef>
                <a:spcPts val="6000"/>
              </a:spcBef>
              <a:spcAft>
                <a:spcPts val="2000"/>
              </a:spcAft>
              <a:buNone/>
            </a:pPr>
            <a:endParaRPr lang="en-GB" sz="4400" dirty="0">
              <a:latin typeface="Open Sans ExtraBold" panose="020B0606030504020204" pitchFamily="34" charset="0"/>
            </a:endParaRPr>
          </a:p>
          <a:p>
            <a:pPr marL="0" indent="0">
              <a:spcBef>
                <a:spcPts val="6000"/>
              </a:spcBef>
              <a:spcAft>
                <a:spcPts val="2000"/>
              </a:spcAft>
              <a:buNone/>
            </a:pPr>
            <a:endParaRPr lang="en-GB" sz="4400" dirty="0"/>
          </a:p>
        </p:txBody>
      </p:sp>
      <p:pic>
        <p:nvPicPr>
          <p:cNvPr id="4" name="Kép 3">
            <a:extLst>
              <a:ext uri="{FF2B5EF4-FFF2-40B4-BE49-F238E27FC236}">
                <a16:creationId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
        <p:nvSpPr>
          <p:cNvPr id="8" name="TextBox 7">
            <a:extLst>
              <a:ext uri="{FF2B5EF4-FFF2-40B4-BE49-F238E27FC236}">
                <a16:creationId xmlns:a16="http://schemas.microsoft.com/office/drawing/2014/main" id="{D5B9590F-8350-2220-F292-613045FD923D}"/>
              </a:ext>
            </a:extLst>
          </p:cNvPr>
          <p:cNvSpPr txBox="1"/>
          <p:nvPr/>
        </p:nvSpPr>
        <p:spPr>
          <a:xfrm>
            <a:off x="3909994" y="4278207"/>
            <a:ext cx="12884727" cy="43396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hu-HU" altLang="hu-HU" sz="3600" dirty="0" err="1">
                <a:solidFill>
                  <a:srgbClr val="003399"/>
                </a:solidFill>
              </a:rPr>
              <a:t>Confirms</a:t>
            </a:r>
            <a:r>
              <a:rPr lang="hu-HU" altLang="hu-HU" sz="3600" dirty="0">
                <a:solidFill>
                  <a:srgbClr val="003399"/>
                </a:solidFill>
              </a:rPr>
              <a:t> </a:t>
            </a:r>
            <a:r>
              <a:rPr lang="hu-HU" altLang="hu-HU" sz="3600" dirty="0" err="1">
                <a:solidFill>
                  <a:srgbClr val="003399"/>
                </a:solidFill>
              </a:rPr>
              <a:t>correctness</a:t>
            </a:r>
            <a:r>
              <a:rPr lang="hu-HU" altLang="hu-HU" sz="3600" dirty="0">
                <a:solidFill>
                  <a:srgbClr val="003399"/>
                </a:solidFill>
              </a:rPr>
              <a:t> of </a:t>
            </a:r>
            <a:r>
              <a:rPr lang="hu-HU" altLang="hu-HU" sz="3600" dirty="0" err="1">
                <a:solidFill>
                  <a:srgbClr val="003399"/>
                </a:solidFill>
              </a:rPr>
              <a:t>submitted</a:t>
            </a:r>
            <a:r>
              <a:rPr lang="hu-HU" altLang="hu-HU" sz="3600" dirty="0">
                <a:solidFill>
                  <a:srgbClr val="003399"/>
                </a:solidFill>
              </a:rPr>
              <a:t> </a:t>
            </a:r>
            <a:r>
              <a:rPr lang="hu-HU" altLang="hu-HU" sz="3600" dirty="0" err="1">
                <a:solidFill>
                  <a:srgbClr val="003399"/>
                </a:solidFill>
              </a:rPr>
              <a:t>information</a:t>
            </a:r>
            <a:r>
              <a:rPr lang="hu-HU" altLang="hu-HU" sz="3600" dirty="0">
                <a:solidFill>
                  <a:srgbClr val="003399"/>
                </a:solidFill>
              </a:rPr>
              <a:t> &amp; </a:t>
            </a:r>
            <a:r>
              <a:rPr lang="hu-HU" altLang="hu-HU" sz="3600" dirty="0" err="1">
                <a:solidFill>
                  <a:srgbClr val="003399"/>
                </a:solidFill>
              </a:rPr>
              <a:t>documents</a:t>
            </a:r>
            <a:r>
              <a:rPr lang="en-US" altLang="hu-HU" sz="3600" dirty="0">
                <a:solidFill>
                  <a:srgbClr val="003399"/>
                </a:solidFill>
              </a:rPr>
              <a:t>;</a:t>
            </a:r>
            <a:endParaRPr lang="hu-HU" altLang="hu-HU" sz="3600" dirty="0">
              <a:solidFill>
                <a:srgbClr val="003399"/>
              </a:solidFill>
            </a:endParaRPr>
          </a:p>
          <a:p>
            <a:pPr lvl="0" defTabSz="914400" eaLnBrk="0" fontAlgn="base" hangingPunct="0">
              <a:spcBef>
                <a:spcPct val="0"/>
              </a:spcBef>
              <a:spcAft>
                <a:spcPct val="0"/>
              </a:spcAft>
              <a:buFontTx/>
              <a:buChar char="•"/>
            </a:pPr>
            <a:r>
              <a:rPr lang="hu-HU" altLang="hu-HU" sz="3600" dirty="0" err="1">
                <a:solidFill>
                  <a:srgbClr val="003399"/>
                </a:solidFill>
              </a:rPr>
              <a:t>Assessed</a:t>
            </a:r>
            <a:r>
              <a:rPr lang="hu-HU" altLang="hu-HU" sz="3600" dirty="0">
                <a:solidFill>
                  <a:srgbClr val="003399"/>
                </a:solidFill>
              </a:rPr>
              <a:t> </a:t>
            </a:r>
            <a:r>
              <a:rPr lang="hu-HU" altLang="hu-HU" sz="3600" dirty="0" err="1">
                <a:solidFill>
                  <a:srgbClr val="003399"/>
                </a:solidFill>
              </a:rPr>
              <a:t>by</a:t>
            </a:r>
            <a:r>
              <a:rPr lang="hu-HU" altLang="hu-HU" sz="3600" dirty="0">
                <a:solidFill>
                  <a:srgbClr val="003399"/>
                </a:solidFill>
              </a:rPr>
              <a:t> MA/JS </a:t>
            </a:r>
            <a:r>
              <a:rPr lang="hu-HU" altLang="hu-HU" sz="3600" dirty="0" err="1">
                <a:solidFill>
                  <a:srgbClr val="003399"/>
                </a:solidFill>
              </a:rPr>
              <a:t>with</a:t>
            </a:r>
            <a:r>
              <a:rPr lang="hu-HU" altLang="hu-HU" sz="3600" dirty="0">
                <a:solidFill>
                  <a:srgbClr val="003399"/>
                </a:solidFill>
              </a:rPr>
              <a:t> </a:t>
            </a:r>
            <a:r>
              <a:rPr lang="hu-HU" altLang="hu-HU" sz="3600" dirty="0" err="1">
                <a:solidFill>
                  <a:srgbClr val="003399"/>
                </a:solidFill>
              </a:rPr>
              <a:t>support</a:t>
            </a:r>
            <a:r>
              <a:rPr lang="hu-HU" altLang="hu-HU" sz="3600" dirty="0">
                <a:solidFill>
                  <a:srgbClr val="003399"/>
                </a:solidFill>
              </a:rPr>
              <a:t> </a:t>
            </a:r>
            <a:r>
              <a:rPr lang="hu-HU" altLang="hu-HU" sz="3600" dirty="0" err="1">
                <a:solidFill>
                  <a:srgbClr val="003399"/>
                </a:solidFill>
              </a:rPr>
              <a:t>from</a:t>
            </a:r>
            <a:r>
              <a:rPr lang="hu-HU" altLang="hu-HU" sz="3600" dirty="0">
                <a:solidFill>
                  <a:srgbClr val="003399"/>
                </a:solidFill>
              </a:rPr>
              <a:t> DRP </a:t>
            </a:r>
            <a:r>
              <a:rPr lang="hu-HU" altLang="hu-HU" sz="3600" dirty="0" err="1">
                <a:solidFill>
                  <a:srgbClr val="003399"/>
                </a:solidFill>
              </a:rPr>
              <a:t>NCPs</a:t>
            </a:r>
            <a:r>
              <a:rPr lang="en-US" altLang="hu-HU" sz="3600" dirty="0">
                <a:solidFill>
                  <a:srgbClr val="003399"/>
                </a:solidFill>
              </a:rPr>
              <a:t>;</a:t>
            </a:r>
            <a:endParaRPr lang="hu-HU" altLang="hu-HU" sz="3600" dirty="0">
              <a:solidFill>
                <a:srgbClr val="003399"/>
              </a:solidFill>
            </a:endParaRPr>
          </a:p>
          <a:p>
            <a:pPr lvl="0" defTabSz="914400" eaLnBrk="0" fontAlgn="base" hangingPunct="0">
              <a:spcBef>
                <a:spcPct val="0"/>
              </a:spcBef>
              <a:spcAft>
                <a:spcPct val="0"/>
              </a:spcAft>
              <a:buFontTx/>
              <a:buChar char="•"/>
            </a:pPr>
            <a:r>
              <a:rPr lang="hu-HU" altLang="hu-HU" sz="3600" dirty="0" err="1">
                <a:solidFill>
                  <a:srgbClr val="003399"/>
                </a:solidFill>
              </a:rPr>
              <a:t>Binary</a:t>
            </a:r>
            <a:r>
              <a:rPr lang="hu-HU" altLang="hu-HU" sz="3600" dirty="0">
                <a:solidFill>
                  <a:srgbClr val="003399"/>
                </a:solidFill>
              </a:rPr>
              <a:t> </a:t>
            </a:r>
            <a:r>
              <a:rPr lang="hu-HU" altLang="hu-HU" sz="3600" dirty="0" err="1">
                <a:solidFill>
                  <a:srgbClr val="003399"/>
                </a:solidFill>
              </a:rPr>
              <a:t>assessment</a:t>
            </a:r>
            <a:r>
              <a:rPr lang="hu-HU" altLang="hu-HU" sz="3600" dirty="0">
                <a:solidFill>
                  <a:srgbClr val="003399"/>
                </a:solidFill>
              </a:rPr>
              <a:t>: YES </a:t>
            </a:r>
            <a:r>
              <a:rPr lang="hu-HU" altLang="hu-HU" sz="3600" dirty="0" err="1">
                <a:solidFill>
                  <a:srgbClr val="003399"/>
                </a:solidFill>
              </a:rPr>
              <a:t>or</a:t>
            </a:r>
            <a:r>
              <a:rPr lang="hu-HU" altLang="hu-HU" sz="3600" dirty="0">
                <a:solidFill>
                  <a:srgbClr val="003399"/>
                </a:solidFill>
              </a:rPr>
              <a:t> NO</a:t>
            </a:r>
            <a:r>
              <a:rPr lang="en-US" altLang="hu-HU" sz="3600" dirty="0">
                <a:solidFill>
                  <a:srgbClr val="003399"/>
                </a:solidFill>
              </a:rPr>
              <a:t>;</a:t>
            </a:r>
            <a:endParaRPr lang="hu-HU" altLang="hu-HU" sz="3600" dirty="0">
              <a:solidFill>
                <a:srgbClr val="003399"/>
              </a:solidFill>
            </a:endParaRPr>
          </a:p>
          <a:p>
            <a:pPr lvl="0" defTabSz="914400" eaLnBrk="0" fontAlgn="base" hangingPunct="0">
              <a:spcBef>
                <a:spcPct val="0"/>
              </a:spcBef>
              <a:spcAft>
                <a:spcPct val="0"/>
              </a:spcAft>
              <a:buFontTx/>
              <a:buChar char="•"/>
            </a:pPr>
            <a:r>
              <a:rPr lang="hu-HU" altLang="hu-HU" sz="3600" dirty="0" err="1">
                <a:solidFill>
                  <a:srgbClr val="003399"/>
                </a:solidFill>
              </a:rPr>
              <a:t>Criteria</a:t>
            </a:r>
            <a:r>
              <a:rPr lang="hu-HU" altLang="hu-HU" sz="3600" dirty="0">
                <a:solidFill>
                  <a:srgbClr val="003399"/>
                </a:solidFill>
              </a:rPr>
              <a:t> </a:t>
            </a:r>
            <a:r>
              <a:rPr lang="hu-HU" altLang="hu-HU" sz="3600" dirty="0" err="1">
                <a:solidFill>
                  <a:srgbClr val="003399"/>
                </a:solidFill>
              </a:rPr>
              <a:t>are</a:t>
            </a:r>
            <a:r>
              <a:rPr lang="hu-HU" altLang="hu-HU" sz="3600" dirty="0">
                <a:solidFill>
                  <a:srgbClr val="003399"/>
                </a:solidFill>
              </a:rPr>
              <a:t> knock-out (non-</a:t>
            </a:r>
            <a:r>
              <a:rPr lang="hu-HU" altLang="hu-HU" sz="3600" dirty="0" err="1">
                <a:solidFill>
                  <a:srgbClr val="003399"/>
                </a:solidFill>
              </a:rPr>
              <a:t>negotiable</a:t>
            </a:r>
            <a:r>
              <a:rPr lang="hu-HU" altLang="hu-HU" sz="3600" dirty="0">
                <a:solidFill>
                  <a:srgbClr val="003399"/>
                </a:solidFill>
              </a:rPr>
              <a:t>)</a:t>
            </a:r>
            <a:r>
              <a:rPr lang="en-US" altLang="hu-HU" sz="3600" dirty="0">
                <a:solidFill>
                  <a:srgbClr val="003399"/>
                </a:solidFill>
              </a:rPr>
              <a:t>.</a:t>
            </a:r>
            <a:endParaRPr lang="hu-HU" altLang="hu-HU" sz="3600" dirty="0">
              <a:solidFill>
                <a:srgbClr val="003399"/>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hu-HU" sz="4800" dirty="0">
              <a:solidFill>
                <a:srgbClr val="003399"/>
              </a:solidFill>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hu-HU" altLang="hu-HU" sz="4800" dirty="0">
              <a:solidFill>
                <a:srgbClr val="003399"/>
              </a:solidFill>
              <a:latin typeface="+mj-lt"/>
              <a:ea typeface="+mj-ea"/>
              <a:cs typeface="+mj-cs"/>
            </a:endParaRPr>
          </a:p>
        </p:txBody>
      </p:sp>
      <p:pic>
        <p:nvPicPr>
          <p:cNvPr id="5" name="Picture 4">
            <a:extLst>
              <a:ext uri="{FF2B5EF4-FFF2-40B4-BE49-F238E27FC236}">
                <a16:creationId xmlns:a16="http://schemas.microsoft.com/office/drawing/2014/main" id="{41598816-137F-FFEF-605B-8D3049D692C6}"/>
              </a:ext>
            </a:extLst>
          </p:cNvPr>
          <p:cNvPicPr>
            <a:picLocks noChangeAspect="1"/>
          </p:cNvPicPr>
          <p:nvPr/>
        </p:nvPicPr>
        <p:blipFill>
          <a:blip r:embed="rId4"/>
          <a:stretch>
            <a:fillRect/>
          </a:stretch>
        </p:blipFill>
        <p:spPr>
          <a:xfrm>
            <a:off x="14365357" y="594143"/>
            <a:ext cx="3171133" cy="3171133"/>
          </a:xfrm>
          <a:prstGeom prst="rect">
            <a:avLst/>
          </a:prstGeom>
        </p:spPr>
      </p:pic>
    </p:spTree>
    <p:extLst>
      <p:ext uri="{BB962C8B-B14F-4D97-AF65-F5344CB8AC3E}">
        <p14:creationId xmlns:p14="http://schemas.microsoft.com/office/powerpoint/2010/main" val="3127280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Transnational cooperation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project is implemented in a broader area of the DR</a:t>
            </a:r>
          </a:p>
          <a:p>
            <a:pPr marL="342900" indent="-342900">
              <a:buFont typeface="Arial" panose="020B0604020202020204" pitchFamily="34" charset="0"/>
              <a:buChar char="•"/>
            </a:pPr>
            <a:r>
              <a:rPr lang="en-GB" sz="2400" dirty="0"/>
              <a:t>The project addresses a shared need/ challenge (it is not a collection of local actions)</a:t>
            </a:r>
          </a:p>
          <a:p>
            <a:pPr marL="342900" indent="-342900">
              <a:buFont typeface="Arial" panose="020B0604020202020204" pitchFamily="34" charset="0"/>
              <a:buChar char="•"/>
            </a:pPr>
            <a:r>
              <a:rPr lang="en-GB" sz="2400" dirty="0"/>
              <a:t>Transnational dimension: project topic, addressed challenge and contributing project activities have transnational, broader territorial and/or thematic character and relevance</a:t>
            </a:r>
          </a:p>
          <a:p>
            <a:pPr marL="342900" indent="-342900">
              <a:buFont typeface="Arial" panose="020B0604020202020204" pitchFamily="34" charset="0"/>
              <a:buChar char="•"/>
            </a:pPr>
            <a:r>
              <a:rPr lang="en-GB" sz="2400" dirty="0"/>
              <a:t>Transnational impact: based on the planned activities and outputs the impact of the project can be considered relevant on transnational scale and not only on local level in different parts of the region</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13. To what extent does the project have a clear transnational dimension and impact?</a:t>
            </a:r>
          </a:p>
          <a:p>
            <a:pPr lvl="0"/>
            <a:endParaRPr lang="en-GB" dirty="0"/>
          </a:p>
          <a:p>
            <a:pPr lvl="0"/>
            <a:r>
              <a:rPr lang="en-GB" dirty="0"/>
              <a:t>Weight: 2.00</a:t>
            </a:r>
          </a:p>
          <a:p>
            <a:r>
              <a:rPr lang="en-GB" dirty="0"/>
              <a:t>AF: C.2.3, C.4, C.5</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111911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No/ limited transnational dimension or impact due to limited geographical scope of the project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Topic, issue could be better addressed at local/ national/ cross-border level</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The project puts together different local actions without joint, harmonised implementation and outcome</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a:t>
            </a:r>
            <a:r>
              <a:rPr lang="en-GB" sz="2800" b="0" dirty="0">
                <a:solidFill>
                  <a:srgbClr val="FF0000"/>
                </a:solidFill>
                <a:sym typeface="Wingdings" panose="05000000000000000000" pitchFamily="2" charset="2"/>
              </a:rPr>
              <a:t> No/ limited transnational impact of the project outcomes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Propose activities that are transnationally-relevant </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Propose outputs and results that will have an effect and impact on the wider region</a:t>
            </a: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491040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Transnational cooperation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project clearly demonstrates that the identified common need/ challenge is best tackled on a transnational level (as opposed to a local/ regional/ cross-border approach) – added value of transnational cooperation</a:t>
            </a:r>
          </a:p>
          <a:p>
            <a:pPr marL="342900" indent="-342900">
              <a:buFont typeface="Arial" panose="020B0604020202020204" pitchFamily="34" charset="0"/>
              <a:buChar char="•"/>
            </a:pPr>
            <a:r>
              <a:rPr lang="en-GB" sz="2400" dirty="0"/>
              <a:t>Project results are best achieved through transnational cooperation</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40340"/>
            <a:ext cx="6121400" cy="6745288"/>
          </a:xfrm>
        </p:spPr>
        <p:txBody>
          <a:bodyPr>
            <a:normAutofit/>
          </a:bodyPr>
          <a:lstStyle/>
          <a:p>
            <a:pPr lvl="0"/>
            <a:r>
              <a:rPr lang="en-GB" dirty="0"/>
              <a:t>14. To what extent the added value of the transnational cooperation is clearly described?</a:t>
            </a:r>
          </a:p>
          <a:p>
            <a:pPr lvl="0"/>
            <a:endParaRPr lang="en-GB" dirty="0"/>
          </a:p>
          <a:p>
            <a:pPr lvl="0"/>
            <a:r>
              <a:rPr lang="en-GB" dirty="0"/>
              <a:t>Weight: 1.00</a:t>
            </a:r>
          </a:p>
          <a:p>
            <a:r>
              <a:rPr lang="en-GB" dirty="0"/>
              <a:t>AF: C.2.3,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633484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Added value of transnational cooperation is not clearly demonstrated, described</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Clearly explain why a transnational approach is the best option (assessment is not done based on assumptions!) </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263435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Target groups, durability &amp; transferability, horizontal principles (1/3)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Relevant target groups identified</a:t>
            </a:r>
          </a:p>
          <a:p>
            <a:pPr marL="342900" indent="-342900">
              <a:buFont typeface="Arial" panose="020B0604020202020204" pitchFamily="34" charset="0"/>
              <a:buChar char="•"/>
            </a:pPr>
            <a:r>
              <a:rPr lang="en-GB" sz="2400" dirty="0"/>
              <a:t>The project properly details how the target groups (including EUSDR relevant bodies and stakeholders!) will be involved during the project implementation and how the proposed outputs answer their needs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4336026"/>
            <a:ext cx="6121400" cy="5149602"/>
          </a:xfrm>
        </p:spPr>
        <p:txBody>
          <a:bodyPr>
            <a:normAutofit/>
          </a:bodyPr>
          <a:lstStyle/>
          <a:p>
            <a:pPr lvl="0"/>
            <a:r>
              <a:rPr lang="en-GB" dirty="0"/>
              <a:t>15. To what extent is the target group (including EUSDR relevant bodies and stakeholders) clearly identified and involved throughout the project implementation?</a:t>
            </a:r>
          </a:p>
          <a:p>
            <a:pPr lvl="0"/>
            <a:r>
              <a:rPr lang="en-GB" dirty="0"/>
              <a:t>Weight: 1.00</a:t>
            </a:r>
          </a:p>
          <a:p>
            <a:r>
              <a:rPr lang="en-GB" dirty="0"/>
              <a:t>AF: C.2.4, C.4</a:t>
            </a:r>
            <a:endParaRPr lang="en-GB" dirty="0">
              <a:solidFill>
                <a:srgbClr val="FF0000"/>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488012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Inappropriate target groups are mentioned</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Involvement of the target groups is not clearly presented in the work plan</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Select relevant target groups</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Ensure coherence between the information provided in section C.2.4 (target groups) and work plan (activities, communication objectives)</a:t>
            </a: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414096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Target groups, durability &amp; transferability, horizontal principles (2/3)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proposal clearly and concretely describes how the target groups will integrate the project outputs and will make further use of them after the end of the project (clear reference to the specific target groups / project outputs) </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4336026"/>
            <a:ext cx="6121400" cy="5149602"/>
          </a:xfrm>
        </p:spPr>
        <p:txBody>
          <a:bodyPr>
            <a:normAutofit/>
          </a:bodyPr>
          <a:lstStyle/>
          <a:p>
            <a:pPr lvl="0"/>
            <a:r>
              <a:rPr lang="en-GB" dirty="0"/>
              <a:t>16. To what extent does the proposal clearly explain how the target group will integrate/use the project outputs?</a:t>
            </a:r>
          </a:p>
          <a:p>
            <a:pPr lvl="0"/>
            <a:endParaRPr lang="en-GB" dirty="0"/>
          </a:p>
          <a:p>
            <a:pPr lvl="0"/>
            <a:r>
              <a:rPr lang="en-GB" dirty="0"/>
              <a:t>Weight: 1.60</a:t>
            </a:r>
          </a:p>
          <a:p>
            <a:r>
              <a:rPr lang="en-GB" dirty="0"/>
              <a:t>AF: C.2.4, C.4, C.5</a:t>
            </a:r>
            <a:endParaRPr lang="en-GB" dirty="0">
              <a:solidFill>
                <a:srgbClr val="FF0000"/>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960304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It is not clear how the target groups will adopt/ use the project outputs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Be as specific as possible when explaining how the target groups will use/ integrate in their daily work project’s outputs after the end of the project </a:t>
            </a:r>
            <a:br>
              <a:rPr lang="en-GB" sz="2800" b="0" dirty="0">
                <a:sym typeface="Wingdings" panose="05000000000000000000" pitchFamily="2" charset="2"/>
              </a:rPr>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855751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Target groups, durability &amp; transferability, horizontal principles (3/3)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appropriate type of contribution to sustainable development and gender equality and non-discrimination is selected and the contribution thereto is clearly and concretely described (either in relation to the implementation of the current project or in relation to its outcomes) </a:t>
            </a:r>
          </a:p>
          <a:p>
            <a:pPr marL="342900" indent="-342900">
              <a:buFont typeface="Arial" panose="020B0604020202020204" pitchFamily="34" charset="0"/>
              <a:buChar char="•"/>
            </a:pPr>
            <a:r>
              <a:rPr lang="en-GB" sz="2400" dirty="0"/>
              <a:t>The applicant clearly explains why SEA is relevant or not in connection to any project deliverable, output or investment</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4336026"/>
            <a:ext cx="6121400" cy="5149602"/>
          </a:xfrm>
        </p:spPr>
        <p:txBody>
          <a:bodyPr>
            <a:normAutofit/>
          </a:bodyPr>
          <a:lstStyle/>
          <a:p>
            <a:pPr lvl="0"/>
            <a:r>
              <a:rPr lang="en-GB" dirty="0"/>
              <a:t>17. To what extent does the project prove to make a positive contribution to the programme’s horizontal principles?</a:t>
            </a:r>
          </a:p>
          <a:p>
            <a:pPr lvl="0"/>
            <a:endParaRPr lang="en-GB" dirty="0"/>
          </a:p>
          <a:p>
            <a:pPr lvl="0"/>
            <a:r>
              <a:rPr lang="en-GB" dirty="0"/>
              <a:t>Weight: 0.60</a:t>
            </a:r>
          </a:p>
          <a:p>
            <a:r>
              <a:rPr lang="en-GB" dirty="0"/>
              <a:t>AF: C.7.6</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294763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Description of project’s contribution to the horizontal principles is not clear/ concrete enough</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If SEA is not relevant, explanation as to why is missing</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t/>
            </a:r>
            <a:br>
              <a:rPr lang="en-GB" sz="2800" b="0" dirty="0"/>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Demonstrate a clear and direct connection between the planned activities/ outputs and the contribution to the horizontal principles.</a:t>
            </a:r>
            <a:br>
              <a:rPr lang="en-GB" sz="2800" b="0" dirty="0">
                <a:sym typeface="Wingdings" panose="05000000000000000000" pitchFamily="2" charset="2"/>
              </a:rPr>
            </a:br>
            <a:r>
              <a:rPr lang="en-GB" sz="2800" dirty="0">
                <a:sym typeface="Wingdings" panose="05000000000000000000" pitchFamily="2" charset="2"/>
              </a:rPr>
              <a:t></a:t>
            </a:r>
            <a:r>
              <a:rPr lang="en-GB" sz="2800" b="0" dirty="0">
                <a:sym typeface="Wingdings" panose="05000000000000000000" pitchFamily="2" charset="2"/>
              </a:rPr>
              <a:t> Even if SEA is not relevant, do not forget to explain why.</a:t>
            </a:r>
            <a:br>
              <a:rPr lang="en-GB" sz="2800" b="0" dirty="0">
                <a:sym typeface="Wingdings" panose="05000000000000000000" pitchFamily="2" charset="2"/>
              </a:rPr>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70200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2CE601-2103-D957-44CF-0FE26DDAB66D}"/>
              </a:ext>
            </a:extLst>
          </p:cNvPr>
          <p:cNvSpPr>
            <a:spLocks noGrp="1"/>
          </p:cNvSpPr>
          <p:nvPr>
            <p:ph type="title"/>
          </p:nvPr>
        </p:nvSpPr>
        <p:spPr>
          <a:xfrm>
            <a:off x="4686300" y="1762111"/>
            <a:ext cx="12725400" cy="2404283"/>
          </a:xfrm>
        </p:spPr>
        <p:txBody>
          <a:bodyPr/>
          <a:lstStyle/>
          <a:p>
            <a:r>
              <a:rPr lang="en-US" sz="4400" dirty="0"/>
              <a:t>Consequences of the Check</a:t>
            </a:r>
            <a:r>
              <a:rPr lang="en-US" sz="3200" dirty="0"/>
              <a:t/>
            </a:r>
            <a:br>
              <a:rPr lang="en-US" sz="3200" dirty="0"/>
            </a:br>
            <a:r>
              <a:rPr lang="en-US" sz="3200" dirty="0"/>
              <a:t/>
            </a:r>
            <a:br>
              <a:rPr lang="en-US" sz="3200" dirty="0"/>
            </a:br>
            <a:r>
              <a:rPr lang="en-US" sz="3200" b="0" dirty="0"/>
              <a:t/>
            </a:r>
            <a:br>
              <a:rPr lang="en-US" sz="3200" b="0" dirty="0"/>
            </a:br>
            <a:endParaRPr lang="en-GB" sz="3200" dirty="0"/>
          </a:p>
        </p:txBody>
      </p:sp>
      <p:sp>
        <p:nvSpPr>
          <p:cNvPr id="3" name="Szöveg helye 2">
            <a:extLst>
              <a:ext uri="{FF2B5EF4-FFF2-40B4-BE49-F238E27FC236}">
                <a16:creationId xmlns:a16="http://schemas.microsoft.com/office/drawing/2014/main" id="{A7E4C35F-98A4-CF42-89FD-85158371AC4D}"/>
              </a:ext>
            </a:extLst>
          </p:cNvPr>
          <p:cNvSpPr>
            <a:spLocks noGrp="1"/>
          </p:cNvSpPr>
          <p:nvPr>
            <p:ph type="body" sz="quarter" idx="13"/>
          </p:nvPr>
        </p:nvSpPr>
        <p:spPr>
          <a:xfrm>
            <a:off x="5489864" y="3094832"/>
            <a:ext cx="12725400" cy="1071562"/>
          </a:xfrm>
        </p:spPr>
        <p:txBody>
          <a:bodyPr>
            <a:noAutofit/>
          </a:bodyPr>
          <a:lstStyle/>
          <a:p>
            <a:r>
              <a:rPr lang="en-US" sz="3600" dirty="0"/>
              <a:t>Failure to meet criteria → rejection of:</a:t>
            </a:r>
          </a:p>
          <a:p>
            <a:pPr lvl="1"/>
            <a:r>
              <a:rPr lang="en-US" dirty="0">
                <a:solidFill>
                  <a:srgbClr val="003399"/>
                </a:solidFill>
              </a:rPr>
              <a:t>Entire proposal (criteria 1–9)</a:t>
            </a:r>
          </a:p>
          <a:p>
            <a:pPr lvl="1"/>
            <a:r>
              <a:rPr lang="en-US" dirty="0">
                <a:solidFill>
                  <a:srgbClr val="003399"/>
                </a:solidFill>
              </a:rPr>
              <a:t>Partner(s) with issues (criteria 10–12)</a:t>
            </a:r>
          </a:p>
          <a:p>
            <a:endParaRPr lang="en-GB" sz="3600" dirty="0"/>
          </a:p>
        </p:txBody>
      </p:sp>
      <p:pic>
        <p:nvPicPr>
          <p:cNvPr id="6" name="Kép 5">
            <a:extLst>
              <a:ext uri="{FF2B5EF4-FFF2-40B4-BE49-F238E27FC236}">
                <a16:creationId xmlns:a16="http://schemas.microsoft.com/office/drawing/2014/main" id="{298F504D-1734-C1EC-132D-3E7CC9E02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8889969"/>
            <a:ext cx="3064565" cy="599692"/>
          </a:xfrm>
          <a:prstGeom prst="rect">
            <a:avLst/>
          </a:prstGeom>
        </p:spPr>
      </p:pic>
      <p:pic>
        <p:nvPicPr>
          <p:cNvPr id="5" name="Picture 4">
            <a:extLst>
              <a:ext uri="{FF2B5EF4-FFF2-40B4-BE49-F238E27FC236}">
                <a16:creationId xmlns:a16="http://schemas.microsoft.com/office/drawing/2014/main" id="{C6D1D321-B04A-EA82-DC12-B8DF76DB32C2}"/>
              </a:ext>
            </a:extLst>
          </p:cNvPr>
          <p:cNvPicPr>
            <a:picLocks noChangeAspect="1"/>
          </p:cNvPicPr>
          <p:nvPr/>
        </p:nvPicPr>
        <p:blipFill>
          <a:blip r:embed="rId4"/>
          <a:stretch>
            <a:fillRect/>
          </a:stretch>
        </p:blipFill>
        <p:spPr>
          <a:xfrm>
            <a:off x="8586581" y="5661130"/>
            <a:ext cx="3857210" cy="2663826"/>
          </a:xfrm>
          <a:prstGeom prst="rect">
            <a:avLst/>
          </a:prstGeom>
        </p:spPr>
      </p:pic>
    </p:spTree>
    <p:extLst>
      <p:ext uri="{BB962C8B-B14F-4D97-AF65-F5344CB8AC3E}">
        <p14:creationId xmlns:p14="http://schemas.microsoft.com/office/powerpoint/2010/main" val="2369797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a:xfrm>
            <a:off x="2514600" y="3731342"/>
            <a:ext cx="15113000" cy="5793658"/>
          </a:xfrm>
        </p:spPr>
        <p:txBody>
          <a:bodyPr/>
          <a:lstStyle/>
          <a:p>
            <a:pPr algn="ctr"/>
            <a:r>
              <a:rPr lang="en-GB" sz="8800" b="0" dirty="0">
                <a:latin typeface="+mn-lt"/>
              </a:rPr>
              <a:t>Operational assessment</a:t>
            </a: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400296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Work plan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Overall duration of the project and that of individual activities are realistic </a:t>
            </a:r>
          </a:p>
          <a:p>
            <a:pPr marL="342900" indent="-342900">
              <a:buFont typeface="Arial" panose="020B0604020202020204" pitchFamily="34" charset="0"/>
              <a:buChar char="•"/>
            </a:pPr>
            <a:r>
              <a:rPr lang="en-GB" sz="2400" dirty="0"/>
              <a:t>The sequence of activities and the interdependencies between them are logical and coherent</a:t>
            </a:r>
          </a:p>
          <a:p>
            <a:pPr marL="342900" indent="-342900">
              <a:buFont typeface="Arial" panose="020B0604020202020204" pitchFamily="34" charset="0"/>
              <a:buChar char="•"/>
            </a:pPr>
            <a:r>
              <a:rPr lang="en-GB" sz="2400" dirty="0"/>
              <a:t>Timeline of activities is coherent with the spending forecast (e.g. peak periods – higher amounts planned)</a:t>
            </a:r>
          </a:p>
          <a:p>
            <a:pPr marL="342900" indent="-342900">
              <a:buFont typeface="Arial" panose="020B0604020202020204" pitchFamily="34" charset="0"/>
              <a:buChar char="•"/>
            </a:pPr>
            <a:r>
              <a:rPr lang="en-GB" sz="2400" dirty="0"/>
              <a:t>The work plan should demonstrate readiness to be implemented (all conditions, resources, and capabilities required to begin the project are in place)</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1. To what extent are the proposed timetable and spending forecast coherent and realistic?</a:t>
            </a:r>
          </a:p>
          <a:p>
            <a:pPr marL="514350" lvl="0" indent="-514350">
              <a:buAutoNum type="arabicPeriod"/>
            </a:pPr>
            <a:endParaRPr lang="en-GB" dirty="0"/>
          </a:p>
          <a:p>
            <a:pPr lvl="0"/>
            <a:r>
              <a:rPr lang="en-GB" dirty="0"/>
              <a:t>Weight: 3.00</a:t>
            </a:r>
          </a:p>
          <a:p>
            <a:r>
              <a:rPr lang="en-GB" dirty="0"/>
              <a:t>AF: C.4, C.5, C.6, D.3</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837839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Timeframes are not realistic (activities are too short/ long)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Work plan is not coherent (illogical sequence of activities, due dates of deliverables, outputs, results are not aligned with the timeframe of corresponding activities)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Work plan is not coherent with the spending forecast</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When defining the timeline of the project, take into consideration possible initial delays, reporting times, plan parallel implementation of activities where possible </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Ensure chronological coherence of activities</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Make sure that the spending forecast reflects efforts made/ investment implementation, etc.</a:t>
            </a: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413091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Work plan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activities are described in detail in terms of how they will be implemented, where, when and by whom </a:t>
            </a:r>
          </a:p>
          <a:p>
            <a:pPr marL="342900" indent="-342900">
              <a:buFont typeface="Arial" panose="020B0604020202020204" pitchFamily="34" charset="0"/>
              <a:buChar char="•"/>
            </a:pPr>
            <a:r>
              <a:rPr lang="en-GB" sz="2400" dirty="0"/>
              <a:t>The activities are balanced in terms of geographical implementation</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2. To what extent are the activities described in detail (how, where, when and by whom they will be undertaken) and balanced in terms of geographical implementation (national, regional, local)?</a:t>
            </a:r>
          </a:p>
          <a:p>
            <a:pPr lvl="0"/>
            <a:endParaRPr lang="en-GB" dirty="0"/>
          </a:p>
          <a:p>
            <a:pPr lvl="0"/>
            <a:r>
              <a:rPr lang="en-GB" dirty="0"/>
              <a:t>Weight: 2.00</a:t>
            </a:r>
          </a:p>
          <a:p>
            <a:r>
              <a:rPr lang="en-GB" dirty="0"/>
              <a:t>AF: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609347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Ambiguous description of activities </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Involvement of partners who do not have the most appropriate thematic competence for a certain activity</a:t>
            </a: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Activities are preponderantly implemented in 2-3 countries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When describing the activities, provide sufficient details but straight to the point </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Pay attention to the involvement of the partners (expertise, yet balanced involvement)</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Ensure a project-wide geographical span of activities </a:t>
            </a:r>
            <a:br>
              <a:rPr lang="en-GB" sz="2800" b="0" dirty="0">
                <a:sym typeface="Wingdings" panose="05000000000000000000" pitchFamily="2" charset="2"/>
              </a:rPr>
            </a:br>
            <a:r>
              <a:rPr lang="en-GB" sz="2800" b="0" dirty="0">
                <a:sym typeface="Wingdings" panose="05000000000000000000" pitchFamily="2" charset="2"/>
              </a:rPr>
              <a:t/>
            </a:r>
            <a:br>
              <a:rPr lang="en-GB" sz="2800" b="0" dirty="0">
                <a:sym typeface="Wingdings" panose="05000000000000000000" pitchFamily="2" charset="2"/>
              </a:rPr>
            </a:br>
            <a:r>
              <a:rPr lang="en-GB" sz="2800" dirty="0">
                <a:sym typeface="Wingdings" panose="05000000000000000000" pitchFamily="2" charset="2"/>
              </a:rPr>
              <a:t>REMEMBER: </a:t>
            </a:r>
            <a:br>
              <a:rPr lang="en-GB" sz="280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to include capitalisation activities (mandatory) in the work plan and budget</a:t>
            </a:r>
            <a:br>
              <a:rPr lang="en-GB" sz="2800" b="0" dirty="0">
                <a:sym typeface="Wingdings" panose="05000000000000000000" pitchFamily="2" charset="2"/>
              </a:rPr>
            </a:br>
            <a:r>
              <a:rPr lang="en-GB" sz="2800" b="0" dirty="0">
                <a:sym typeface="Wingdings" panose="05000000000000000000" pitchFamily="2" charset="2"/>
              </a:rPr>
              <a:t>- to explain how the target groups and EUSDR actors will be involved in the project implementation</a:t>
            </a: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916429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management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Project management and coordination (procedures, decision making process and structures, etc.) is clear </a:t>
            </a:r>
          </a:p>
          <a:p>
            <a:pPr marL="342900" indent="-342900">
              <a:buFont typeface="Arial" panose="020B0604020202020204" pitchFamily="34" charset="0"/>
              <a:buChar char="•"/>
            </a:pPr>
            <a:r>
              <a:rPr lang="en-GB" sz="2400" dirty="0"/>
              <a:t>Internal communication and the transfer of know-how inside the partnership are adequately described</a:t>
            </a:r>
          </a:p>
          <a:p>
            <a:pPr marL="342900" indent="-342900">
              <a:buFont typeface="Arial" panose="020B0604020202020204" pitchFamily="34" charset="0"/>
              <a:buChar char="•"/>
            </a:pPr>
            <a:r>
              <a:rPr lang="en-GB" sz="2400" dirty="0"/>
              <a:t>Quality assurance procedures are in place, independence of the quality manager assessing the outputs is demonstrated</a:t>
            </a:r>
          </a:p>
          <a:p>
            <a:pPr marL="342900" indent="-342900">
              <a:buFont typeface="Arial" panose="020B0604020202020204" pitchFamily="34" charset="0"/>
              <a:buChar char="•"/>
            </a:pPr>
            <a:r>
              <a:rPr lang="en-GB" sz="2400" dirty="0"/>
              <a:t>The project explains how potential risks are managed and mitigated</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3. To what extent are the management structures (e.g. project steering committee) and procedures (e.g. internal procedures, quality assurance etc.) clear, transparent, efficient and effective?</a:t>
            </a:r>
          </a:p>
          <a:p>
            <a:pPr lvl="0"/>
            <a:endParaRPr lang="en-GB" dirty="0"/>
          </a:p>
          <a:p>
            <a:pPr lvl="0"/>
            <a:r>
              <a:rPr lang="en-GB" dirty="0"/>
              <a:t>Weight: 2.00</a:t>
            </a:r>
          </a:p>
          <a:p>
            <a:r>
              <a:rPr lang="en-GB" dirty="0"/>
              <a:t>AF: C.7.1, C.7.2</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715899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Managing structures are not proportionate to the needs of the project or tasks are not clear</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Effective internal communication is not apparent</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Quality management structure is missing or procedures are not clear</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Risk management is not mentioned</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Aim for an agile, adaptable project management structure able to respond to the needs of the project (main roles to be ensured by all partners)</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Do not underestimate the importance of quality and risk management </a:t>
            </a:r>
            <a:br>
              <a:rPr lang="en-GB" sz="2800" b="0" dirty="0">
                <a:sym typeface="Wingdings" panose="05000000000000000000" pitchFamily="2" charset="2"/>
              </a:rPr>
            </a:br>
            <a:r>
              <a:rPr lang="en-GB" sz="2800" b="0" dirty="0">
                <a:sym typeface="Wingdings" panose="05000000000000000000" pitchFamily="2" charset="2"/>
              </a:rPr>
              <a:t/>
            </a:r>
            <a:br>
              <a:rPr lang="en-GB" sz="2800" b="0" dirty="0">
                <a:sym typeface="Wingdings" panose="05000000000000000000" pitchFamily="2" charset="2"/>
              </a:rPr>
            </a:b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4171026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management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The lead applicant demonstrates having the knowledge and resources needed to manage the project and the partnership</a:t>
            </a:r>
          </a:p>
          <a:p>
            <a:pPr marL="342900" indent="-342900">
              <a:buFont typeface="Arial" panose="020B0604020202020204" pitchFamily="34" charset="0"/>
              <a:buChar char="•"/>
            </a:pPr>
            <a:r>
              <a:rPr lang="en-GB" sz="2400" dirty="0"/>
              <a:t>Or, outlines concrete measures to ensure them</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4. To what extent does the lead applicant demonstrate its capacity to manage EU co-financed projects or other international projects or can ensure adequate measures for management support?</a:t>
            </a:r>
          </a:p>
          <a:p>
            <a:pPr lvl="0"/>
            <a:endParaRPr lang="en-GB" dirty="0"/>
          </a:p>
          <a:p>
            <a:pPr lvl="0"/>
            <a:r>
              <a:rPr lang="en-GB" dirty="0"/>
              <a:t>Weight: 1.00</a:t>
            </a:r>
          </a:p>
          <a:p>
            <a:r>
              <a:rPr lang="en-GB" dirty="0"/>
              <a:t>AF: B.1.1 (motivation)</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065709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LA is less experienced in implementing/ coordinating EU/ international projects or lacks necessary capacities to manage the project and does not explain clearly how they will ensure the necessary resources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LA does not provide clear explanation as to how the project coordination will be ensured in case not performed with internal staff</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Read </a:t>
            </a:r>
            <a:r>
              <a:rPr lang="en-GB" sz="2800" b="0" i="1" dirty="0">
                <a:sym typeface="Wingdings" panose="05000000000000000000" pitchFamily="2" charset="2"/>
                <a:hlinkClick r:id="rId3"/>
              </a:rPr>
              <a:t>How to develop a transnational project</a:t>
            </a:r>
            <a:r>
              <a:rPr lang="en-GB" sz="2800" b="0" i="1" dirty="0">
                <a:sym typeface="Wingdings" panose="05000000000000000000" pitchFamily="2" charset="2"/>
              </a:rPr>
              <a:t>, </a:t>
            </a:r>
            <a:r>
              <a:rPr lang="en-GB" sz="2800" b="0" dirty="0">
                <a:sym typeface="Wingdings" panose="05000000000000000000" pitchFamily="2" charset="2"/>
              </a:rPr>
              <a:t>Chapter II - How to set up a partnership/ Lead Partner ideal profile </a:t>
            </a:r>
            <a:br>
              <a:rPr lang="en-GB" sz="2800" b="0" dirty="0">
                <a:sym typeface="Wingdings" panose="05000000000000000000" pitchFamily="2" charset="2"/>
              </a:rPr>
            </a:br>
            <a:r>
              <a:rPr lang="en-GB" sz="2800" dirty="0">
                <a:sym typeface="Wingdings" panose="05000000000000000000" pitchFamily="2" charset="2"/>
              </a:rPr>
              <a:t></a:t>
            </a:r>
            <a:r>
              <a:rPr lang="en-GB" sz="2800" b="0" dirty="0">
                <a:sym typeface="Wingdings" panose="05000000000000000000" pitchFamily="2" charset="2"/>
              </a:rPr>
              <a:t> If PM is subcontracted, provide clear explanation as to how it will work</a:t>
            </a: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162087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Communication (1/2)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2400" dirty="0"/>
              <a:t>Communication objectives are well correlated with the project specific objectives and corresponding activities</a:t>
            </a:r>
          </a:p>
          <a:p>
            <a:pPr marL="342900" indent="-342900">
              <a:buFont typeface="Arial" panose="020B0604020202020204" pitchFamily="34" charset="0"/>
              <a:buChar char="•"/>
            </a:pPr>
            <a:r>
              <a:rPr lang="en-GB" sz="2400" dirty="0"/>
              <a:t>Communication tools are clear, consistent and appropriate to reach the project specific objectives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5. To what extent are the communication objectives clearly linked to the project specific objectives?</a:t>
            </a:r>
          </a:p>
          <a:p>
            <a:pPr lvl="0"/>
            <a:endParaRPr lang="en-GB" dirty="0"/>
          </a:p>
          <a:p>
            <a:pPr lvl="0"/>
            <a:r>
              <a:rPr lang="en-GB" dirty="0"/>
              <a:t>Weight: 3.00</a:t>
            </a:r>
          </a:p>
          <a:p>
            <a:r>
              <a:rPr lang="en-GB" dirty="0"/>
              <a:t>AF: C.4, C.7.3</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2458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514600" y="535938"/>
            <a:ext cx="12074235" cy="838129"/>
          </a:xfrm>
        </p:spPr>
        <p:txBody>
          <a:bodyPr/>
          <a:lstStyle/>
          <a:p>
            <a:r>
              <a:rPr lang="en-US" dirty="0"/>
              <a:t>Overall Proposal Criteria (1–9)</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EA726850-AA78-1010-A942-117018FD118F}"/>
              </a:ext>
            </a:extLst>
          </p:cNvPr>
          <p:cNvSpPr txBox="1"/>
          <p:nvPr/>
        </p:nvSpPr>
        <p:spPr>
          <a:xfrm>
            <a:off x="2701637" y="2014295"/>
            <a:ext cx="13716000" cy="3416320"/>
          </a:xfrm>
          <a:prstGeom prst="rect">
            <a:avLst/>
          </a:prstGeom>
          <a:noFill/>
        </p:spPr>
        <p:txBody>
          <a:bodyPr wrap="square">
            <a:spAutoFit/>
          </a:bodyPr>
          <a:lstStyle/>
          <a:p>
            <a:r>
              <a:rPr lang="en-US" sz="3600" b="1" dirty="0">
                <a:solidFill>
                  <a:srgbClr val="003399"/>
                </a:solidFill>
              </a:rPr>
              <a:t>1. </a:t>
            </a:r>
            <a:r>
              <a:rPr lang="en-US" sz="3600" dirty="0">
                <a:solidFill>
                  <a:srgbClr val="003399"/>
                </a:solidFill>
              </a:rPr>
              <a:t>Application submitted within deadline</a:t>
            </a:r>
          </a:p>
          <a:p>
            <a:r>
              <a:rPr lang="en-US" sz="3600" b="1" dirty="0">
                <a:solidFill>
                  <a:srgbClr val="003399"/>
                </a:solidFill>
              </a:rPr>
              <a:t>2. </a:t>
            </a:r>
            <a:r>
              <a:rPr lang="en-US" sz="3600" dirty="0">
                <a:solidFill>
                  <a:srgbClr val="003399"/>
                </a:solidFill>
              </a:rPr>
              <a:t>Submitted through </a:t>
            </a:r>
            <a:r>
              <a:rPr lang="en-US" sz="3600" dirty="0" err="1">
                <a:solidFill>
                  <a:srgbClr val="003399"/>
                </a:solidFill>
              </a:rPr>
              <a:t>Jems</a:t>
            </a:r>
            <a:r>
              <a:rPr lang="en-US" sz="3600" dirty="0">
                <a:solidFill>
                  <a:srgbClr val="003399"/>
                </a:solidFill>
              </a:rPr>
              <a:t> (no late submissions allowed)</a:t>
            </a:r>
          </a:p>
          <a:p>
            <a:r>
              <a:rPr lang="en-US" sz="3600" b="1" dirty="0">
                <a:solidFill>
                  <a:srgbClr val="003399"/>
                </a:solidFill>
              </a:rPr>
              <a:t>3. </a:t>
            </a:r>
            <a:r>
              <a:rPr lang="en-US" sz="3600" dirty="0">
                <a:solidFill>
                  <a:srgbClr val="003399"/>
                </a:solidFill>
              </a:rPr>
              <a:t>Application compiled in English</a:t>
            </a:r>
          </a:p>
          <a:p>
            <a:r>
              <a:rPr lang="en-US" sz="3600" b="1" dirty="0">
                <a:solidFill>
                  <a:srgbClr val="003399"/>
                </a:solidFill>
              </a:rPr>
              <a:t>4. </a:t>
            </a:r>
            <a:r>
              <a:rPr lang="en-US" sz="3600" dirty="0">
                <a:solidFill>
                  <a:srgbClr val="003399"/>
                </a:solidFill>
              </a:rPr>
              <a:t>Partnership composition (≥3 financing partners, ≥3 DRP partner countries, incl. 1 EU member state beneficiary)</a:t>
            </a:r>
          </a:p>
          <a:p>
            <a:r>
              <a:rPr lang="en-US" sz="3600" b="1" dirty="0">
                <a:solidFill>
                  <a:srgbClr val="003399"/>
                </a:solidFill>
              </a:rPr>
              <a:t>5. </a:t>
            </a:r>
            <a:r>
              <a:rPr lang="en-US" sz="3600" dirty="0">
                <a:solidFill>
                  <a:srgbClr val="003399"/>
                </a:solidFill>
              </a:rPr>
              <a:t>Lead applicant must be eligible</a:t>
            </a:r>
          </a:p>
        </p:txBody>
      </p:sp>
      <p:pic>
        <p:nvPicPr>
          <p:cNvPr id="3" name="Picture 2">
            <a:extLst>
              <a:ext uri="{FF2B5EF4-FFF2-40B4-BE49-F238E27FC236}">
                <a16:creationId xmlns:a16="http://schemas.microsoft.com/office/drawing/2014/main" id="{68FB3CD0-5ED8-C775-7C62-645EEA1A6351}"/>
              </a:ext>
            </a:extLst>
          </p:cNvPr>
          <p:cNvPicPr>
            <a:picLocks noChangeAspect="1"/>
          </p:cNvPicPr>
          <p:nvPr/>
        </p:nvPicPr>
        <p:blipFill>
          <a:blip r:embed="rId4"/>
          <a:stretch>
            <a:fillRect/>
          </a:stretch>
        </p:blipFill>
        <p:spPr>
          <a:xfrm>
            <a:off x="6904383" y="5770166"/>
            <a:ext cx="5605669" cy="3323987"/>
          </a:xfrm>
          <a:prstGeom prst="rect">
            <a:avLst/>
          </a:prstGeom>
        </p:spPr>
      </p:pic>
    </p:spTree>
    <p:extLst>
      <p:ext uri="{BB962C8B-B14F-4D97-AF65-F5344CB8AC3E}">
        <p14:creationId xmlns:p14="http://schemas.microsoft.com/office/powerpoint/2010/main" val="1816969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Communication objectives are too generally defined or are not supporting the achievement of the project specific objectives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Communication objectives refer to simple communication/ promotion/ dissemination activities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Connect clearly the communication objectives to the project specific objectives</a:t>
            </a:r>
            <a:r>
              <a:rPr lang="en-GB" dirty="0"/>
              <a:t/>
            </a:r>
            <a:br>
              <a:rPr lang="en-GB" dirty="0"/>
            </a:br>
            <a:r>
              <a:rPr lang="en-GB" sz="2800" dirty="0">
                <a:sym typeface="Wingdings" panose="05000000000000000000" pitchFamily="2" charset="2"/>
              </a:rPr>
              <a:t></a:t>
            </a:r>
            <a:r>
              <a:rPr lang="en-GB" sz="2800" b="0" dirty="0">
                <a:sym typeface="Wingdings" panose="05000000000000000000" pitchFamily="2" charset="2"/>
              </a:rPr>
              <a:t> When formulating the communication objectives, think also about how these objectives can influence the audience’s behaviour and enhance their awareness and knowledge level. </a:t>
            </a:r>
            <a:br>
              <a:rPr lang="en-GB" sz="2800" b="0" dirty="0">
                <a:sym typeface="Wingdings" panose="05000000000000000000" pitchFamily="2" charset="2"/>
              </a:rPr>
            </a:b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767539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Communication (2/2)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3200" dirty="0"/>
              <a:t>Communication activities and deliverables are tailored to the needs and specificities of the target groups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6. To what extent are communication activities and deliverables appropriate to reach the relevant target groups and stakeholders?</a:t>
            </a:r>
          </a:p>
          <a:p>
            <a:pPr lvl="0"/>
            <a:endParaRPr lang="en-GB" dirty="0"/>
          </a:p>
          <a:p>
            <a:pPr lvl="0"/>
            <a:r>
              <a:rPr lang="en-GB" dirty="0"/>
              <a:t>Weight: 2.00</a:t>
            </a:r>
          </a:p>
          <a:p>
            <a:r>
              <a:rPr lang="en-GB" dirty="0"/>
              <a:t>AF: C.4, C.7.3</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98814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Communication activities (including strategies, tools, channels, etc.) are not well tailored to the type of addressed stakeholders or target groups</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Plan efficient communication activities tailored to the project content and target groups</a:t>
            </a:r>
            <a:br>
              <a:rPr lang="en-GB" sz="2800" b="0" dirty="0">
                <a:sym typeface="Wingdings" panose="05000000000000000000" pitchFamily="2" charset="2"/>
              </a:rPr>
            </a:br>
            <a:r>
              <a:rPr lang="en-GB" sz="2800" b="0" dirty="0">
                <a:sym typeface="Wingdings" panose="05000000000000000000" pitchFamily="2" charset="2"/>
              </a:rPr>
              <a:t/>
            </a:r>
            <a:br>
              <a:rPr lang="en-GB" sz="2800" b="0" dirty="0">
                <a:sym typeface="Wingdings" panose="05000000000000000000" pitchFamily="2" charset="2"/>
              </a:rPr>
            </a:br>
            <a:r>
              <a:rPr lang="en-GB" sz="2800" dirty="0">
                <a:sym typeface="Wingdings" panose="05000000000000000000" pitchFamily="2" charset="2"/>
              </a:rPr>
              <a:t>Communication in AF:</a:t>
            </a:r>
            <a:r>
              <a:rPr lang="en-GB" sz="2800" b="0" dirty="0">
                <a:sym typeface="Wingdings" panose="05000000000000000000" pitchFamily="2" charset="2"/>
              </a:rPr>
              <a:t/>
            </a:r>
            <a:br>
              <a:rPr lang="en-GB" sz="2800" b="0" dirty="0">
                <a:sym typeface="Wingdings" panose="05000000000000000000" pitchFamily="2" charset="2"/>
              </a:rPr>
            </a:br>
            <a:r>
              <a:rPr lang="en-GB" sz="2800" b="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800" b="0" dirty="0">
                <a:sym typeface="Wingdings" panose="05000000000000000000" pitchFamily="2" charset="2"/>
              </a:rPr>
              <a:t>C.7.3 – who will coordinate project communication, how the involvement of all partners will be ensured, role of communication in transferring the project results. Remember the mandatory communication </a:t>
            </a:r>
            <a:r>
              <a:rPr lang="en-GB" sz="2800" b="0">
                <a:sym typeface="Wingdings" panose="05000000000000000000" pitchFamily="2" charset="2"/>
              </a:rPr>
              <a:t>requirements </a:t>
            </a:r>
            <a:r>
              <a:rPr lang="en-GB" sz="2800" b="0">
                <a:solidFill>
                  <a:srgbClr val="00B050"/>
                </a:solidFill>
                <a:sym typeface="Wingdings" panose="05000000000000000000" pitchFamily="2" charset="2"/>
              </a:rPr>
              <a:t/>
            </a:r>
            <a:br>
              <a:rPr lang="en-GB" sz="2800" b="0">
                <a:solidFill>
                  <a:srgbClr val="00B050"/>
                </a:solidFill>
                <a:sym typeface="Wingdings" panose="05000000000000000000" pitchFamily="2" charset="2"/>
              </a:rPr>
            </a:br>
            <a:r>
              <a:rPr lang="en-GB" sz="2800" b="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800" b="0" dirty="0">
                <a:sym typeface="Wingdings" panose="05000000000000000000" pitchFamily="2" charset="2"/>
              </a:rPr>
              <a:t>Work plan: </a:t>
            </a:r>
            <a:br>
              <a:rPr lang="en-GB" sz="2800" b="0" dirty="0">
                <a:sym typeface="Wingdings" panose="05000000000000000000" pitchFamily="2" charset="2"/>
              </a:rPr>
            </a:br>
            <a:r>
              <a:rPr lang="en-GB" sz="2800" b="0" dirty="0">
                <a:sym typeface="Wingdings" panose="05000000000000000000" pitchFamily="2" charset="2"/>
              </a:rPr>
              <a:t>- Communication objectives defined for each specific objective</a:t>
            </a:r>
            <a:br>
              <a:rPr lang="en-GB" sz="2800" b="0" dirty="0">
                <a:sym typeface="Wingdings" panose="05000000000000000000" pitchFamily="2" charset="2"/>
              </a:rPr>
            </a:br>
            <a:r>
              <a:rPr lang="en-GB" sz="2800" b="0" dirty="0">
                <a:sym typeface="Wingdings" panose="05000000000000000000" pitchFamily="2" charset="2"/>
              </a:rPr>
              <a:t>- Communication activities described in the Activity description fields</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734637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budget (1/3)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3200" dirty="0"/>
              <a:t>Overall value of the proposal considering its size, proposed activities and outputs as well as its quality </a:t>
            </a:r>
          </a:p>
          <a:p>
            <a:pPr marL="342900" indent="-342900">
              <a:buFont typeface="Arial" panose="020B0604020202020204" pitchFamily="34" charset="0"/>
              <a:buChar char="•"/>
            </a:pPr>
            <a:r>
              <a:rPr lang="en-GB" sz="3200" dirty="0"/>
              <a:t>Budget allocation of each project activity is realistic (considering that sufficient information is provided in the activity descriptions)</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7. To what extent is the budget allocated to each project activity justified and correctly quantified?</a:t>
            </a:r>
          </a:p>
          <a:p>
            <a:pPr lvl="0"/>
            <a:endParaRPr lang="en-GB" dirty="0"/>
          </a:p>
          <a:p>
            <a:pPr lvl="0"/>
            <a:r>
              <a:rPr lang="en-GB" dirty="0"/>
              <a:t>Weight: 3.00</a:t>
            </a:r>
          </a:p>
          <a:p>
            <a:r>
              <a:rPr lang="en-GB" dirty="0"/>
              <a:t>AF: C.4</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148213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Budget allocation for each activity is not indicated</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Budget allocation for each activity is under/over estimated</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The project does not prove the value for money</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When allocating budget to each activity, think about the number of partners involved, their roles, as well as the outcomes of that activity – be realistic </a:t>
            </a:r>
            <a:r>
              <a:rPr lang="en-GB" sz="2800" dirty="0">
                <a:sym typeface="Wingdings" panose="05000000000000000000" pitchFamily="2" charset="2"/>
              </a:rPr>
              <a:t/>
            </a:r>
            <a:br>
              <a:rPr lang="en-GB" sz="2800" dirty="0">
                <a:sym typeface="Wingdings" panose="05000000000000000000" pitchFamily="2" charset="2"/>
              </a:rPr>
            </a:br>
            <a:r>
              <a:rPr lang="en-GB" sz="2800" dirty="0">
                <a:sym typeface="Wingdings" panose="05000000000000000000" pitchFamily="2" charset="2"/>
              </a:rPr>
              <a:t/>
            </a:r>
            <a:br>
              <a:rPr lang="en-GB" sz="2800" dirty="0">
                <a:sym typeface="Wingdings" panose="05000000000000000000" pitchFamily="2" charset="2"/>
              </a:rPr>
            </a:br>
            <a:r>
              <a:rPr lang="en-GB" sz="2800" dirty="0">
                <a:sym typeface="Wingdings" panose="05000000000000000000" pitchFamily="2" charset="2"/>
              </a:rPr>
              <a:t>REMEMBER:</a:t>
            </a:r>
            <a:br>
              <a:rPr lang="en-GB" sz="280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to indicate the budget allocation for each activity in the activity description field</a:t>
            </a:r>
            <a:br>
              <a:rPr lang="en-GB" sz="2800" b="0" dirty="0">
                <a:sym typeface="Wingdings" panose="05000000000000000000" pitchFamily="2" charset="2"/>
              </a:rPr>
            </a:br>
            <a:r>
              <a:rPr lang="en-GB" sz="2800" b="0" dirty="0">
                <a:sym typeface="Wingdings" panose="05000000000000000000" pitchFamily="2" charset="2"/>
              </a:rPr>
              <a:t>- to include the preparation costs, if applicable</a:t>
            </a:r>
            <a:br>
              <a:rPr lang="en-GB" sz="2800" b="0" dirty="0">
                <a:sym typeface="Wingdings" panose="05000000000000000000" pitchFamily="2" charset="2"/>
              </a:rPr>
            </a:br>
            <a:r>
              <a:rPr lang="en-GB" sz="2800" b="0" dirty="0">
                <a:sym typeface="Wingdings" panose="05000000000000000000" pitchFamily="2" charset="2"/>
              </a:rPr>
              <a:t>- to include ASPs travel costs in the sponsoring partner’s budget, if T&amp;A real costs </a:t>
            </a:r>
            <a:r>
              <a:rPr lang="en-GB" sz="2800" b="0" dirty="0" smtClean="0">
                <a:sym typeface="Wingdings" panose="05000000000000000000" pitchFamily="2" charset="2"/>
              </a:rPr>
              <a:t>apply</a:t>
            </a:r>
            <a:br>
              <a:rPr lang="en-GB" sz="2800" b="0" dirty="0" smtClean="0">
                <a:sym typeface="Wingdings" panose="05000000000000000000" pitchFamily="2" charset="2"/>
              </a:rPr>
            </a:br>
            <a:r>
              <a:rPr lang="en-GB" sz="2800" b="0" dirty="0" smtClean="0">
                <a:sym typeface="Wingdings" panose="05000000000000000000" pitchFamily="2" charset="2"/>
              </a:rPr>
              <a:t>- to include control costs (FLC) in the External expertise cost category (valid for PPs from DE, AT and MD)</a:t>
            </a:r>
            <a:endParaRPr lang="en-GB"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040358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budget (2/3)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3200" dirty="0"/>
              <a:t>Real costs are analysed at partner level: </a:t>
            </a:r>
          </a:p>
          <a:p>
            <a:pPr marL="342900" indent="-342900">
              <a:buFontTx/>
              <a:buChar char="-"/>
            </a:pPr>
            <a:r>
              <a:rPr lang="en-GB" sz="3200" dirty="0"/>
              <a:t>Staff: justified by planned activities and partner involvement </a:t>
            </a:r>
          </a:p>
          <a:p>
            <a:pPr marL="342900" indent="-342900">
              <a:buFontTx/>
              <a:buChar char="-"/>
            </a:pPr>
            <a:r>
              <a:rPr lang="en-GB" sz="3200" dirty="0"/>
              <a:t>Travel and accommodation (in special cases): justified by planned meetings, events</a:t>
            </a:r>
          </a:p>
          <a:p>
            <a:pPr marL="342900" indent="-342900">
              <a:buFontTx/>
              <a:buChar char="-"/>
            </a:pPr>
            <a:r>
              <a:rPr lang="en-GB" sz="3200" dirty="0"/>
              <a:t>External expertise: justified by planned activities</a:t>
            </a:r>
          </a:p>
          <a:p>
            <a:pPr marL="342900" indent="-342900">
              <a:buFontTx/>
              <a:buChar char="-"/>
            </a:pPr>
            <a:r>
              <a:rPr lang="en-GB" sz="3200" dirty="0"/>
              <a:t>Equipment: necessary to implement planned activities, realistic cost/ item</a:t>
            </a:r>
          </a:p>
          <a:p>
            <a:pPr marL="342900" indent="-342900">
              <a:buFontTx/>
              <a:buChar char="-"/>
            </a:pPr>
            <a:r>
              <a:rPr lang="en-GB" sz="3200" dirty="0"/>
              <a:t>Infrastructure and works: eligible investment, realistic cost</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8. To what extent is the budget of each cost category (based on real costs) coherent with the planned activities and involved partners?</a:t>
            </a:r>
          </a:p>
          <a:p>
            <a:pPr lvl="0"/>
            <a:endParaRPr lang="en-GB" dirty="0"/>
          </a:p>
          <a:p>
            <a:pPr lvl="0"/>
            <a:r>
              <a:rPr lang="en-GB" dirty="0"/>
              <a:t>Weight: 2.00</a:t>
            </a:r>
          </a:p>
          <a:p>
            <a:r>
              <a:rPr lang="en-GB" dirty="0"/>
              <a:t>AF: C.4, D</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563062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Budget in certain cost categories is overestimated / not justified by planned activities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Some equipment items do not seem necessary for the implementation of activities</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Requested amounts for equipment or infrastructure and works are under/overestimated</a:t>
            </a: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r>
            <a:br>
              <a:rPr lang="en-GB" sz="280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a:t>
            </a:r>
            <a:r>
              <a:rPr lang="en-GB" sz="2800" b="0" dirty="0">
                <a:sym typeface="Wingdings" panose="05000000000000000000" pitchFamily="2" charset="2"/>
              </a:rPr>
              <a:t> Develop a detailed internal budget per partner/ activity/ cost category/ period taking into consideration the project activities and the involvement of each partner</a:t>
            </a:r>
            <a:br>
              <a:rPr lang="en-GB" sz="2800" b="0" dirty="0">
                <a:sym typeface="Wingdings" panose="05000000000000000000" pitchFamily="2" charset="2"/>
              </a:rPr>
            </a:br>
            <a:r>
              <a:rPr lang="en-GB" sz="2800" dirty="0">
                <a:sym typeface="Wingdings" panose="05000000000000000000" pitchFamily="2" charset="2"/>
              </a:rPr>
              <a:t> </a:t>
            </a:r>
            <a:r>
              <a:rPr lang="en-GB" sz="2800" b="0" dirty="0">
                <a:sym typeface="Wingdings" panose="05000000000000000000" pitchFamily="2" charset="2"/>
              </a:rPr>
              <a:t>Make realistic estimations considering applicable rules and market prices</a:t>
            </a:r>
            <a:endParaRPr lang="en-GB" sz="2800" b="0"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67033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p:txBody>
          <a:bodyPr/>
          <a:lstStyle/>
          <a:p>
            <a:r>
              <a:rPr lang="en-GB" dirty="0"/>
              <a:t>Project budget (3/3)</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GB" sz="3200" dirty="0"/>
              <a:t>Total budget of each partner is analysed as per role, tasks, involvement and responsibilities</a:t>
            </a:r>
          </a:p>
          <a:p>
            <a:pPr marL="342900" indent="-342900">
              <a:buFont typeface="Arial" panose="020B0604020202020204" pitchFamily="34" charset="0"/>
              <a:buChar char="•"/>
            </a:pPr>
            <a:r>
              <a:rPr lang="en-GB" sz="3200" dirty="0"/>
              <a:t>Staff / external expertise ratio is scrutinised </a:t>
            </a:r>
          </a:p>
        </p:txBody>
      </p:sp>
      <p:sp>
        <p:nvSpPr>
          <p:cNvPr id="4" name="Szöveg helye 3">
            <a:extLst>
              <a:ext uri="{FF2B5EF4-FFF2-40B4-BE49-F238E27FC236}">
                <a16:creationId xmlns:a16="http://schemas.microsoft.com/office/drawing/2014/main" id="{3040184D-B2EB-F819-7141-1D0A1DF9711B}"/>
              </a:ext>
            </a:extLst>
          </p:cNvPr>
          <p:cNvSpPr>
            <a:spLocks noGrp="1"/>
          </p:cNvSpPr>
          <p:nvPr>
            <p:ph type="body" sz="quarter" idx="11"/>
          </p:nvPr>
        </p:nvSpPr>
        <p:spPr>
          <a:xfrm>
            <a:off x="2514600" y="2728452"/>
            <a:ext cx="6121400" cy="6757176"/>
          </a:xfrm>
        </p:spPr>
        <p:txBody>
          <a:bodyPr>
            <a:normAutofit/>
          </a:bodyPr>
          <a:lstStyle/>
          <a:p>
            <a:pPr lvl="0"/>
            <a:r>
              <a:rPr lang="en-GB" dirty="0"/>
              <a:t>9. To what extent the partners’ budget is consistent with their involvement in the activities?</a:t>
            </a:r>
          </a:p>
          <a:p>
            <a:pPr lvl="0"/>
            <a:endParaRPr lang="en-GB" dirty="0"/>
          </a:p>
          <a:p>
            <a:pPr lvl="0"/>
            <a:r>
              <a:rPr lang="en-GB" dirty="0"/>
              <a:t>Weight: 2.00</a:t>
            </a:r>
          </a:p>
          <a:p>
            <a:r>
              <a:rPr lang="en-GB" dirty="0"/>
              <a:t>AF: B, C.4, D</a:t>
            </a: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047815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solidFill>
                  <a:srgbClr val="FF0000"/>
                </a:solidFill>
              </a:rPr>
              <a:t>Common shortcomings</a:t>
            </a:r>
            <a:r>
              <a:rPr lang="en-GB" dirty="0"/>
              <a:t/>
            </a:r>
            <a:br>
              <a:rPr lang="en-GB" dirty="0"/>
            </a:br>
            <a:r>
              <a:rPr lang="en-GB" sz="2800" dirty="0"/>
              <a:t/>
            </a:r>
            <a:br>
              <a:rPr lang="en-GB" sz="2800" dirty="0"/>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Partners’ involvement is not clear making it difficult to assess their budget</a:t>
            </a:r>
            <a:br>
              <a:rPr lang="en-GB" sz="2800" b="0" dirty="0">
                <a:solidFill>
                  <a:srgbClr val="FF0000"/>
                </a:solidFill>
                <a:sym typeface="Wingdings" panose="05000000000000000000" pitchFamily="2" charset="2"/>
              </a:rPr>
            </a:br>
            <a:r>
              <a:rPr lang="en-GB" sz="2800" dirty="0">
                <a:solidFill>
                  <a:srgbClr val="FF0000"/>
                </a:solidFill>
                <a:sym typeface="Wingdings" panose="05000000000000000000" pitchFamily="2" charset="2"/>
              </a:rPr>
              <a:t> </a:t>
            </a:r>
            <a:r>
              <a:rPr lang="en-GB" sz="2800" b="0" dirty="0">
                <a:solidFill>
                  <a:srgbClr val="FF0000"/>
                </a:solidFill>
                <a:sym typeface="Wingdings" panose="05000000000000000000" pitchFamily="2" charset="2"/>
              </a:rPr>
              <a:t>Amount allocated to external expertise is too high - raising the question of the relevance of the respective partner in the project</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sz="2800" b="0" dirty="0">
                <a:solidFill>
                  <a:srgbClr val="FF0000"/>
                </a:solidFill>
                <a:sym typeface="Wingdings" panose="05000000000000000000" pitchFamily="2" charset="2"/>
              </a:rPr>
              <a:t/>
            </a:r>
            <a:br>
              <a:rPr lang="en-GB" sz="2800" b="0" dirty="0">
                <a:solidFill>
                  <a:srgbClr val="FF0000"/>
                </a:solidFill>
                <a:sym typeface="Wingdings" panose="05000000000000000000" pitchFamily="2" charset="2"/>
              </a:rPr>
            </a:br>
            <a:r>
              <a:rPr lang="en-GB" dirty="0"/>
              <a:t>Recommendations</a:t>
            </a:r>
            <a:br>
              <a:rPr lang="en-GB" dirty="0"/>
            </a:br>
            <a:r>
              <a:rPr lang="en-GB" sz="2800" dirty="0">
                <a:sym typeface="Wingdings" panose="05000000000000000000" pitchFamily="2" charset="2"/>
              </a:rPr>
              <a:t> </a:t>
            </a:r>
            <a:r>
              <a:rPr lang="en-GB" sz="2800" b="0" dirty="0">
                <a:sym typeface="Wingdings" panose="05000000000000000000" pitchFamily="2" charset="2"/>
              </a:rPr>
              <a:t>After developing the detailed budget, calculate percentages to appraise whether they correspond to each partner’s involvement (e.g. % of PPs total budget as compared to the total project budget, % of each cost category in a PP’s budget compared to their total budget)</a:t>
            </a:r>
            <a:r>
              <a:rPr lang="en-GB" sz="2800" dirty="0">
                <a:sym typeface="Wingdings" panose="05000000000000000000" pitchFamily="2" charset="2"/>
              </a:rPr>
              <a:t/>
            </a:r>
            <a:br>
              <a:rPr lang="en-GB" sz="2800" dirty="0">
                <a:sym typeface="Wingdings" panose="05000000000000000000" pitchFamily="2" charset="2"/>
              </a:rPr>
            </a:br>
            <a:r>
              <a:rPr lang="en-GB" sz="2800" dirty="0">
                <a:sym typeface="Wingdings" panose="05000000000000000000" pitchFamily="2" charset="2"/>
              </a:rPr>
              <a:t/>
            </a:r>
            <a:br>
              <a:rPr lang="en-GB" sz="2800" dirty="0">
                <a:sym typeface="Wingdings" panose="05000000000000000000" pitchFamily="2" charset="2"/>
              </a:rPr>
            </a:br>
            <a:r>
              <a:rPr lang="en-GB" sz="2800" dirty="0">
                <a:sym typeface="Wingdings" panose="05000000000000000000" pitchFamily="2" charset="2"/>
              </a:rPr>
              <a:t>REMEMBER: </a:t>
            </a:r>
            <a:br>
              <a:rPr lang="en-GB" sz="2800" dirty="0">
                <a:sym typeface="Wingdings" panose="05000000000000000000" pitchFamily="2" charset="2"/>
              </a:rPr>
            </a:br>
            <a:r>
              <a:rPr lang="en-GB" sz="2800" b="0" dirty="0">
                <a:sym typeface="Wingdings" panose="05000000000000000000" pitchFamily="2" charset="2"/>
              </a:rPr>
              <a:t>- to indicate the proportion (%) of the total partner budget to be allocated for project management activities in </a:t>
            </a:r>
            <a:r>
              <a:rPr lang="en-GB" sz="2800" dirty="0">
                <a:sym typeface="Wingdings" panose="05000000000000000000" pitchFamily="2" charset="2"/>
              </a:rPr>
              <a:t>section B, Motivation (2</a:t>
            </a:r>
            <a:r>
              <a:rPr lang="en-GB" sz="2800" baseline="30000" dirty="0">
                <a:sym typeface="Wingdings" panose="05000000000000000000" pitchFamily="2" charset="2"/>
              </a:rPr>
              <a:t>nd</a:t>
            </a:r>
            <a:r>
              <a:rPr lang="en-GB" sz="2800" dirty="0">
                <a:sym typeface="Wingdings" panose="05000000000000000000" pitchFamily="2" charset="2"/>
              </a:rPr>
              <a:t> question)</a:t>
            </a:r>
            <a:endParaRPr lang="en-GB" dirty="0"/>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1749995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sz="3200" dirty="0">
                <a:latin typeface="+mn-lt"/>
              </a:rPr>
              <a:t/>
            </a:r>
            <a:br>
              <a:rPr lang="en-GB" sz="3200" dirty="0">
                <a:latin typeface="+mn-lt"/>
              </a:rPr>
            </a:br>
            <a:r>
              <a:rPr lang="en-GB" dirty="0">
                <a:latin typeface="+mn-lt"/>
              </a:rPr>
              <a:t>General advices for application</a:t>
            </a:r>
            <a:r>
              <a:rPr lang="en-GB" sz="3200" b="0" dirty="0">
                <a:latin typeface="+mn-lt"/>
              </a:rPr>
              <a:t/>
            </a:r>
            <a:br>
              <a:rPr lang="en-GB" sz="3200" b="0" dirty="0">
                <a:latin typeface="+mn-lt"/>
              </a:rPr>
            </a:br>
            <a:r>
              <a:rPr lang="en-GB" sz="3200" b="0" dirty="0">
                <a:latin typeface="+mn-lt"/>
              </a:rPr>
              <a:t/>
            </a:r>
            <a:br>
              <a:rPr lang="en-GB" sz="3200" b="0" dirty="0">
                <a:latin typeface="+mn-lt"/>
              </a:rPr>
            </a:br>
            <a:r>
              <a:rPr lang="en-GB" sz="3200" b="0" dirty="0">
                <a:latin typeface="+mn-lt"/>
                <a:sym typeface="Wingdings" panose="05000000000000000000" pitchFamily="2" charset="2"/>
              </a:rPr>
              <a:t> </a:t>
            </a:r>
            <a:r>
              <a:rPr lang="en-GB" sz="3200" b="0" dirty="0">
                <a:latin typeface="+mn-lt"/>
              </a:rPr>
              <a:t>Read carefully 3</a:t>
            </a:r>
            <a:r>
              <a:rPr lang="en-GB" sz="3200" b="0" baseline="30000" dirty="0">
                <a:latin typeface="+mn-lt"/>
              </a:rPr>
              <a:t>rd</a:t>
            </a:r>
            <a:r>
              <a:rPr lang="en-GB" sz="3200" b="0" dirty="0">
                <a:latin typeface="+mn-lt"/>
              </a:rPr>
              <a:t> call documents</a:t>
            </a:r>
            <a:br>
              <a:rPr lang="en-GB" sz="3200" b="0" dirty="0">
                <a:latin typeface="+mn-lt"/>
              </a:rPr>
            </a:br>
            <a:r>
              <a:rPr lang="en-GB" sz="3200" b="0" dirty="0">
                <a:latin typeface="+mn-lt"/>
              </a:rPr>
              <a:t/>
            </a:r>
            <a:br>
              <a:rPr lang="en-GB" sz="3200" b="0" dirty="0">
                <a:latin typeface="+mn-lt"/>
              </a:rPr>
            </a:br>
            <a:r>
              <a:rPr lang="en-GB" sz="3200" b="0" dirty="0">
                <a:sym typeface="Wingdings" panose="05000000000000000000" pitchFamily="2" charset="2"/>
              </a:rPr>
              <a:t> </a:t>
            </a:r>
            <a:r>
              <a:rPr lang="en-GB" sz="3200" b="0" dirty="0">
                <a:latin typeface="+mn-lt"/>
              </a:rPr>
              <a:t>Make sure that intervention logic and related DRP indicators are clearly understood</a:t>
            </a:r>
            <a:br>
              <a:rPr lang="en-GB" sz="3200" b="0" dirty="0">
                <a:latin typeface="+mn-lt"/>
              </a:rPr>
            </a:br>
            <a:r>
              <a:rPr lang="en-GB" sz="3200" b="0" dirty="0">
                <a:latin typeface="+mn-lt"/>
              </a:rPr>
              <a:t> </a:t>
            </a:r>
            <a:br>
              <a:rPr lang="en-GB" sz="3200" b="0" dirty="0">
                <a:latin typeface="+mn-lt"/>
              </a:rPr>
            </a:br>
            <a:r>
              <a:rPr lang="en-GB" sz="3200" b="0" dirty="0">
                <a:sym typeface="Wingdings" panose="05000000000000000000" pitchFamily="2" charset="2"/>
              </a:rPr>
              <a:t> C</a:t>
            </a:r>
            <a:r>
              <a:rPr lang="en-GB" sz="3200" b="0" dirty="0">
                <a:latin typeface="+mn-lt"/>
              </a:rPr>
              <a:t>heck whether your application provides clear, concrete, well detailed information as per each </a:t>
            </a:r>
            <a:r>
              <a:rPr lang="en-GB" sz="3200" b="0" dirty="0"/>
              <a:t>assessment criteria </a:t>
            </a:r>
            <a:br>
              <a:rPr lang="en-GB" sz="3200" b="0" dirty="0"/>
            </a:br>
            <a:r>
              <a:rPr lang="en-GB" sz="3200" b="0" dirty="0">
                <a:latin typeface="+mn-lt"/>
              </a:rPr>
              <a:t/>
            </a:r>
            <a:br>
              <a:rPr lang="en-GB" sz="3200" b="0" dirty="0">
                <a:latin typeface="+mn-lt"/>
              </a:rPr>
            </a:br>
            <a:r>
              <a:rPr lang="en-GB" sz="3200" b="0" dirty="0">
                <a:sym typeface="Wingdings" panose="05000000000000000000" pitchFamily="2" charset="2"/>
              </a:rPr>
              <a:t> </a:t>
            </a:r>
            <a:r>
              <a:rPr lang="en-GB" sz="3200" b="0" dirty="0">
                <a:latin typeface="+mn-lt"/>
              </a:rPr>
              <a:t>Contact DRP MA/JS - NCP if you have any questions</a:t>
            </a:r>
            <a:br>
              <a:rPr lang="en-GB" sz="3200" b="0" dirty="0">
                <a:latin typeface="+mn-lt"/>
              </a:rPr>
            </a:br>
            <a:endParaRPr lang="en-GB" sz="3200" b="0" dirty="0">
              <a:latin typeface="+mn-lt"/>
            </a:endParaRP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140073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EC45-0A3D-5B27-504B-1F48B607A0F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7F601C9-F0DC-C12F-47C5-A4154B7824ED}"/>
              </a:ext>
            </a:extLst>
          </p:cNvPr>
          <p:cNvSpPr>
            <a:spLocks noGrp="1"/>
          </p:cNvSpPr>
          <p:nvPr>
            <p:ph type="title"/>
          </p:nvPr>
        </p:nvSpPr>
        <p:spPr>
          <a:xfrm>
            <a:off x="2514599" y="979868"/>
            <a:ext cx="12074235" cy="838129"/>
          </a:xfrm>
        </p:spPr>
        <p:txBody>
          <a:bodyPr/>
          <a:lstStyle/>
          <a:p>
            <a:r>
              <a:rPr lang="en-US" dirty="0"/>
              <a:t>Overall Proposal Criteria (1–9)</a:t>
            </a:r>
          </a:p>
        </p:txBody>
      </p:sp>
      <p:pic>
        <p:nvPicPr>
          <p:cNvPr id="6" name="Kép 5">
            <a:extLst>
              <a:ext uri="{FF2B5EF4-FFF2-40B4-BE49-F238E27FC236}">
                <a16:creationId xmlns:a16="http://schemas.microsoft.com/office/drawing/2014/main" id="{C22D7AB4-0BA7-1013-1C16-25E255DEF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3AFDB0EA-BEB0-F116-5B74-2225E8D91467}"/>
              </a:ext>
            </a:extLst>
          </p:cNvPr>
          <p:cNvSpPr txBox="1"/>
          <p:nvPr/>
        </p:nvSpPr>
        <p:spPr>
          <a:xfrm>
            <a:off x="3032941" y="2612115"/>
            <a:ext cx="14990015" cy="5632311"/>
          </a:xfrm>
          <a:prstGeom prst="rect">
            <a:avLst/>
          </a:prstGeom>
          <a:noFill/>
        </p:spPr>
        <p:txBody>
          <a:bodyPr wrap="square">
            <a:spAutoFit/>
          </a:bodyPr>
          <a:lstStyle/>
          <a:p>
            <a:r>
              <a:rPr lang="en-US" sz="3600" b="1" dirty="0">
                <a:solidFill>
                  <a:srgbClr val="003399"/>
                </a:solidFill>
              </a:rPr>
              <a:t>6. </a:t>
            </a:r>
            <a:r>
              <a:rPr lang="en-US" sz="3600" dirty="0">
                <a:solidFill>
                  <a:srgbClr val="003399"/>
                </a:solidFill>
              </a:rPr>
              <a:t>At least 3 cooperation levels: </a:t>
            </a:r>
          </a:p>
          <a:p>
            <a:r>
              <a:rPr lang="en-US" sz="3600" dirty="0">
                <a:solidFill>
                  <a:srgbClr val="003399"/>
                </a:solidFill>
              </a:rPr>
              <a:t>joint development,       implementation,       staffing,       financing</a:t>
            </a:r>
          </a:p>
          <a:p>
            <a:endParaRPr lang="en-US" sz="3600" dirty="0">
              <a:solidFill>
                <a:srgbClr val="003399"/>
              </a:solidFill>
            </a:endParaRPr>
          </a:p>
          <a:p>
            <a:r>
              <a:rPr lang="en-US" sz="3600" b="1" dirty="0">
                <a:solidFill>
                  <a:srgbClr val="003399"/>
                </a:solidFill>
              </a:rPr>
              <a:t>7. </a:t>
            </a:r>
            <a:r>
              <a:rPr lang="en-US" sz="3600" dirty="0">
                <a:solidFill>
                  <a:srgbClr val="003399"/>
                </a:solidFill>
              </a:rPr>
              <a:t>Partnership agreement complete &amp; signed</a:t>
            </a:r>
          </a:p>
          <a:p>
            <a:endParaRPr lang="en-US" sz="3600" dirty="0">
              <a:solidFill>
                <a:srgbClr val="003399"/>
              </a:solidFill>
            </a:endParaRPr>
          </a:p>
          <a:p>
            <a:r>
              <a:rPr lang="en-US" sz="3600" b="1" dirty="0">
                <a:solidFill>
                  <a:srgbClr val="003399"/>
                </a:solidFill>
              </a:rPr>
              <a:t>8. </a:t>
            </a:r>
            <a:r>
              <a:rPr lang="en-US" sz="3600" dirty="0">
                <a:solidFill>
                  <a:srgbClr val="003399"/>
                </a:solidFill>
              </a:rPr>
              <a:t>At least 2 </a:t>
            </a:r>
            <a:r>
              <a:rPr lang="en-US" sz="3600" dirty="0" err="1">
                <a:solidFill>
                  <a:srgbClr val="003399"/>
                </a:solidFill>
              </a:rPr>
              <a:t>programme</a:t>
            </a:r>
            <a:r>
              <a:rPr lang="en-US" sz="3600" dirty="0">
                <a:solidFill>
                  <a:srgbClr val="003399"/>
                </a:solidFill>
              </a:rPr>
              <a:t> output indicators </a:t>
            </a:r>
          </a:p>
          <a:p>
            <a:r>
              <a:rPr lang="en-US" sz="2400" i="1" dirty="0">
                <a:solidFill>
                  <a:srgbClr val="003399"/>
                </a:solidFill>
              </a:rPr>
              <a:t>1 mandatory: RCO 87 </a:t>
            </a:r>
            <a:r>
              <a:rPr lang="hu-HU" sz="2400" i="1" dirty="0" err="1">
                <a:solidFill>
                  <a:srgbClr val="003399"/>
                </a:solidFill>
              </a:rPr>
              <a:t>Organisations</a:t>
            </a:r>
            <a:r>
              <a:rPr lang="hu-HU" sz="2400" i="1" dirty="0">
                <a:solidFill>
                  <a:srgbClr val="003399"/>
                </a:solidFill>
              </a:rPr>
              <a:t> </a:t>
            </a:r>
            <a:r>
              <a:rPr lang="hu-HU" sz="2400" i="1" dirty="0" err="1">
                <a:solidFill>
                  <a:srgbClr val="003399"/>
                </a:solidFill>
              </a:rPr>
              <a:t>cooperating</a:t>
            </a:r>
            <a:r>
              <a:rPr lang="hu-HU" sz="2400" i="1" dirty="0">
                <a:solidFill>
                  <a:srgbClr val="003399"/>
                </a:solidFill>
              </a:rPr>
              <a:t> </a:t>
            </a:r>
            <a:r>
              <a:rPr lang="hu-HU" sz="2400" i="1" dirty="0" err="1">
                <a:solidFill>
                  <a:srgbClr val="003399"/>
                </a:solidFill>
              </a:rPr>
              <a:t>across</a:t>
            </a:r>
            <a:r>
              <a:rPr lang="hu-HU" sz="2400" i="1" dirty="0">
                <a:solidFill>
                  <a:srgbClr val="003399"/>
                </a:solidFill>
              </a:rPr>
              <a:t> </a:t>
            </a:r>
            <a:r>
              <a:rPr lang="hu-HU" sz="2400" i="1" dirty="0" err="1">
                <a:solidFill>
                  <a:srgbClr val="003399"/>
                </a:solidFill>
              </a:rPr>
              <a:t>borders</a:t>
            </a:r>
            <a:endParaRPr lang="en-US" sz="2400" i="1" dirty="0">
              <a:solidFill>
                <a:srgbClr val="003399"/>
              </a:solidFill>
            </a:endParaRPr>
          </a:p>
          <a:p>
            <a:endParaRPr lang="en-US" sz="3600" i="1" dirty="0">
              <a:solidFill>
                <a:srgbClr val="003399"/>
              </a:solidFill>
            </a:endParaRPr>
          </a:p>
          <a:p>
            <a:r>
              <a:rPr lang="en-US" sz="3600" b="1" dirty="0">
                <a:solidFill>
                  <a:srgbClr val="003399"/>
                </a:solidFill>
              </a:rPr>
              <a:t>9. </a:t>
            </a:r>
            <a:r>
              <a:rPr lang="en-US" sz="3600" dirty="0">
                <a:solidFill>
                  <a:srgbClr val="003399"/>
                </a:solidFill>
              </a:rPr>
              <a:t>At least 2 </a:t>
            </a:r>
            <a:r>
              <a:rPr lang="en-US" sz="3600" dirty="0" err="1">
                <a:solidFill>
                  <a:srgbClr val="003399"/>
                </a:solidFill>
              </a:rPr>
              <a:t>programme</a:t>
            </a:r>
            <a:r>
              <a:rPr lang="en-US" sz="3600" dirty="0">
                <a:solidFill>
                  <a:srgbClr val="003399"/>
                </a:solidFill>
              </a:rPr>
              <a:t> result indicators </a:t>
            </a:r>
          </a:p>
          <a:p>
            <a:r>
              <a:rPr lang="en-US" sz="2400" i="1" dirty="0">
                <a:solidFill>
                  <a:srgbClr val="003399"/>
                </a:solidFill>
              </a:rPr>
              <a:t>1 mandatory: ISI - </a:t>
            </a:r>
            <a:r>
              <a:rPr lang="en-US" sz="2400" i="1" dirty="0" err="1">
                <a:solidFill>
                  <a:srgbClr val="003399"/>
                </a:solidFill>
              </a:rPr>
              <a:t>Organisations</a:t>
            </a:r>
            <a:r>
              <a:rPr lang="en-US" sz="2400" i="1" dirty="0">
                <a:solidFill>
                  <a:srgbClr val="003399"/>
                </a:solidFill>
              </a:rPr>
              <a:t> with increased institutional capacity due to their participation in cooperation activities across borders.</a:t>
            </a:r>
            <a:endParaRPr lang="en-US" sz="3600" dirty="0">
              <a:solidFill>
                <a:srgbClr val="003399"/>
              </a:solidFill>
            </a:endParaRPr>
          </a:p>
        </p:txBody>
      </p:sp>
      <p:pic>
        <p:nvPicPr>
          <p:cNvPr id="3" name="Picture 2">
            <a:extLst>
              <a:ext uri="{FF2B5EF4-FFF2-40B4-BE49-F238E27FC236}">
                <a16:creationId xmlns:a16="http://schemas.microsoft.com/office/drawing/2014/main" id="{17520CE8-1A30-4289-FABF-E17E6EB1C236}"/>
              </a:ext>
            </a:extLst>
          </p:cNvPr>
          <p:cNvPicPr>
            <a:picLocks noChangeAspect="1"/>
          </p:cNvPicPr>
          <p:nvPr/>
        </p:nvPicPr>
        <p:blipFill>
          <a:blip r:embed="rId4"/>
          <a:stretch>
            <a:fillRect/>
          </a:stretch>
        </p:blipFill>
        <p:spPr>
          <a:xfrm>
            <a:off x="14756560" y="803585"/>
            <a:ext cx="2257425" cy="2028825"/>
          </a:xfrm>
          <a:prstGeom prst="rect">
            <a:avLst/>
          </a:prstGeom>
        </p:spPr>
      </p:pic>
      <p:pic>
        <p:nvPicPr>
          <p:cNvPr id="1028" name="Picture 4" descr="Criteria for Success, Inc | New York NY">
            <a:extLst>
              <a:ext uri="{FF2B5EF4-FFF2-40B4-BE49-F238E27FC236}">
                <a16:creationId xmlns:a16="http://schemas.microsoft.com/office/drawing/2014/main" id="{2189C559-78C3-91B0-7A70-97F755C12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266" y="3204287"/>
            <a:ext cx="716667" cy="644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riteria for Success, Inc | New York NY">
            <a:extLst>
              <a:ext uri="{FF2B5EF4-FFF2-40B4-BE49-F238E27FC236}">
                <a16:creationId xmlns:a16="http://schemas.microsoft.com/office/drawing/2014/main" id="{F1FB59E7-25E7-028F-6733-E69515B50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547" y="3204287"/>
            <a:ext cx="716667" cy="644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riteria for Success, Inc | New York NY">
            <a:extLst>
              <a:ext uri="{FF2B5EF4-FFF2-40B4-BE49-F238E27FC236}">
                <a16:creationId xmlns:a16="http://schemas.microsoft.com/office/drawing/2014/main" id="{777675D1-3000-9E71-7149-020C6BE5D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6856" y="3204287"/>
            <a:ext cx="716667" cy="64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iteria for Success, Inc | New York NY">
            <a:extLst>
              <a:ext uri="{FF2B5EF4-FFF2-40B4-BE49-F238E27FC236}">
                <a16:creationId xmlns:a16="http://schemas.microsoft.com/office/drawing/2014/main" id="{2BD0B04E-F8F0-B00B-D48F-47FD78D60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324" y="3177783"/>
            <a:ext cx="716667" cy="64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28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r>
              <a:rPr lang="en-GB" dirty="0">
                <a:latin typeface="+mn-lt"/>
              </a:rPr>
              <a:t>Selection</a:t>
            </a:r>
            <a:br>
              <a:rPr lang="en-GB" dirty="0">
                <a:latin typeface="+mn-lt"/>
              </a:rPr>
            </a:br>
            <a:r>
              <a:rPr lang="en-GB" dirty="0">
                <a:latin typeface="+mn-lt"/>
              </a:rPr>
              <a:t/>
            </a:r>
            <a:br>
              <a:rPr lang="en-GB" dirty="0">
                <a:latin typeface="+mn-lt"/>
              </a:rPr>
            </a:br>
            <a:r>
              <a:rPr lang="en-GB" sz="3200" dirty="0">
                <a:latin typeface="+mn-lt"/>
                <a:sym typeface="Wingdings" panose="05000000000000000000" pitchFamily="2" charset="2"/>
              </a:rPr>
              <a:t> </a:t>
            </a:r>
            <a:r>
              <a:rPr lang="en-GB" sz="3200" b="0" dirty="0">
                <a:latin typeface="+mn-lt"/>
              </a:rPr>
              <a:t>Proposals scoring less than 60% overall will be recommended by the MA/JS for rejection </a:t>
            </a:r>
            <a:br>
              <a:rPr lang="en-GB" sz="3200" b="0" dirty="0">
                <a:latin typeface="+mn-lt"/>
              </a:rPr>
            </a:br>
            <a:r>
              <a:rPr lang="en-GB" sz="3200" b="0" dirty="0">
                <a:latin typeface="+mn-lt"/>
              </a:rPr>
              <a:t/>
            </a:r>
            <a:br>
              <a:rPr lang="en-GB" sz="3200" b="0" dirty="0">
                <a:latin typeface="+mn-lt"/>
              </a:rPr>
            </a:br>
            <a:r>
              <a:rPr lang="en-GB" sz="3200" dirty="0">
                <a:sym typeface="Wingdings" panose="05000000000000000000" pitchFamily="2" charset="2"/>
              </a:rPr>
              <a:t> </a:t>
            </a:r>
            <a:r>
              <a:rPr lang="en-GB" sz="3200" b="0" dirty="0">
                <a:latin typeface="+mn-lt"/>
              </a:rPr>
              <a:t>Proposals scoring more than 60% overall will be subject to further discussions and a final decision will be taken by the MC </a:t>
            </a:r>
            <a:br>
              <a:rPr lang="en-GB" sz="3200" b="0" dirty="0">
                <a:latin typeface="+mn-lt"/>
              </a:rPr>
            </a:br>
            <a:r>
              <a:rPr lang="en-GB" sz="3200" b="0" dirty="0">
                <a:latin typeface="+mn-lt"/>
              </a:rPr>
              <a:t/>
            </a:r>
            <a:br>
              <a:rPr lang="en-GB" sz="3200" b="0" dirty="0">
                <a:latin typeface="+mn-lt"/>
              </a:rPr>
            </a:br>
            <a:r>
              <a:rPr lang="en-GB" sz="3200" dirty="0">
                <a:sym typeface="Wingdings" panose="05000000000000000000" pitchFamily="2" charset="2"/>
              </a:rPr>
              <a:t> </a:t>
            </a:r>
            <a:r>
              <a:rPr lang="en-GB" sz="3200" b="0" dirty="0">
                <a:latin typeface="+mn-lt"/>
              </a:rPr>
              <a:t>Final decision on financing the proposals will be taken by the MC based on the results of the assessment, the ranking list and the funds available</a:t>
            </a:r>
            <a:br>
              <a:rPr lang="en-GB" sz="3200" b="0" dirty="0">
                <a:latin typeface="+mn-lt"/>
              </a:rPr>
            </a:br>
            <a:r>
              <a:rPr lang="en-GB" sz="3200" b="0" dirty="0">
                <a:latin typeface="+mn-lt"/>
              </a:rPr>
              <a:t/>
            </a:r>
            <a:br>
              <a:rPr lang="en-GB" sz="3200" b="0" dirty="0">
                <a:latin typeface="+mn-lt"/>
              </a:rPr>
            </a:br>
            <a:endParaRPr lang="en-GB" sz="3200" b="0" dirty="0">
              <a:latin typeface="+mn-lt"/>
            </a:endParaRP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2118158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F3D2CB-B96B-A78D-AA6B-DB1B7982FAF7}"/>
              </a:ext>
            </a:extLst>
          </p:cNvPr>
          <p:cNvSpPr>
            <a:spLocks noGrp="1"/>
          </p:cNvSpPr>
          <p:nvPr>
            <p:ph type="title"/>
          </p:nvPr>
        </p:nvSpPr>
        <p:spPr/>
        <p:txBody>
          <a:bodyPr/>
          <a:lstStyle/>
          <a:p>
            <a:pPr>
              <a:spcBef>
                <a:spcPts val="6000"/>
              </a:spcBef>
              <a:spcAft>
                <a:spcPts val="2000"/>
              </a:spcAft>
            </a:pPr>
            <a:r>
              <a:rPr lang="en-GB" dirty="0">
                <a:latin typeface="Open Sans" panose="020B0606030504020204" pitchFamily="34" charset="0"/>
              </a:rPr>
              <a:t>Support for applicants</a:t>
            </a:r>
            <a:br>
              <a:rPr lang="en-GB" dirty="0">
                <a:latin typeface="Open Sans" panose="020B0606030504020204" pitchFamily="34" charset="0"/>
              </a:rPr>
            </a:br>
            <a:r>
              <a:rPr lang="en-GB" sz="6600" dirty="0">
                <a:latin typeface="Open Sans" panose="020B0606030504020204" pitchFamily="34" charset="0"/>
              </a:rPr>
              <a:t/>
            </a:r>
            <a:br>
              <a:rPr lang="en-GB" sz="6600" dirty="0">
                <a:latin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DRP website - 3</a:t>
            </a:r>
            <a:r>
              <a:rPr lang="en-GB" sz="3200" b="0" baseline="30000" dirty="0">
                <a:latin typeface="Open Sans" panose="020B0606030504020204" pitchFamily="34" charset="0"/>
                <a:ea typeface="Open Sans" panose="020B0606030504020204" pitchFamily="34" charset="0"/>
                <a:cs typeface="Open Sans" panose="020B0606030504020204" pitchFamily="34" charset="0"/>
              </a:rPr>
              <a:t>rd</a:t>
            </a:r>
            <a:r>
              <a:rPr lang="en-GB" sz="3200" b="0" dirty="0">
                <a:latin typeface="Open Sans" panose="020B0606030504020204" pitchFamily="34" charset="0"/>
                <a:ea typeface="Open Sans" panose="020B0606030504020204" pitchFamily="34" charset="0"/>
                <a:cs typeface="Open Sans" panose="020B0606030504020204" pitchFamily="34" charset="0"/>
              </a:rPr>
              <a:t> call webpage (information and documents)</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Thematic webinars (presentations, recordings)</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hlinkClick r:id="rId3"/>
              </a:rPr>
              <a:t>https://interreg-danube.eu/calls-for-proposals/third-call-for-proposals</a:t>
            </a: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DRP matchmaking platform for partner search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hlinkClick r:id="rId4"/>
              </a:rPr>
              <a:t>https://interreg-danube.eu/partner-search</a:t>
            </a: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Network of National Contact Points</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hlinkClick r:id="rId5"/>
              </a:rPr>
              <a:t>https://interreg-danube.eu/contact-us#ncp</a:t>
            </a: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EUSDR PAs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hlinkClick r:id="rId6"/>
              </a:rPr>
              <a:t>https://danube-region.eu/about-eusdr/eusdr-governance-priority-areas/</a:t>
            </a:r>
            <a:r>
              <a:rPr lang="en-GB" sz="3200" b="0" dirty="0">
                <a:latin typeface="Open Sans" panose="020B0606030504020204" pitchFamily="34" charset="0"/>
                <a:ea typeface="Open Sans" panose="020B0606030504020204" pitchFamily="34" charset="0"/>
                <a:cs typeface="Open Sans" panose="020B0606030504020204" pitchFamily="34" charset="0"/>
              </a:rPr>
              <a:t>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
            </a:r>
            <a:br>
              <a:rPr lang="en-GB" sz="3200" b="0" dirty="0">
                <a:latin typeface="Open Sans" panose="020B0606030504020204" pitchFamily="34" charset="0"/>
                <a:ea typeface="Open Sans" panose="020B0606030504020204" pitchFamily="34" charset="0"/>
                <a:cs typeface="Open Sans" panose="020B0606030504020204" pitchFamily="34" charset="0"/>
              </a:rPr>
            </a:br>
            <a:r>
              <a:rPr lang="en-GB" sz="3200" b="0" dirty="0">
                <a:latin typeface="Open Sans" panose="020B0606030504020204" pitchFamily="34" charset="0"/>
                <a:ea typeface="Open Sans" panose="020B0606030504020204" pitchFamily="34" charset="0"/>
                <a:cs typeface="Open Sans" panose="020B0606030504020204" pitchFamily="34" charset="0"/>
              </a:rPr>
              <a:t>JS: ad-hoc advice on technical/formal issues &amp; one bilateral consultation</a:t>
            </a:r>
          </a:p>
        </p:txBody>
      </p:sp>
      <p:pic>
        <p:nvPicPr>
          <p:cNvPr id="5" name="Kép 4">
            <a:extLst>
              <a:ext uri="{FF2B5EF4-FFF2-40B4-BE49-F238E27FC236}">
                <a16:creationId xmlns:a16="http://schemas.microsoft.com/office/drawing/2014/main" id="{FE50E88E-F63A-5B3D-BDDB-D46F31BF72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63972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BA2671C6-EC02-A055-CFA0-BC5F177D7C32}"/>
              </a:ext>
            </a:extLst>
          </p:cNvPr>
          <p:cNvSpPr>
            <a:spLocks noGrp="1"/>
          </p:cNvSpPr>
          <p:nvPr>
            <p:ph type="body" sz="quarter" idx="11"/>
          </p:nvPr>
        </p:nvSpPr>
        <p:spPr/>
        <p:txBody>
          <a:bodyPr/>
          <a:lstStyle/>
          <a:p>
            <a:r>
              <a:rPr lang="hu-HU" dirty="0"/>
              <a:t>Danube </a:t>
            </a:r>
            <a:r>
              <a:rPr lang="hu-HU" dirty="0" err="1"/>
              <a:t>Region</a:t>
            </a:r>
            <a:r>
              <a:rPr lang="hu-HU" dirty="0"/>
              <a:t> Programme </a:t>
            </a:r>
          </a:p>
          <a:p>
            <a:r>
              <a:rPr lang="hu-HU" dirty="0" err="1"/>
              <a:t>Managing</a:t>
            </a:r>
            <a:r>
              <a:rPr lang="hu-HU" dirty="0"/>
              <a:t> </a:t>
            </a:r>
            <a:r>
              <a:rPr lang="hu-HU" dirty="0" err="1"/>
              <a:t>Authority</a:t>
            </a:r>
            <a:r>
              <a:rPr lang="hu-HU" dirty="0"/>
              <a:t>/ </a:t>
            </a:r>
            <a:r>
              <a:rPr lang="hu-HU" dirty="0" err="1"/>
              <a:t>Joint</a:t>
            </a:r>
            <a:r>
              <a:rPr lang="hu-HU" dirty="0"/>
              <a:t> </a:t>
            </a:r>
            <a:r>
              <a:rPr lang="hu-HU" dirty="0" err="1"/>
              <a:t>Secretariat</a:t>
            </a:r>
            <a:endParaRPr lang="en-GB" dirty="0"/>
          </a:p>
        </p:txBody>
      </p:sp>
      <p:sp>
        <p:nvSpPr>
          <p:cNvPr id="3" name="Szöveg helye 2">
            <a:extLst>
              <a:ext uri="{FF2B5EF4-FFF2-40B4-BE49-F238E27FC236}">
                <a16:creationId xmlns:a16="http://schemas.microsoft.com/office/drawing/2014/main" id="{ACB76407-1400-7053-506B-8062061069BF}"/>
              </a:ext>
            </a:extLst>
          </p:cNvPr>
          <p:cNvSpPr>
            <a:spLocks noGrp="1"/>
          </p:cNvSpPr>
          <p:nvPr>
            <p:ph type="body" sz="quarter" idx="12"/>
          </p:nvPr>
        </p:nvSpPr>
        <p:spPr/>
        <p:txBody>
          <a:bodyPr/>
          <a:lstStyle/>
          <a:p>
            <a:r>
              <a:rPr lang="en-GB" dirty="0"/>
              <a:t>Thank you!</a:t>
            </a:r>
          </a:p>
        </p:txBody>
      </p:sp>
      <p:sp>
        <p:nvSpPr>
          <p:cNvPr id="4" name="Szöveg helye 3">
            <a:extLst>
              <a:ext uri="{FF2B5EF4-FFF2-40B4-BE49-F238E27FC236}">
                <a16:creationId xmlns:a16="http://schemas.microsoft.com/office/drawing/2014/main" id="{9505CBB5-21FF-37F2-9EBE-5AA676C56704}"/>
              </a:ext>
            </a:extLst>
          </p:cNvPr>
          <p:cNvSpPr>
            <a:spLocks noGrp="1"/>
          </p:cNvSpPr>
          <p:nvPr>
            <p:ph type="body" sz="quarter" idx="13"/>
          </p:nvPr>
        </p:nvSpPr>
        <p:spPr/>
        <p:txBody>
          <a:bodyPr/>
          <a:lstStyle/>
          <a:p>
            <a:r>
              <a:rPr lang="en-GB" dirty="0"/>
              <a:t>Ana Leganel</a:t>
            </a:r>
          </a:p>
        </p:txBody>
      </p:sp>
      <p:sp>
        <p:nvSpPr>
          <p:cNvPr id="5" name="Szöveg helye 4">
            <a:extLst>
              <a:ext uri="{FF2B5EF4-FFF2-40B4-BE49-F238E27FC236}">
                <a16:creationId xmlns:a16="http://schemas.microsoft.com/office/drawing/2014/main" id="{7DD42D5A-584E-51B4-9269-5F37D66586F9}"/>
              </a:ext>
            </a:extLst>
          </p:cNvPr>
          <p:cNvSpPr>
            <a:spLocks noGrp="1"/>
          </p:cNvSpPr>
          <p:nvPr>
            <p:ph type="body" sz="quarter" idx="14"/>
          </p:nvPr>
        </p:nvSpPr>
        <p:spPr/>
        <p:txBody>
          <a:bodyPr/>
          <a:lstStyle/>
          <a:p>
            <a:r>
              <a:rPr lang="en-GB" dirty="0">
                <a:hlinkClick r:id="rId3"/>
              </a:rPr>
              <a:t>https://www.linkedin.com/in/interregdanube/</a:t>
            </a:r>
            <a:endParaRPr lang="hu-HU" dirty="0"/>
          </a:p>
          <a:p>
            <a:r>
              <a:rPr lang="en-GB" dirty="0">
                <a:hlinkClick r:id="rId4"/>
              </a:rPr>
              <a:t>https://www.facebook.com/InterregDanube/</a:t>
            </a:r>
            <a:endParaRPr lang="hu-HU" dirty="0"/>
          </a:p>
          <a:p>
            <a:endParaRPr lang="en-GB" dirty="0"/>
          </a:p>
        </p:txBody>
      </p:sp>
      <p:sp>
        <p:nvSpPr>
          <p:cNvPr id="6" name="Szöveg helye 5">
            <a:extLst>
              <a:ext uri="{FF2B5EF4-FFF2-40B4-BE49-F238E27FC236}">
                <a16:creationId xmlns:a16="http://schemas.microsoft.com/office/drawing/2014/main" id="{493ADAED-32D1-4CAA-36CC-E58B7979CD3E}"/>
              </a:ext>
            </a:extLst>
          </p:cNvPr>
          <p:cNvSpPr>
            <a:spLocks noGrp="1"/>
          </p:cNvSpPr>
          <p:nvPr>
            <p:ph type="body" sz="quarter" idx="15"/>
          </p:nvPr>
        </p:nvSpPr>
        <p:spPr/>
        <p:txBody>
          <a:bodyPr/>
          <a:lstStyle/>
          <a:p>
            <a:r>
              <a:rPr lang="en-GB" dirty="0"/>
              <a:t>ana.leganel@interreg-danube.eu</a:t>
            </a:r>
          </a:p>
        </p:txBody>
      </p:sp>
      <p:sp>
        <p:nvSpPr>
          <p:cNvPr id="7" name="Szöveg helye 6">
            <a:extLst>
              <a:ext uri="{FF2B5EF4-FFF2-40B4-BE49-F238E27FC236}">
                <a16:creationId xmlns:a16="http://schemas.microsoft.com/office/drawing/2014/main" id="{4498B6CC-FE14-ABED-B009-086E8BDD8B78}"/>
              </a:ext>
            </a:extLst>
          </p:cNvPr>
          <p:cNvSpPr>
            <a:spLocks noGrp="1"/>
          </p:cNvSpPr>
          <p:nvPr>
            <p:ph type="body" sz="quarter" idx="16"/>
          </p:nvPr>
        </p:nvSpPr>
        <p:spPr/>
        <p:txBody>
          <a:bodyPr/>
          <a:lstStyle/>
          <a:p>
            <a:r>
              <a:rPr lang="en-GB" dirty="0"/>
              <a:t>+36 70 642 2182</a:t>
            </a:r>
          </a:p>
        </p:txBody>
      </p:sp>
      <p:sp>
        <p:nvSpPr>
          <p:cNvPr id="8" name="Szöveg helye 7">
            <a:extLst>
              <a:ext uri="{FF2B5EF4-FFF2-40B4-BE49-F238E27FC236}">
                <a16:creationId xmlns:a16="http://schemas.microsoft.com/office/drawing/2014/main" id="{35BF39FF-84DF-593B-E948-3839057C5108}"/>
              </a:ext>
            </a:extLst>
          </p:cNvPr>
          <p:cNvSpPr>
            <a:spLocks noGrp="1"/>
          </p:cNvSpPr>
          <p:nvPr>
            <p:ph type="body" sz="quarter" idx="17"/>
          </p:nvPr>
        </p:nvSpPr>
        <p:spPr>
          <a:xfrm>
            <a:off x="17941635" y="3962400"/>
            <a:ext cx="45719" cy="177800"/>
          </a:xfrm>
        </p:spPr>
        <p:txBody>
          <a:bodyPr>
            <a:normAutofit fontScale="32500" lnSpcReduction="20000"/>
          </a:bodyPr>
          <a:lstStyle/>
          <a:p>
            <a:endParaRPr lang="en-GB" dirty="0">
              <a:solidFill>
                <a:schemeClr val="bg1"/>
              </a:solidFill>
            </a:endParaRPr>
          </a:p>
        </p:txBody>
      </p:sp>
      <p:pic>
        <p:nvPicPr>
          <p:cNvPr id="10" name="Kép 9">
            <a:extLst>
              <a:ext uri="{FF2B5EF4-FFF2-40B4-BE49-F238E27FC236}">
                <a16:creationId xmlns:a16="http://schemas.microsoft.com/office/drawing/2014/main" id="{B41AAD67-A53C-7E0C-CC06-D8DF0D2FB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400" y="8206542"/>
            <a:ext cx="6510859" cy="1274084"/>
          </a:xfrm>
          <a:prstGeom prst="rect">
            <a:avLst/>
          </a:prstGeom>
        </p:spPr>
      </p:pic>
    </p:spTree>
    <p:extLst>
      <p:ext uri="{BB962C8B-B14F-4D97-AF65-F5344CB8AC3E}">
        <p14:creationId xmlns:p14="http://schemas.microsoft.com/office/powerpoint/2010/main" val="3615596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2323-0A61-361C-8D19-5C5C12B43A7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3442A37-8EDE-D64E-BBAE-EB0B58E1B92E}"/>
              </a:ext>
            </a:extLst>
          </p:cNvPr>
          <p:cNvSpPr>
            <a:spLocks noGrp="1"/>
          </p:cNvSpPr>
          <p:nvPr>
            <p:ph type="title"/>
          </p:nvPr>
        </p:nvSpPr>
        <p:spPr/>
        <p:txBody>
          <a:bodyPr/>
          <a:lstStyle/>
          <a:p>
            <a:r>
              <a:rPr lang="hu-HU" dirty="0" err="1"/>
              <a:t>Communication</a:t>
            </a:r>
            <a:endParaRPr lang="en-GB" dirty="0"/>
          </a:p>
        </p:txBody>
      </p:sp>
      <p:sp>
        <p:nvSpPr>
          <p:cNvPr id="3" name="Szöveg helye 2">
            <a:extLst>
              <a:ext uri="{FF2B5EF4-FFF2-40B4-BE49-F238E27FC236}">
                <a16:creationId xmlns:a16="http://schemas.microsoft.com/office/drawing/2014/main" id="{C1152333-93B7-ED2C-E3C4-A52B058EA3A6}"/>
              </a:ext>
            </a:extLst>
          </p:cNvPr>
          <p:cNvSpPr>
            <a:spLocks noGrp="1"/>
          </p:cNvSpPr>
          <p:nvPr>
            <p:ph type="body" sz="quarter" idx="13"/>
          </p:nvPr>
        </p:nvSpPr>
        <p:spPr/>
        <p:txBody>
          <a:bodyPr/>
          <a:lstStyle/>
          <a:p>
            <a:r>
              <a:rPr lang="en-GB" dirty="0"/>
              <a:t>3</a:t>
            </a:r>
            <a:r>
              <a:rPr lang="en-GB" baseline="30000" dirty="0"/>
              <a:t>rd</a:t>
            </a:r>
            <a:r>
              <a:rPr lang="en-GB" dirty="0"/>
              <a:t> </a:t>
            </a:r>
            <a:r>
              <a:rPr lang="en-GB" dirty="0" err="1"/>
              <a:t>CfP</a:t>
            </a:r>
            <a:r>
              <a:rPr lang="en-GB" dirty="0"/>
              <a:t> – Lead Applicants webinar</a:t>
            </a:r>
          </a:p>
        </p:txBody>
      </p:sp>
      <p:sp>
        <p:nvSpPr>
          <p:cNvPr id="4" name="Szöveg helye 3">
            <a:extLst>
              <a:ext uri="{FF2B5EF4-FFF2-40B4-BE49-F238E27FC236}">
                <a16:creationId xmlns:a16="http://schemas.microsoft.com/office/drawing/2014/main" id="{542972F7-0CD1-DC80-1848-36EB5F725C6E}"/>
              </a:ext>
            </a:extLst>
          </p:cNvPr>
          <p:cNvSpPr>
            <a:spLocks noGrp="1"/>
          </p:cNvSpPr>
          <p:nvPr>
            <p:ph type="body" sz="quarter" idx="14"/>
          </p:nvPr>
        </p:nvSpPr>
        <p:spPr/>
        <p:txBody>
          <a:bodyPr/>
          <a:lstStyle/>
          <a:p>
            <a:r>
              <a:rPr lang="en-GB" dirty="0"/>
              <a:t>Online, 8</a:t>
            </a:r>
            <a:r>
              <a:rPr lang="en-GB" baseline="30000" dirty="0"/>
              <a:t>th</a:t>
            </a:r>
            <a:r>
              <a:rPr lang="en-GB" dirty="0"/>
              <a:t> October 2025</a:t>
            </a:r>
          </a:p>
        </p:txBody>
      </p:sp>
      <p:sp>
        <p:nvSpPr>
          <p:cNvPr id="5" name="Szöveg helye 4">
            <a:extLst>
              <a:ext uri="{FF2B5EF4-FFF2-40B4-BE49-F238E27FC236}">
                <a16:creationId xmlns:a16="http://schemas.microsoft.com/office/drawing/2014/main" id="{8274993C-5AC8-6CD2-AC74-C1BAC8F9DA84}"/>
              </a:ext>
            </a:extLst>
          </p:cNvPr>
          <p:cNvSpPr>
            <a:spLocks noGrp="1"/>
          </p:cNvSpPr>
          <p:nvPr>
            <p:ph type="body" sz="quarter" idx="15"/>
          </p:nvPr>
        </p:nvSpPr>
        <p:spPr/>
        <p:txBody>
          <a:bodyPr/>
          <a:lstStyle/>
          <a:p>
            <a:endParaRPr lang="en-GB"/>
          </a:p>
        </p:txBody>
      </p:sp>
      <p:sp>
        <p:nvSpPr>
          <p:cNvPr id="6" name="Szöveg helye 5">
            <a:extLst>
              <a:ext uri="{FF2B5EF4-FFF2-40B4-BE49-F238E27FC236}">
                <a16:creationId xmlns:a16="http://schemas.microsoft.com/office/drawing/2014/main" id="{CD5B117F-1C81-1199-D0B4-FE112D7C14E4}"/>
              </a:ext>
            </a:extLst>
          </p:cNvPr>
          <p:cNvSpPr>
            <a:spLocks noGrp="1"/>
          </p:cNvSpPr>
          <p:nvPr>
            <p:ph type="body" sz="quarter" idx="16"/>
          </p:nvPr>
        </p:nvSpPr>
        <p:spPr/>
        <p:txBody>
          <a:bodyPr/>
          <a:lstStyle/>
          <a:p>
            <a:r>
              <a:rPr lang="hu-HU" dirty="0"/>
              <a:t>Mirjana </a:t>
            </a:r>
            <a:r>
              <a:rPr lang="hu-HU" dirty="0" err="1"/>
              <a:t>Vidanović</a:t>
            </a:r>
            <a:endParaRPr lang="en-GB" dirty="0"/>
          </a:p>
        </p:txBody>
      </p:sp>
      <p:sp>
        <p:nvSpPr>
          <p:cNvPr id="7" name="Szöveg helye 6">
            <a:extLst>
              <a:ext uri="{FF2B5EF4-FFF2-40B4-BE49-F238E27FC236}">
                <a16:creationId xmlns:a16="http://schemas.microsoft.com/office/drawing/2014/main" id="{9C027F7A-CAC5-DC38-8AA5-64C52151ED78}"/>
              </a:ext>
            </a:extLst>
          </p:cNvPr>
          <p:cNvSpPr>
            <a:spLocks noGrp="1"/>
          </p:cNvSpPr>
          <p:nvPr>
            <p:ph type="body" sz="quarter" idx="17"/>
          </p:nvPr>
        </p:nvSpPr>
        <p:spPr/>
        <p:txBody>
          <a:bodyPr/>
          <a:lstStyle/>
          <a:p>
            <a:endParaRPr lang="en-GB"/>
          </a:p>
        </p:txBody>
      </p:sp>
      <p:pic>
        <p:nvPicPr>
          <p:cNvPr id="10" name="Kép 9">
            <a:extLst>
              <a:ext uri="{FF2B5EF4-FFF2-40B4-BE49-F238E27FC236}">
                <a16:creationId xmlns:a16="http://schemas.microsoft.com/office/drawing/2014/main" id="{114D4979-BF9E-8E77-520C-65E5EDD89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4072829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3633C5-EACC-CB95-0694-B19D6E29340D}"/>
              </a:ext>
            </a:extLst>
          </p:cNvPr>
          <p:cNvSpPr>
            <a:spLocks noGrp="1"/>
          </p:cNvSpPr>
          <p:nvPr>
            <p:ph type="title"/>
          </p:nvPr>
        </p:nvSpPr>
        <p:spPr>
          <a:xfrm>
            <a:off x="2514600" y="767022"/>
            <a:ext cx="14626988" cy="2522087"/>
          </a:xfrm>
        </p:spPr>
        <p:txBody>
          <a:bodyPr/>
          <a:lstStyle/>
          <a:p>
            <a:pPr algn="ctr"/>
            <a:r>
              <a:rPr lang="en-US" sz="5400" dirty="0"/>
              <a:t>COMMUNICATION: ESSENTIAL ELEMENT OF A SUCCESSFUL PROJECT</a:t>
            </a:r>
            <a:r>
              <a:rPr lang="hu-HU" sz="5400" dirty="0"/>
              <a:t/>
            </a:r>
            <a:br>
              <a:rPr lang="hu-HU" sz="5400" dirty="0"/>
            </a:br>
            <a:r>
              <a:rPr lang="en-US" sz="5400" dirty="0"/>
              <a:t/>
            </a:r>
            <a:br>
              <a:rPr lang="en-US" sz="5400" dirty="0"/>
            </a:br>
            <a:r>
              <a:rPr lang="en-US" sz="5400" dirty="0"/>
              <a:t/>
            </a:r>
            <a:br>
              <a:rPr lang="en-US" sz="5400" dirty="0"/>
            </a:br>
            <a:endParaRPr lang="en-GB" sz="5400" dirty="0"/>
          </a:p>
        </p:txBody>
      </p:sp>
      <p:sp>
        <p:nvSpPr>
          <p:cNvPr id="3" name="Tartalom helye 2">
            <a:extLst>
              <a:ext uri="{FF2B5EF4-FFF2-40B4-BE49-F238E27FC236}">
                <a16:creationId xmlns:a16="http://schemas.microsoft.com/office/drawing/2014/main" id="{B1F20DC2-5092-E8F1-09F1-4D4BB2E5728E}"/>
              </a:ext>
            </a:extLst>
          </p:cNvPr>
          <p:cNvSpPr>
            <a:spLocks noGrp="1"/>
          </p:cNvSpPr>
          <p:nvPr>
            <p:ph idx="1"/>
          </p:nvPr>
        </p:nvSpPr>
        <p:spPr>
          <a:xfrm>
            <a:off x="7739927" y="222241"/>
            <a:ext cx="10606809" cy="5174673"/>
          </a:xfrm>
        </p:spPr>
        <p:txBody>
          <a:bodyPr>
            <a:normAutofit/>
          </a:bodyPr>
          <a:lstStyle/>
          <a:p>
            <a:pPr marL="0" indent="0">
              <a:spcBef>
                <a:spcPts val="6000"/>
              </a:spcBef>
              <a:spcAft>
                <a:spcPts val="2000"/>
              </a:spcAft>
              <a:buNone/>
            </a:pPr>
            <a:r>
              <a:rPr lang="en-GB" sz="4400" dirty="0">
                <a:latin typeface="Open Sans ExtraBold" panose="020B0606030504020204" pitchFamily="34" charset="0"/>
              </a:rPr>
              <a:t> </a:t>
            </a:r>
          </a:p>
          <a:p>
            <a:pPr marL="0" indent="0">
              <a:spcBef>
                <a:spcPts val="6000"/>
              </a:spcBef>
              <a:spcAft>
                <a:spcPts val="2000"/>
              </a:spcAft>
              <a:buNone/>
            </a:pPr>
            <a:endParaRPr lang="en-GB" sz="4400" dirty="0">
              <a:latin typeface="Open Sans ExtraBold" panose="020B0606030504020204" pitchFamily="34" charset="0"/>
            </a:endParaRPr>
          </a:p>
          <a:p>
            <a:pPr marL="0" indent="0">
              <a:spcBef>
                <a:spcPts val="6000"/>
              </a:spcBef>
              <a:spcAft>
                <a:spcPts val="2000"/>
              </a:spcAft>
              <a:buNone/>
            </a:pPr>
            <a:endParaRPr lang="en-GB" sz="4400" dirty="0"/>
          </a:p>
        </p:txBody>
      </p:sp>
      <p:pic>
        <p:nvPicPr>
          <p:cNvPr id="4" name="Kép 3">
            <a:extLst>
              <a:ext uri="{FF2B5EF4-FFF2-40B4-BE49-F238E27FC236}">
                <a16:creationId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
        <p:nvSpPr>
          <p:cNvPr id="8" name="TextBox 7">
            <a:extLst>
              <a:ext uri="{FF2B5EF4-FFF2-40B4-BE49-F238E27FC236}">
                <a16:creationId xmlns:a16="http://schemas.microsoft.com/office/drawing/2014/main" id="{D5B9590F-8350-2220-F292-613045FD923D}"/>
              </a:ext>
            </a:extLst>
          </p:cNvPr>
          <p:cNvSpPr txBox="1"/>
          <p:nvPr/>
        </p:nvSpPr>
        <p:spPr>
          <a:xfrm>
            <a:off x="2770496" y="2934269"/>
            <a:ext cx="14037873" cy="8433078"/>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endParaRPr lang="hu-HU" altLang="hu-HU" sz="3600" dirty="0">
              <a:solidFill>
                <a:srgbClr val="003399"/>
              </a:solidFill>
            </a:endParaRPr>
          </a:p>
          <a:p>
            <a:pPr marR="0" lvl="0" algn="l" defTabSz="914400" rtl="0" eaLnBrk="0" fontAlgn="base" latinLnBrk="0" hangingPunct="0">
              <a:lnSpc>
                <a:spcPct val="100000"/>
              </a:lnSpc>
              <a:spcBef>
                <a:spcPct val="0"/>
              </a:spcBef>
              <a:spcAft>
                <a:spcPct val="0"/>
              </a:spcAft>
              <a:buClrTx/>
              <a:buSzTx/>
              <a:tabLst/>
            </a:pPr>
            <a:endParaRPr lang="hu-HU" altLang="hu-HU" sz="3600" dirty="0">
              <a:solidFill>
                <a:srgbClr val="003399"/>
              </a:solidFill>
            </a:endParaRPr>
          </a:p>
          <a:p>
            <a:pPr marL="342900" indent="-342900">
              <a:spcBef>
                <a:spcPts val="600"/>
              </a:spcBef>
              <a:spcAft>
                <a:spcPts val="600"/>
              </a:spcAft>
              <a:buFont typeface="Wingdings" panose="05000000000000000000" pitchFamily="2" charset="2"/>
              <a:buChar char="Ø"/>
            </a:pPr>
            <a:r>
              <a:rPr lang="hu-HU" sz="3200" dirty="0" err="1">
                <a:solidFill>
                  <a:srgbClr val="003399"/>
                </a:solidFill>
              </a:rPr>
              <a:t>Communication</a:t>
            </a:r>
            <a:r>
              <a:rPr lang="hu-HU" sz="3200" dirty="0">
                <a:solidFill>
                  <a:srgbClr val="003399"/>
                </a:solidFill>
              </a:rPr>
              <a:t> is i</a:t>
            </a:r>
            <a:r>
              <a:rPr lang="en-US" sz="3200" dirty="0" err="1">
                <a:solidFill>
                  <a:srgbClr val="003399"/>
                </a:solidFill>
              </a:rPr>
              <a:t>ntegral</a:t>
            </a:r>
            <a:r>
              <a:rPr lang="en-US" sz="3200" dirty="0">
                <a:solidFill>
                  <a:srgbClr val="003399"/>
                </a:solidFill>
              </a:rPr>
              <a:t> part of project implementation </a:t>
            </a:r>
            <a:r>
              <a:rPr lang="en-US" sz="3200" dirty="0">
                <a:solidFill>
                  <a:srgbClr val="003399"/>
                </a:solidFill>
                <a:sym typeface="Wingdings" panose="05000000000000000000" pitchFamily="2" charset="2"/>
              </a:rPr>
              <a:t></a:t>
            </a:r>
            <a:r>
              <a:rPr lang="hu-HU" sz="3200" dirty="0">
                <a:solidFill>
                  <a:srgbClr val="003399"/>
                </a:solidFill>
                <a:sym typeface="Wingdings" panose="05000000000000000000" pitchFamily="2" charset="2"/>
              </a:rPr>
              <a:t> </a:t>
            </a:r>
            <a:r>
              <a:rPr lang="hu-HU" sz="3200" b="1" dirty="0" err="1">
                <a:solidFill>
                  <a:srgbClr val="003399"/>
                </a:solidFill>
                <a:sym typeface="Wingdings" panose="05000000000000000000" pitchFamily="2" charset="2"/>
              </a:rPr>
              <a:t>communication</a:t>
            </a:r>
            <a:r>
              <a:rPr lang="hu-HU" sz="3200" b="1" dirty="0">
                <a:solidFill>
                  <a:srgbClr val="003399"/>
                </a:solidFill>
                <a:sym typeface="Wingdings" panose="05000000000000000000" pitchFamily="2" charset="2"/>
              </a:rPr>
              <a:t> is </a:t>
            </a:r>
            <a:r>
              <a:rPr lang="hu-HU" sz="3200" b="1" dirty="0" err="1">
                <a:solidFill>
                  <a:srgbClr val="003399"/>
                </a:solidFill>
                <a:sym typeface="Wingdings" panose="05000000000000000000" pitchFamily="2" charset="2"/>
              </a:rPr>
              <a:t>horizontally</a:t>
            </a:r>
            <a:r>
              <a:rPr lang="hu-HU" sz="3200" b="1" dirty="0">
                <a:solidFill>
                  <a:srgbClr val="003399"/>
                </a:solidFill>
                <a:sym typeface="Wingdings" panose="05000000000000000000" pitchFamily="2" charset="2"/>
              </a:rPr>
              <a:t> </a:t>
            </a:r>
            <a:r>
              <a:rPr lang="hu-HU" sz="3200" b="1" dirty="0" err="1">
                <a:solidFill>
                  <a:srgbClr val="003399"/>
                </a:solidFill>
                <a:sym typeface="Wingdings" panose="05000000000000000000" pitchFamily="2" charset="2"/>
              </a:rPr>
              <a:t>planned</a:t>
            </a:r>
            <a:r>
              <a:rPr lang="hu-HU" sz="3200" b="1" dirty="0">
                <a:solidFill>
                  <a:srgbClr val="003399"/>
                </a:solidFill>
                <a:sym typeface="Wingdings" panose="05000000000000000000" pitchFamily="2" charset="2"/>
              </a:rPr>
              <a:t> and </a:t>
            </a:r>
            <a:r>
              <a:rPr lang="hu-HU" sz="3200" b="1" dirty="0" err="1">
                <a:solidFill>
                  <a:srgbClr val="003399"/>
                </a:solidFill>
                <a:sym typeface="Wingdings" panose="05000000000000000000" pitchFamily="2" charset="2"/>
              </a:rPr>
              <a:t>embedded</a:t>
            </a:r>
            <a:r>
              <a:rPr lang="hu-HU" sz="3200" b="1" dirty="0">
                <a:solidFill>
                  <a:srgbClr val="003399"/>
                </a:solidFill>
                <a:sym typeface="Wingdings" panose="05000000000000000000" pitchFamily="2" charset="2"/>
              </a:rPr>
              <a:t> </a:t>
            </a:r>
            <a:r>
              <a:rPr lang="hu-HU" sz="3200" b="1" dirty="0" err="1">
                <a:solidFill>
                  <a:srgbClr val="003399"/>
                </a:solidFill>
                <a:sym typeface="Wingdings" panose="05000000000000000000" pitchFamily="2" charset="2"/>
              </a:rPr>
              <a:t>within</a:t>
            </a:r>
            <a:r>
              <a:rPr lang="hu-HU" sz="3200" b="1" dirty="0">
                <a:solidFill>
                  <a:srgbClr val="003399"/>
                </a:solidFill>
                <a:sym typeface="Wingdings" panose="05000000000000000000" pitchFamily="2" charset="2"/>
              </a:rPr>
              <a:t> </a:t>
            </a:r>
            <a:r>
              <a:rPr lang="hu-HU" sz="3200" b="1" dirty="0" err="1">
                <a:solidFill>
                  <a:srgbClr val="003399"/>
                </a:solidFill>
                <a:sym typeface="Wingdings" panose="05000000000000000000" pitchFamily="2" charset="2"/>
              </a:rPr>
              <a:t>activities</a:t>
            </a:r>
            <a:r>
              <a:rPr lang="hu-HU" sz="3200" b="1" dirty="0">
                <a:solidFill>
                  <a:srgbClr val="003399"/>
                </a:solidFill>
                <a:sym typeface="Wingdings" panose="05000000000000000000" pitchFamily="2" charset="2"/>
              </a:rPr>
              <a:t>!</a:t>
            </a:r>
            <a:endParaRPr lang="en-US" sz="3200" b="1" dirty="0">
              <a:solidFill>
                <a:srgbClr val="003399"/>
              </a:solidFill>
            </a:endParaRPr>
          </a:p>
          <a:p>
            <a:pPr marL="342900" indent="-342900">
              <a:spcBef>
                <a:spcPts val="600"/>
              </a:spcBef>
              <a:spcAft>
                <a:spcPts val="600"/>
              </a:spcAft>
              <a:buFont typeface="Wingdings" panose="05000000000000000000" pitchFamily="2" charset="2"/>
              <a:buChar char="Ø"/>
            </a:pPr>
            <a:r>
              <a:rPr lang="en-US" sz="3200" dirty="0">
                <a:solidFill>
                  <a:srgbClr val="003399"/>
                </a:solidFill>
              </a:rPr>
              <a:t>Communication objectives linked to project objectives and results</a:t>
            </a:r>
            <a:r>
              <a:rPr lang="hu-HU" sz="3200" dirty="0">
                <a:solidFill>
                  <a:srgbClr val="003399"/>
                </a:solidFill>
              </a:rPr>
              <a:t>:</a:t>
            </a:r>
          </a:p>
          <a:p>
            <a:pPr marL="285750" indent="-285750">
              <a:spcBef>
                <a:spcPts val="600"/>
              </a:spcBef>
              <a:spcAft>
                <a:spcPts val="600"/>
              </a:spcAft>
              <a:buFont typeface="Wingdings" panose="05000000000000000000" pitchFamily="2" charset="2"/>
              <a:buChar char="ü"/>
            </a:pPr>
            <a:r>
              <a:rPr lang="hu-HU" sz="2400" dirty="0">
                <a:solidFill>
                  <a:srgbClr val="003399"/>
                </a:solidFill>
              </a:rPr>
              <a:t>C</a:t>
            </a:r>
            <a:r>
              <a:rPr lang="en-US" sz="2400" dirty="0" err="1">
                <a:solidFill>
                  <a:srgbClr val="003399"/>
                </a:solidFill>
              </a:rPr>
              <a:t>ommunication</a:t>
            </a:r>
            <a:r>
              <a:rPr lang="en-US" sz="2400" dirty="0">
                <a:solidFill>
                  <a:srgbClr val="003399"/>
                </a:solidFill>
              </a:rPr>
              <a:t> objectives and the related activities and tools </a:t>
            </a:r>
            <a:r>
              <a:rPr lang="en-GB" sz="2400" dirty="0">
                <a:solidFill>
                  <a:srgbClr val="003399"/>
                </a:solidFill>
              </a:rPr>
              <a:t>should</a:t>
            </a:r>
            <a:r>
              <a:rPr lang="hu-HU" sz="2400" dirty="0">
                <a:solidFill>
                  <a:srgbClr val="003399"/>
                </a:solidFill>
              </a:rPr>
              <a:t> be</a:t>
            </a:r>
            <a:r>
              <a:rPr lang="en-US" sz="2400" dirty="0">
                <a:solidFill>
                  <a:srgbClr val="003399"/>
                </a:solidFill>
              </a:rPr>
              <a:t> clear, consistent</a:t>
            </a:r>
            <a:r>
              <a:rPr lang="hu-HU" sz="2400" dirty="0">
                <a:solidFill>
                  <a:srgbClr val="003399"/>
                </a:solidFill>
              </a:rPr>
              <a:t>,</a:t>
            </a:r>
            <a:r>
              <a:rPr lang="en-US" sz="2400" dirty="0">
                <a:solidFill>
                  <a:srgbClr val="003399"/>
                </a:solidFill>
              </a:rPr>
              <a:t> realistic and appropriate to reach the project specific objectives. </a:t>
            </a:r>
            <a:endParaRPr lang="hu-HU" sz="2400" dirty="0">
              <a:solidFill>
                <a:srgbClr val="003399"/>
              </a:solidFill>
            </a:endParaRPr>
          </a:p>
          <a:p>
            <a:pPr marL="285750" indent="-285750">
              <a:spcBef>
                <a:spcPts val="600"/>
              </a:spcBef>
              <a:spcAft>
                <a:spcPts val="600"/>
              </a:spcAft>
              <a:buFont typeface="Wingdings" panose="05000000000000000000" pitchFamily="2" charset="2"/>
              <a:buChar char="ü"/>
            </a:pPr>
            <a:r>
              <a:rPr lang="hu-HU" sz="2400" dirty="0">
                <a:solidFill>
                  <a:srgbClr val="003399"/>
                </a:solidFill>
              </a:rPr>
              <a:t>C</a:t>
            </a:r>
            <a:r>
              <a:rPr lang="en-US" sz="2400" dirty="0" err="1">
                <a:solidFill>
                  <a:srgbClr val="003399"/>
                </a:solidFill>
              </a:rPr>
              <a:t>ommunication</a:t>
            </a:r>
            <a:r>
              <a:rPr lang="en-US" sz="2400" dirty="0">
                <a:solidFill>
                  <a:srgbClr val="003399"/>
                </a:solidFill>
              </a:rPr>
              <a:t> activities and deliverables appropriate to reach the relevant target groups and stakeholders</a:t>
            </a:r>
            <a:endParaRPr lang="hu-HU" sz="2400" dirty="0">
              <a:solidFill>
                <a:srgbClr val="003399"/>
              </a:solidFill>
            </a:endParaRPr>
          </a:p>
          <a:p>
            <a:pPr marL="342900" indent="-342900">
              <a:spcBef>
                <a:spcPts val="600"/>
              </a:spcBef>
              <a:spcAft>
                <a:spcPts val="600"/>
              </a:spcAft>
              <a:buFont typeface="Wingdings" panose="05000000000000000000" pitchFamily="2" charset="2"/>
              <a:buChar char="Ø"/>
            </a:pPr>
            <a:endParaRPr lang="en-US" sz="3200" dirty="0">
              <a:solidFill>
                <a:srgbClr val="003399"/>
              </a:solidFill>
            </a:endParaRPr>
          </a:p>
          <a:p>
            <a:pPr>
              <a:spcBef>
                <a:spcPts val="600"/>
              </a:spcBef>
              <a:spcAft>
                <a:spcPts val="600"/>
              </a:spcAft>
            </a:pPr>
            <a:endParaRPr lang="en-US" sz="3200" dirty="0">
              <a:solidFill>
                <a:srgbClr val="1F497D">
                  <a:lumMod val="75000"/>
                </a:srgbClr>
              </a:solidFill>
              <a:latin typeface="Cambria" panose="02040503050406030204" pitchFamily="18" charset="0"/>
            </a:endParaRPr>
          </a:p>
          <a:p>
            <a:pPr>
              <a:spcBef>
                <a:spcPts val="600"/>
              </a:spcBef>
              <a:spcAft>
                <a:spcPts val="600"/>
              </a:spcAft>
            </a:pPr>
            <a:r>
              <a:rPr lang="en-US" sz="3600" dirty="0">
                <a:solidFill>
                  <a:srgbClr val="1F497D">
                    <a:lumMod val="75000"/>
                  </a:srgbClr>
                </a:solidFill>
                <a:latin typeface="Cambria" panose="02040503050406030204" pitchFamily="18" charset="0"/>
              </a:rPr>
              <a:t>	</a:t>
            </a:r>
            <a:endParaRPr lang="hu-HU" sz="2800" dirty="0"/>
          </a:p>
          <a:p>
            <a:pPr marL="1143000" lvl="1" indent="-685800" defTabSz="914400" eaLnBrk="0" fontAlgn="base" hangingPunct="0">
              <a:spcBef>
                <a:spcPct val="0"/>
              </a:spcBef>
              <a:spcAft>
                <a:spcPct val="0"/>
              </a:spcAft>
              <a:buFont typeface="Wingdings" panose="05000000000000000000" pitchFamily="2" charset="2"/>
              <a:buChar char="ü"/>
            </a:pPr>
            <a:endParaRPr lang="hu-HU" sz="2800" dirty="0">
              <a:solidFill>
                <a:srgbClr val="003399"/>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hu-HU" altLang="hu-HU" sz="4800" dirty="0">
              <a:solidFill>
                <a:srgbClr val="003399"/>
              </a:solidFill>
              <a:latin typeface="+mj-lt"/>
              <a:ea typeface="+mj-ea"/>
              <a:cs typeface="+mj-cs"/>
            </a:endParaRPr>
          </a:p>
        </p:txBody>
      </p:sp>
      <p:pic>
        <p:nvPicPr>
          <p:cNvPr id="1029" name="Picture 5" descr="60,000+ Target Arrow Stock Illustrations, Royalty-Free ...">
            <a:extLst>
              <a:ext uri="{FF2B5EF4-FFF2-40B4-BE49-F238E27FC236}">
                <a16:creationId xmlns:a16="http://schemas.microsoft.com/office/drawing/2014/main" id="{EF8121E0-D7BA-6688-6276-BAEE31745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2229419"/>
            <a:ext cx="15144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27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9782-5833-2FA1-C893-A44D9355063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0936F49-BD19-AB10-2787-FEE02F99A53E}"/>
              </a:ext>
            </a:extLst>
          </p:cNvPr>
          <p:cNvSpPr>
            <a:spLocks noGrp="1"/>
          </p:cNvSpPr>
          <p:nvPr>
            <p:ph type="title"/>
          </p:nvPr>
        </p:nvSpPr>
        <p:spPr>
          <a:xfrm>
            <a:off x="2514600" y="767023"/>
            <a:ext cx="14859000" cy="1664450"/>
          </a:xfrm>
        </p:spPr>
        <p:txBody>
          <a:bodyPr/>
          <a:lstStyle/>
          <a:p>
            <a:pPr algn="ctr"/>
            <a:r>
              <a:rPr lang="hu-HU" sz="5400" dirty="0" err="1"/>
              <a:t>Internal</a:t>
            </a:r>
            <a:r>
              <a:rPr lang="hu-HU" sz="5400" dirty="0"/>
              <a:t> </a:t>
            </a:r>
            <a:r>
              <a:rPr lang="hu-HU" sz="5400" dirty="0" err="1"/>
              <a:t>communication</a:t>
            </a:r>
            <a:r>
              <a:rPr lang="en-US" sz="5400" dirty="0"/>
              <a:t/>
            </a:r>
            <a:br>
              <a:rPr lang="en-US" sz="5400" dirty="0"/>
            </a:br>
            <a:r>
              <a:rPr lang="en-GB" sz="4000" dirty="0"/>
              <a:t>Goal: Build clarity, trust, and</a:t>
            </a:r>
            <a:r>
              <a:rPr lang="hu-HU" sz="4000" dirty="0"/>
              <a:t> </a:t>
            </a:r>
            <a:r>
              <a:rPr lang="en-GB" sz="4000" dirty="0"/>
              <a:t>collaboration</a:t>
            </a:r>
            <a:r>
              <a:rPr lang="en-US" sz="5400" dirty="0"/>
              <a:t/>
            </a:r>
            <a:br>
              <a:rPr lang="en-US" sz="5400" dirty="0"/>
            </a:br>
            <a:endParaRPr lang="en-GB" dirty="0"/>
          </a:p>
        </p:txBody>
      </p:sp>
      <p:sp>
        <p:nvSpPr>
          <p:cNvPr id="3" name="Tartalom helye 2">
            <a:extLst>
              <a:ext uri="{FF2B5EF4-FFF2-40B4-BE49-F238E27FC236}">
                <a16:creationId xmlns:a16="http://schemas.microsoft.com/office/drawing/2014/main" id="{55E80F3C-F15B-4D54-5D0B-D2A51A0943BD}"/>
              </a:ext>
            </a:extLst>
          </p:cNvPr>
          <p:cNvSpPr>
            <a:spLocks noGrp="1"/>
          </p:cNvSpPr>
          <p:nvPr>
            <p:ph idx="1"/>
          </p:nvPr>
        </p:nvSpPr>
        <p:spPr>
          <a:xfrm>
            <a:off x="6982690" y="2431472"/>
            <a:ext cx="10606809" cy="5174673"/>
          </a:xfrm>
        </p:spPr>
        <p:txBody>
          <a:bodyPr>
            <a:normAutofit/>
          </a:bodyPr>
          <a:lstStyle/>
          <a:p>
            <a:pPr marL="0" indent="0">
              <a:spcBef>
                <a:spcPts val="6000"/>
              </a:spcBef>
              <a:spcAft>
                <a:spcPts val="2000"/>
              </a:spcAft>
              <a:buNone/>
            </a:pPr>
            <a:r>
              <a:rPr lang="en-GB" sz="4400" dirty="0">
                <a:latin typeface="Open Sans ExtraBold" panose="020B0606030504020204" pitchFamily="34" charset="0"/>
              </a:rPr>
              <a:t> </a:t>
            </a:r>
          </a:p>
          <a:p>
            <a:pPr marL="0" indent="0">
              <a:spcBef>
                <a:spcPts val="6000"/>
              </a:spcBef>
              <a:spcAft>
                <a:spcPts val="2000"/>
              </a:spcAft>
              <a:buNone/>
            </a:pPr>
            <a:endParaRPr lang="en-GB" sz="4400" dirty="0">
              <a:latin typeface="Open Sans ExtraBold" panose="020B0606030504020204" pitchFamily="34" charset="0"/>
            </a:endParaRPr>
          </a:p>
          <a:p>
            <a:pPr marL="0" indent="0">
              <a:spcBef>
                <a:spcPts val="6000"/>
              </a:spcBef>
              <a:spcAft>
                <a:spcPts val="2000"/>
              </a:spcAft>
              <a:buNone/>
            </a:pPr>
            <a:endParaRPr lang="en-GB" sz="4400" dirty="0"/>
          </a:p>
        </p:txBody>
      </p:sp>
      <p:pic>
        <p:nvPicPr>
          <p:cNvPr id="4" name="Kép 3">
            <a:extLst>
              <a:ext uri="{FF2B5EF4-FFF2-40B4-BE49-F238E27FC236}">
                <a16:creationId xmlns:a16="http://schemas.microsoft.com/office/drawing/2014/main" id="{F8D5D601-2CEE-EB66-7338-79A13EDF0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
        <p:nvSpPr>
          <p:cNvPr id="8" name="TextBox 7">
            <a:extLst>
              <a:ext uri="{FF2B5EF4-FFF2-40B4-BE49-F238E27FC236}">
                <a16:creationId xmlns:a16="http://schemas.microsoft.com/office/drawing/2014/main" id="{D50A7F24-CBF7-7AED-08ED-32501F8DA859}"/>
              </a:ext>
            </a:extLst>
          </p:cNvPr>
          <p:cNvSpPr txBox="1"/>
          <p:nvPr/>
        </p:nvSpPr>
        <p:spPr>
          <a:xfrm>
            <a:off x="2770496" y="2934269"/>
            <a:ext cx="14037873" cy="6924973"/>
          </a:xfrm>
          <a:prstGeom prst="rect">
            <a:avLst/>
          </a:prstGeom>
          <a:noFill/>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hu-HU" altLang="hu-HU" sz="3600" dirty="0">
              <a:solidFill>
                <a:srgbClr val="003399"/>
              </a:solidFill>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altLang="hu-HU" sz="3600" dirty="0">
                <a:solidFill>
                  <a:srgbClr val="003399"/>
                </a:solidFill>
              </a:rPr>
              <a:t>Plan it wisely as it is one of preconditions for successful project design:</a:t>
            </a:r>
          </a:p>
          <a:p>
            <a:pPr marR="0" lvl="0" algn="l" defTabSz="914400" rtl="0" eaLnBrk="0" fontAlgn="base" latinLnBrk="0" hangingPunct="0">
              <a:lnSpc>
                <a:spcPct val="100000"/>
              </a:lnSpc>
              <a:spcBef>
                <a:spcPct val="0"/>
              </a:spcBef>
              <a:spcAft>
                <a:spcPct val="0"/>
              </a:spcAft>
              <a:buClrTx/>
              <a:buSzTx/>
              <a:tabLst/>
            </a:pPr>
            <a:endParaRPr lang="hu-HU" altLang="hu-HU" sz="3600" dirty="0">
              <a:solidFill>
                <a:srgbClr val="003399"/>
              </a:solidFill>
            </a:endParaRPr>
          </a:p>
          <a:p>
            <a:pPr marL="1028700" lvl="1" indent="-571500" defTabSz="914400" eaLnBrk="0" fontAlgn="base" hangingPunct="0">
              <a:spcBef>
                <a:spcPct val="0"/>
              </a:spcBef>
              <a:spcAft>
                <a:spcPct val="0"/>
              </a:spcAft>
              <a:buFont typeface="Wingdings" panose="05000000000000000000" pitchFamily="2" charset="2"/>
              <a:buChar char="ü"/>
            </a:pPr>
            <a:r>
              <a:rPr lang="hu-HU" sz="2800" dirty="0">
                <a:solidFill>
                  <a:srgbClr val="003399"/>
                </a:solidFill>
              </a:rPr>
              <a:t> </a:t>
            </a:r>
            <a:r>
              <a:rPr lang="en-GB" sz="2800" dirty="0">
                <a:solidFill>
                  <a:srgbClr val="003399"/>
                </a:solidFill>
              </a:rPr>
              <a:t>Create a shared project charter accessible to all partners.</a:t>
            </a:r>
            <a:endParaRPr lang="hu-HU" alt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Promote inclusive communication and empathy.</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Agree on main tools (Teams, Slack, email, etc.)</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Ensure equal access to information and platforms</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Hold scheduled check-ins (weekly/monthly)</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Use standard templates for updates and reporting</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r>
              <a:rPr lang="en-GB" sz="2800" dirty="0">
                <a:solidFill>
                  <a:srgbClr val="003399"/>
                </a:solidFill>
              </a:rPr>
              <a:t>Provide written summaries after meetings.</a:t>
            </a:r>
            <a:endParaRPr lang="hu-HU" sz="2800" dirty="0">
              <a:solidFill>
                <a:srgbClr val="003399"/>
              </a:solidFill>
            </a:endParaRPr>
          </a:p>
          <a:p>
            <a:pPr marL="1143000" lvl="1" indent="-685800" defTabSz="914400" eaLnBrk="0" fontAlgn="base" hangingPunct="0">
              <a:spcBef>
                <a:spcPct val="0"/>
              </a:spcBef>
              <a:spcAft>
                <a:spcPct val="0"/>
              </a:spcAft>
              <a:buFont typeface="Wingdings" panose="05000000000000000000" pitchFamily="2" charset="2"/>
              <a:buChar char="ü"/>
            </a:pPr>
            <a:endParaRPr lang="hu-HU" sz="2800" dirty="0"/>
          </a:p>
          <a:p>
            <a:pPr marL="1143000" lvl="1" indent="-685800" defTabSz="914400" eaLnBrk="0" fontAlgn="base" hangingPunct="0">
              <a:spcBef>
                <a:spcPct val="0"/>
              </a:spcBef>
              <a:spcAft>
                <a:spcPct val="0"/>
              </a:spcAft>
              <a:buFont typeface="Wingdings" panose="05000000000000000000" pitchFamily="2" charset="2"/>
              <a:buChar char="ü"/>
            </a:pPr>
            <a:endParaRPr lang="hu-HU" sz="2800" dirty="0">
              <a:solidFill>
                <a:srgbClr val="003399"/>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hu-HU" altLang="hu-HU" sz="4800" dirty="0">
              <a:solidFill>
                <a:srgbClr val="003399"/>
              </a:solidFill>
              <a:latin typeface="+mj-lt"/>
              <a:ea typeface="+mj-ea"/>
              <a:cs typeface="+mj-cs"/>
            </a:endParaRPr>
          </a:p>
        </p:txBody>
      </p:sp>
      <p:pic>
        <p:nvPicPr>
          <p:cNvPr id="7" name="Picture 6" descr="A group of women using laptops&#10;&#10;AI-generated content may be incorrect.">
            <a:extLst>
              <a:ext uri="{FF2B5EF4-FFF2-40B4-BE49-F238E27FC236}">
                <a16:creationId xmlns:a16="http://schemas.microsoft.com/office/drawing/2014/main" id="{D6BA2142-4B21-D03C-A6D3-97CB10DE02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110952" y="4217159"/>
            <a:ext cx="4813103" cy="3208735"/>
          </a:xfrm>
          <a:prstGeom prst="rect">
            <a:avLst/>
          </a:prstGeom>
        </p:spPr>
      </p:pic>
    </p:spTree>
    <p:extLst>
      <p:ext uri="{BB962C8B-B14F-4D97-AF65-F5344CB8AC3E}">
        <p14:creationId xmlns:p14="http://schemas.microsoft.com/office/powerpoint/2010/main" val="32928237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514600" y="535938"/>
            <a:ext cx="15309574" cy="1027819"/>
          </a:xfrm>
        </p:spPr>
        <p:txBody>
          <a:bodyPr/>
          <a:lstStyle/>
          <a:p>
            <a:r>
              <a:rPr lang="hu-HU" dirty="0" err="1"/>
              <a:t>Communication</a:t>
            </a:r>
            <a:r>
              <a:rPr lang="hu-HU" dirty="0"/>
              <a:t> </a:t>
            </a:r>
            <a:r>
              <a:rPr lang="hu-HU" dirty="0" err="1"/>
              <a:t>elements</a:t>
            </a:r>
            <a:r>
              <a:rPr lang="hu-HU" dirty="0"/>
              <a:t> </a:t>
            </a:r>
            <a:r>
              <a:rPr lang="hu-HU" dirty="0" err="1"/>
              <a:t>provided</a:t>
            </a:r>
            <a:r>
              <a:rPr lang="hu-HU" dirty="0"/>
              <a:t> </a:t>
            </a:r>
            <a:r>
              <a:rPr lang="hu-HU" dirty="0" err="1"/>
              <a:t>by</a:t>
            </a:r>
            <a:r>
              <a:rPr lang="hu-HU" dirty="0"/>
              <a:t> DRP</a:t>
            </a:r>
            <a:endParaRPr lang="en-US" dirty="0"/>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EA726850-AA78-1010-A942-117018FD118F}"/>
              </a:ext>
            </a:extLst>
          </p:cNvPr>
          <p:cNvSpPr txBox="1"/>
          <p:nvPr/>
        </p:nvSpPr>
        <p:spPr>
          <a:xfrm>
            <a:off x="2701637" y="2014295"/>
            <a:ext cx="13716000" cy="6247864"/>
          </a:xfrm>
          <a:prstGeom prst="rect">
            <a:avLst/>
          </a:prstGeom>
          <a:noFill/>
        </p:spPr>
        <p:txBody>
          <a:bodyPr wrap="square">
            <a:spAutoFit/>
          </a:bodyPr>
          <a:lstStyle/>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r>
              <a:rPr lang="en-US" sz="2800" dirty="0">
                <a:solidFill>
                  <a:srgbClr val="003399"/>
                </a:solidFill>
                <a:sym typeface="Wingdings" panose="05000000000000000000" pitchFamily="2" charset="2"/>
              </a:rPr>
              <a:t>D</a:t>
            </a:r>
            <a:r>
              <a:rPr lang="hu-HU" sz="2800" dirty="0">
                <a:solidFill>
                  <a:srgbClr val="003399"/>
                </a:solidFill>
                <a:sym typeface="Wingdings" panose="05000000000000000000" pitchFamily="2" charset="2"/>
              </a:rPr>
              <a:t>R</a:t>
            </a:r>
            <a:r>
              <a:rPr lang="en-US" sz="2800" dirty="0">
                <a:solidFill>
                  <a:srgbClr val="003399"/>
                </a:solidFill>
                <a:sym typeface="Wingdings" panose="05000000000000000000" pitchFamily="2" charset="2"/>
              </a:rPr>
              <a:t>P will provide each project with a logo after the project approval  Not eligible to design an own project logo</a:t>
            </a: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r>
              <a:rPr lang="en-GB" sz="2800" dirty="0">
                <a:solidFill>
                  <a:srgbClr val="003399"/>
                </a:solidFill>
              </a:rPr>
              <a:t>Project website provided by the D</a:t>
            </a:r>
            <a:r>
              <a:rPr lang="hu-HU" sz="2800" dirty="0">
                <a:solidFill>
                  <a:srgbClr val="003399"/>
                </a:solidFill>
              </a:rPr>
              <a:t>R</a:t>
            </a:r>
            <a:r>
              <a:rPr lang="en-GB" sz="2800" dirty="0">
                <a:solidFill>
                  <a:srgbClr val="003399"/>
                </a:solidFill>
              </a:rPr>
              <a:t>P within the  </a:t>
            </a:r>
            <a:r>
              <a:rPr lang="hu-HU" sz="2800" dirty="0" err="1">
                <a:solidFill>
                  <a:srgbClr val="003399"/>
                </a:solidFill>
              </a:rPr>
              <a:t>programme</a:t>
            </a:r>
            <a:r>
              <a:rPr lang="hu-HU" sz="2800" dirty="0">
                <a:solidFill>
                  <a:srgbClr val="003399"/>
                </a:solidFill>
              </a:rPr>
              <a:t> website</a:t>
            </a:r>
            <a:r>
              <a:rPr lang="en-GB" sz="2800" dirty="0">
                <a:solidFill>
                  <a:srgbClr val="003399"/>
                </a:solidFill>
              </a:rPr>
              <a:t>                                                                                                              </a:t>
            </a:r>
            <a:endParaRPr lang="hu-HU" sz="2800" dirty="0">
              <a:solidFill>
                <a:srgbClr val="003399"/>
              </a:solidFill>
            </a:endParaRPr>
          </a:p>
          <a:p>
            <a:pPr marL="457200" indent="-457200">
              <a:buFont typeface="Wingdings" panose="05000000000000000000" pitchFamily="2" charset="2"/>
              <a:buChar char="à"/>
            </a:pPr>
            <a:r>
              <a:rPr lang="en-GB" sz="2800" dirty="0">
                <a:solidFill>
                  <a:srgbClr val="003399"/>
                </a:solidFill>
                <a:sym typeface="Wingdings" panose="05000000000000000000" pitchFamily="2" charset="2"/>
              </a:rPr>
              <a:t>Not eligible to create</a:t>
            </a:r>
            <a:r>
              <a:rPr lang="hu-HU" sz="2800" dirty="0">
                <a:solidFill>
                  <a:srgbClr val="003399"/>
                </a:solidFill>
                <a:sym typeface="Wingdings" panose="05000000000000000000" pitchFamily="2" charset="2"/>
              </a:rPr>
              <a:t> </a:t>
            </a:r>
            <a:r>
              <a:rPr lang="en-GB" sz="2800" dirty="0">
                <a:solidFill>
                  <a:srgbClr val="003399"/>
                </a:solidFill>
                <a:sym typeface="Wingdings" panose="05000000000000000000" pitchFamily="2" charset="2"/>
              </a:rPr>
              <a:t>an own project website </a:t>
            </a: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à"/>
            </a:pPr>
            <a:endParaRPr lang="en-GB" sz="2800" dirty="0">
              <a:solidFill>
                <a:srgbClr val="003399"/>
              </a:solidFill>
              <a:sym typeface="Wingdings" panose="05000000000000000000" pitchFamily="2" charset="2"/>
            </a:endParaRPr>
          </a:p>
          <a:p>
            <a:r>
              <a:rPr lang="en-US" sz="2800" dirty="0">
                <a:solidFill>
                  <a:srgbClr val="003399"/>
                </a:solidFill>
                <a:sym typeface="Wingdings" panose="05000000000000000000" pitchFamily="2" charset="2"/>
                <a:hlinkClick r:id="rId4"/>
              </a:rPr>
              <a:t>https://interreg-danube.eu/projects</a:t>
            </a:r>
            <a:endParaRPr lang="hu-HU" sz="2800" dirty="0">
              <a:solidFill>
                <a:srgbClr val="003399"/>
              </a:solidFill>
              <a:sym typeface="Wingdings" panose="05000000000000000000" pitchFamily="2" charset="2"/>
            </a:endParaRPr>
          </a:p>
          <a:p>
            <a:endParaRPr lang="en-US" sz="2800" dirty="0">
              <a:solidFill>
                <a:srgbClr val="003399"/>
              </a:solidFill>
              <a:sym typeface="Wingdings" panose="05000000000000000000" pitchFamily="2" charset="2"/>
            </a:endParaRPr>
          </a:p>
          <a:p>
            <a:endParaRPr lang="en-US" sz="3600" dirty="0">
              <a:solidFill>
                <a:srgbClr val="003399"/>
              </a:solidFill>
            </a:endParaRPr>
          </a:p>
        </p:txBody>
      </p:sp>
      <p:pic>
        <p:nvPicPr>
          <p:cNvPr id="9" name="Picture 8">
            <a:extLst>
              <a:ext uri="{FF2B5EF4-FFF2-40B4-BE49-F238E27FC236}">
                <a16:creationId xmlns:a16="http://schemas.microsoft.com/office/drawing/2014/main" id="{595AF721-367D-6078-90E4-6BE749199D02}"/>
              </a:ext>
            </a:extLst>
          </p:cNvPr>
          <p:cNvPicPr>
            <a:picLocks noChangeAspect="1"/>
          </p:cNvPicPr>
          <p:nvPr/>
        </p:nvPicPr>
        <p:blipFill>
          <a:blip r:embed="rId5"/>
          <a:stretch>
            <a:fillRect/>
          </a:stretch>
        </p:blipFill>
        <p:spPr>
          <a:xfrm>
            <a:off x="6744942" y="3885831"/>
            <a:ext cx="3790950" cy="1076325"/>
          </a:xfrm>
          <a:prstGeom prst="rect">
            <a:avLst/>
          </a:prstGeom>
        </p:spPr>
      </p:pic>
    </p:spTree>
    <p:extLst>
      <p:ext uri="{BB962C8B-B14F-4D97-AF65-F5344CB8AC3E}">
        <p14:creationId xmlns:p14="http://schemas.microsoft.com/office/powerpoint/2010/main" val="10817253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177F0-C451-1C01-7E3E-9F68F66DB6B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AD475B2-6201-6F6A-FFD2-D69449DA34A6}"/>
              </a:ext>
            </a:extLst>
          </p:cNvPr>
          <p:cNvSpPr>
            <a:spLocks noGrp="1"/>
          </p:cNvSpPr>
          <p:nvPr>
            <p:ph type="title"/>
          </p:nvPr>
        </p:nvSpPr>
        <p:spPr>
          <a:xfrm>
            <a:off x="2107096" y="535938"/>
            <a:ext cx="15717078" cy="1027819"/>
          </a:xfrm>
        </p:spPr>
        <p:txBody>
          <a:bodyPr/>
          <a:lstStyle/>
          <a:p>
            <a:pPr algn="ctr"/>
            <a:r>
              <a:rPr lang="hu-HU" dirty="0" err="1"/>
              <a:t>Mandatory</a:t>
            </a:r>
            <a:r>
              <a:rPr lang="hu-HU" dirty="0"/>
              <a:t> </a:t>
            </a:r>
            <a:r>
              <a:rPr lang="hu-HU" dirty="0" err="1"/>
              <a:t>communication</a:t>
            </a:r>
            <a:r>
              <a:rPr lang="hu-HU" dirty="0"/>
              <a:t> </a:t>
            </a:r>
            <a:r>
              <a:rPr lang="hu-HU" dirty="0" err="1"/>
              <a:t>elements</a:t>
            </a:r>
            <a:r>
              <a:rPr lang="hu-HU" dirty="0"/>
              <a:t> </a:t>
            </a:r>
            <a:r>
              <a:rPr lang="hu-HU" dirty="0" err="1"/>
              <a:t>to</a:t>
            </a:r>
            <a:r>
              <a:rPr lang="hu-HU" dirty="0"/>
              <a:t> be </a:t>
            </a:r>
            <a:r>
              <a:rPr lang="hu-HU" dirty="0" err="1"/>
              <a:t>planned</a:t>
            </a:r>
            <a:endParaRPr lang="en-US" dirty="0"/>
          </a:p>
        </p:txBody>
      </p:sp>
      <p:pic>
        <p:nvPicPr>
          <p:cNvPr id="6" name="Kép 5">
            <a:extLst>
              <a:ext uri="{FF2B5EF4-FFF2-40B4-BE49-F238E27FC236}">
                <a16:creationId xmlns:a16="http://schemas.microsoft.com/office/drawing/2014/main" id="{61796152-E152-4AF0-8AD2-9BB90B49C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82D31A78-4DB3-9AAB-1B8F-E69DC296DBBB}"/>
              </a:ext>
            </a:extLst>
          </p:cNvPr>
          <p:cNvSpPr txBox="1"/>
          <p:nvPr/>
        </p:nvSpPr>
        <p:spPr>
          <a:xfrm>
            <a:off x="2701637" y="2014295"/>
            <a:ext cx="13716000" cy="7319953"/>
          </a:xfrm>
          <a:prstGeom prst="rect">
            <a:avLst/>
          </a:prstGeom>
          <a:noFill/>
        </p:spPr>
        <p:txBody>
          <a:bodyPr wrap="square">
            <a:spAutoFit/>
          </a:bodyPr>
          <a:lstStyle/>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pPr marL="457200" indent="-457200">
              <a:spcAft>
                <a:spcPts val="1000"/>
              </a:spcAft>
              <a:buFont typeface="Wingdings" panose="05000000000000000000" pitchFamily="2" charset="2"/>
              <a:buChar char="Ø"/>
            </a:pPr>
            <a:r>
              <a:rPr lang="hu-HU" sz="2800" b="1" dirty="0">
                <a:solidFill>
                  <a:srgbClr val="003399"/>
                </a:solidFill>
                <a:latin typeface="Open Sans" panose="020B0606030504020204" pitchFamily="34" charset="0"/>
              </a:rPr>
              <a:t>POSTER</a:t>
            </a:r>
            <a:r>
              <a:rPr lang="hu-HU" sz="2800" dirty="0">
                <a:solidFill>
                  <a:srgbClr val="003399"/>
                </a:solidFill>
                <a:latin typeface="Open Sans" panose="020B0606030504020204" pitchFamily="34" charset="0"/>
              </a:rPr>
              <a:t> - </a:t>
            </a:r>
            <a:r>
              <a:rPr lang="en-GB" sz="2800" dirty="0">
                <a:solidFill>
                  <a:srgbClr val="003399"/>
                </a:solidFill>
                <a:latin typeface="Open Sans" panose="020B0606030504020204" pitchFamily="34" charset="0"/>
              </a:rPr>
              <a:t>All project beneficiaries must place a poster or equivalent electronic display with information about the project at a location visible to the public.</a:t>
            </a:r>
            <a:endParaRPr lang="hu-HU" sz="2800" dirty="0">
              <a:solidFill>
                <a:srgbClr val="003399"/>
              </a:solidFill>
              <a:latin typeface="Open Sans" panose="020B0606030504020204" pitchFamily="34" charset="0"/>
            </a:endParaRPr>
          </a:p>
          <a:p>
            <a:pPr marL="457200" indent="-457200">
              <a:spcAft>
                <a:spcPts val="1000"/>
              </a:spcAft>
              <a:buFont typeface="Wingdings" panose="05000000000000000000" pitchFamily="2" charset="2"/>
              <a:buChar char="Ø"/>
            </a:pPr>
            <a:endParaRPr lang="hu-HU" sz="2800" dirty="0">
              <a:solidFill>
                <a:srgbClr val="003399"/>
              </a:solidFill>
              <a:latin typeface="Open Sans" panose="020B0606030504020204" pitchFamily="34" charset="0"/>
            </a:endParaRPr>
          </a:p>
          <a:p>
            <a:pPr marL="457200" indent="-457200">
              <a:spcAft>
                <a:spcPts val="1000"/>
              </a:spcAft>
              <a:buFont typeface="Wingdings" panose="05000000000000000000" pitchFamily="2" charset="2"/>
              <a:buChar char="Ø"/>
            </a:pPr>
            <a:r>
              <a:rPr lang="hu-HU" sz="2800" b="1" dirty="0" err="1">
                <a:solidFill>
                  <a:srgbClr val="003399"/>
                </a:solidFill>
                <a:latin typeface="Open Sans" panose="020B0606030504020204" pitchFamily="34" charset="0"/>
              </a:rPr>
              <a:t>Bilboards</a:t>
            </a:r>
            <a:r>
              <a:rPr lang="hu-HU" sz="2800" b="1" dirty="0">
                <a:solidFill>
                  <a:srgbClr val="003399"/>
                </a:solidFill>
                <a:latin typeface="Open Sans" panose="020B0606030504020204" pitchFamily="34" charset="0"/>
              </a:rPr>
              <a:t> and </a:t>
            </a:r>
            <a:r>
              <a:rPr lang="hu-HU" sz="2800" b="1" dirty="0" err="1">
                <a:solidFill>
                  <a:srgbClr val="003399"/>
                </a:solidFill>
                <a:latin typeface="Open Sans" panose="020B0606030504020204" pitchFamily="34" charset="0"/>
              </a:rPr>
              <a:t>plaques</a:t>
            </a:r>
            <a:r>
              <a:rPr lang="hu-HU" sz="2800" b="1" dirty="0">
                <a:solidFill>
                  <a:srgbClr val="003399"/>
                </a:solidFill>
                <a:latin typeface="Open Sans" panose="020B0606030504020204" pitchFamily="34" charset="0"/>
              </a:rPr>
              <a:t>- </a:t>
            </a:r>
            <a:r>
              <a:rPr lang="hu-HU" sz="2800" dirty="0">
                <a:solidFill>
                  <a:srgbClr val="003399"/>
                </a:solidFill>
                <a:latin typeface="Open Sans" panose="020B0606030504020204" pitchFamily="34" charset="0"/>
              </a:rPr>
              <a:t>F</a:t>
            </a:r>
            <a:r>
              <a:rPr lang="en-GB" sz="2800" dirty="0">
                <a:solidFill>
                  <a:srgbClr val="003399"/>
                </a:solidFill>
                <a:latin typeface="Open Sans" panose="020B0606030504020204" pitchFamily="34" charset="0"/>
              </a:rPr>
              <a:t>or a physical investment or equipment purchase when the project budget exceeds EUR 100,000</a:t>
            </a:r>
            <a:endParaRPr lang="hu-HU" sz="2800" dirty="0">
              <a:solidFill>
                <a:srgbClr val="003399"/>
              </a:solidFill>
              <a:latin typeface="Open Sans" panose="020B0606030504020204" pitchFamily="34" charset="0"/>
            </a:endParaRPr>
          </a:p>
          <a:p>
            <a:pPr marL="457200" indent="-457200">
              <a:spcAft>
                <a:spcPts val="1000"/>
              </a:spcAft>
              <a:buFont typeface="Wingdings" panose="05000000000000000000" pitchFamily="2" charset="2"/>
              <a:buChar char="Ø"/>
            </a:pPr>
            <a:endParaRPr lang="hu-HU" sz="2800" dirty="0">
              <a:solidFill>
                <a:srgbClr val="003399"/>
              </a:solidFill>
              <a:latin typeface="Open Sans" panose="020B0606030504020204" pitchFamily="34" charset="0"/>
            </a:endParaRPr>
          </a:p>
          <a:p>
            <a:pPr marL="457200" indent="-457200">
              <a:spcAft>
                <a:spcPts val="1000"/>
              </a:spcAft>
              <a:buFont typeface="Wingdings" panose="05000000000000000000" pitchFamily="2" charset="2"/>
              <a:buChar char="Ø"/>
            </a:pPr>
            <a:r>
              <a:rPr lang="hu-HU" sz="2800" b="1" dirty="0" err="1">
                <a:solidFill>
                  <a:srgbClr val="003399"/>
                </a:solidFill>
                <a:latin typeface="Open Sans" panose="020B0606030504020204" pitchFamily="34" charset="0"/>
              </a:rPr>
              <a:t>Synergy</a:t>
            </a:r>
            <a:r>
              <a:rPr lang="en-GB" sz="2800" b="1" dirty="0">
                <a:solidFill>
                  <a:srgbClr val="003399"/>
                </a:solidFill>
                <a:latin typeface="Open Sans" panose="020B0606030504020204" pitchFamily="34" charset="0"/>
              </a:rPr>
              <a:t> </a:t>
            </a:r>
            <a:r>
              <a:rPr lang="hu-HU" sz="2800" b="1" dirty="0">
                <a:solidFill>
                  <a:srgbClr val="003399"/>
                </a:solidFill>
                <a:latin typeface="Open Sans" panose="020B0606030504020204" pitchFamily="34" charset="0"/>
              </a:rPr>
              <a:t>building and </a:t>
            </a:r>
            <a:r>
              <a:rPr lang="hu-HU" sz="2800" b="1" dirty="0" err="1">
                <a:solidFill>
                  <a:srgbClr val="003399"/>
                </a:solidFill>
                <a:latin typeface="Open Sans" panose="020B0606030504020204" pitchFamily="34" charset="0"/>
              </a:rPr>
              <a:t>capitalisation</a:t>
            </a:r>
            <a:r>
              <a:rPr lang="hu-HU" sz="2800" b="1" dirty="0">
                <a:solidFill>
                  <a:srgbClr val="003399"/>
                </a:solidFill>
                <a:latin typeface="Open Sans" panose="020B0606030504020204" pitchFamily="34" charset="0"/>
              </a:rPr>
              <a:t> </a:t>
            </a:r>
            <a:r>
              <a:rPr lang="hu-HU" sz="2800" b="1" dirty="0" err="1">
                <a:solidFill>
                  <a:srgbClr val="003399"/>
                </a:solidFill>
                <a:latin typeface="Open Sans" panose="020B0606030504020204" pitchFamily="34" charset="0"/>
              </a:rPr>
              <a:t>activities</a:t>
            </a:r>
            <a:endParaRPr lang="en-GB" sz="2800" b="1" dirty="0">
              <a:solidFill>
                <a:srgbClr val="003399"/>
              </a:solidFill>
              <a:latin typeface="Open Sans" panose="020B0606030504020204" pitchFamily="34" charset="0"/>
            </a:endParaRPr>
          </a:p>
          <a:p>
            <a:pPr marL="457200" indent="-457200">
              <a:buFont typeface="Wingdings" panose="05000000000000000000" pitchFamily="2" charset="2"/>
              <a:buChar char="Ø"/>
            </a:pPr>
            <a:endParaRPr lang="hu-HU" sz="2800" dirty="0">
              <a:solidFill>
                <a:srgbClr val="003399"/>
              </a:solidFill>
              <a:latin typeface="Open Sans" panose="020B0606030504020204" pitchFamily="34" charset="0"/>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en-US" sz="3600" dirty="0">
              <a:solidFill>
                <a:srgbClr val="003399"/>
              </a:solidFill>
            </a:endParaRPr>
          </a:p>
        </p:txBody>
      </p:sp>
    </p:spTree>
    <p:extLst>
      <p:ext uri="{BB962C8B-B14F-4D97-AF65-F5344CB8AC3E}">
        <p14:creationId xmlns:p14="http://schemas.microsoft.com/office/powerpoint/2010/main" val="3487265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8937-C6AC-E7C2-1742-F8A49E27732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9329906-64A6-FBE5-5020-1A7986D2620D}"/>
              </a:ext>
            </a:extLst>
          </p:cNvPr>
          <p:cNvSpPr>
            <a:spLocks noGrp="1"/>
          </p:cNvSpPr>
          <p:nvPr>
            <p:ph type="title"/>
          </p:nvPr>
        </p:nvSpPr>
        <p:spPr>
          <a:xfrm>
            <a:off x="2107096" y="535938"/>
            <a:ext cx="15717078" cy="1027819"/>
          </a:xfrm>
        </p:spPr>
        <p:txBody>
          <a:bodyPr/>
          <a:lstStyle/>
          <a:p>
            <a:pPr algn="ctr"/>
            <a:r>
              <a:rPr lang="hu-HU" dirty="0" err="1"/>
              <a:t>Synergy</a:t>
            </a:r>
            <a:r>
              <a:rPr lang="hu-HU" dirty="0"/>
              <a:t> building and </a:t>
            </a:r>
            <a:r>
              <a:rPr lang="hu-HU" dirty="0" err="1"/>
              <a:t>capitalisation</a:t>
            </a:r>
            <a:r>
              <a:rPr lang="hu-HU" dirty="0"/>
              <a:t> </a:t>
            </a:r>
            <a:r>
              <a:rPr lang="hu-HU" dirty="0" err="1"/>
              <a:t>activities</a:t>
            </a:r>
            <a:endParaRPr lang="en-US" dirty="0"/>
          </a:p>
        </p:txBody>
      </p:sp>
      <p:pic>
        <p:nvPicPr>
          <p:cNvPr id="6" name="Kép 5">
            <a:extLst>
              <a:ext uri="{FF2B5EF4-FFF2-40B4-BE49-F238E27FC236}">
                <a16:creationId xmlns:a16="http://schemas.microsoft.com/office/drawing/2014/main" id="{1BAD316F-9427-A764-4C6A-998095CB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C1B55444-6047-50BE-8DAA-82D6A42C1FF9}"/>
              </a:ext>
            </a:extLst>
          </p:cNvPr>
          <p:cNvSpPr txBox="1"/>
          <p:nvPr/>
        </p:nvSpPr>
        <p:spPr>
          <a:xfrm>
            <a:off x="2701637" y="2014295"/>
            <a:ext cx="13716000" cy="8443337"/>
          </a:xfrm>
          <a:prstGeom prst="rect">
            <a:avLst/>
          </a:prstGeom>
          <a:noFill/>
        </p:spPr>
        <p:txBody>
          <a:bodyPr wrap="square">
            <a:spAutoFit/>
          </a:bodyPr>
          <a:lstStyle/>
          <a:p>
            <a:pPr marL="457200" indent="-457200">
              <a:spcBef>
                <a:spcPts val="6000"/>
              </a:spcBef>
              <a:spcAft>
                <a:spcPts val="2000"/>
              </a:spcAft>
              <a:buFont typeface="Wingdings" panose="05000000000000000000" pitchFamily="2" charset="2"/>
              <a:buChar char="Ø"/>
            </a:pPr>
            <a:r>
              <a:rPr lang="hu-HU" sz="3200" b="1" dirty="0" err="1">
                <a:solidFill>
                  <a:srgbClr val="003399"/>
                </a:solidFill>
                <a:latin typeface="Open Sans" panose="020B0606030504020204" pitchFamily="34" charset="0"/>
              </a:rPr>
              <a:t>Capitalisation</a:t>
            </a:r>
            <a:r>
              <a:rPr lang="hu-HU" sz="3200" b="1" dirty="0">
                <a:solidFill>
                  <a:srgbClr val="003399"/>
                </a:solidFill>
                <a:latin typeface="Open Sans" panose="020B0606030504020204" pitchFamily="34" charset="0"/>
              </a:rPr>
              <a:t> </a:t>
            </a:r>
            <a:r>
              <a:rPr lang="hu-HU" sz="3200" b="1" dirty="0" err="1">
                <a:solidFill>
                  <a:srgbClr val="003399"/>
                </a:solidFill>
                <a:latin typeface="Open Sans" panose="020B0606030504020204" pitchFamily="34" charset="0"/>
              </a:rPr>
              <a:t>activities</a:t>
            </a:r>
            <a:r>
              <a:rPr lang="hu-HU" sz="3200" b="1" dirty="0">
                <a:solidFill>
                  <a:srgbClr val="003399"/>
                </a:solidFill>
                <a:latin typeface="Open Sans" panose="020B0606030504020204" pitchFamily="34" charset="0"/>
              </a:rPr>
              <a:t> </a:t>
            </a:r>
            <a:r>
              <a:rPr lang="en-GB" sz="3200" b="1" dirty="0">
                <a:solidFill>
                  <a:srgbClr val="003399"/>
                </a:solidFill>
                <a:latin typeface="Open Sans" panose="020B0606030504020204" pitchFamily="34" charset="0"/>
              </a:rPr>
              <a:t>with other programs, projects</a:t>
            </a:r>
            <a:r>
              <a:rPr lang="hu-HU" sz="3200" b="1" dirty="0">
                <a:solidFill>
                  <a:srgbClr val="003399"/>
                </a:solidFill>
                <a:latin typeface="Open Sans" panose="020B0606030504020204" pitchFamily="34" charset="0"/>
              </a:rPr>
              <a:t>,</a:t>
            </a:r>
            <a:r>
              <a:rPr lang="en-GB" sz="3200" b="1" dirty="0">
                <a:solidFill>
                  <a:srgbClr val="003399"/>
                </a:solidFill>
                <a:latin typeface="Open Sans" panose="020B0606030504020204" pitchFamily="34" charset="0"/>
              </a:rPr>
              <a:t> initiatives</a:t>
            </a:r>
          </a:p>
          <a:p>
            <a:pPr marL="285750" indent="-285750">
              <a:buFont typeface="Wingdings" panose="05000000000000000000" pitchFamily="2" charset="2"/>
              <a:buChar char="ü"/>
            </a:pP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Identify </a:t>
            </a:r>
            <a:r>
              <a:rPr lang="en-GB"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what has already been implemented </a:t>
            </a:r>
            <a:r>
              <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r>
              <a:rPr lang="hu-HU" sz="240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to</a:t>
            </a:r>
            <a:r>
              <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hu-HU" sz="240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avoid</a:t>
            </a:r>
            <a:r>
              <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hu-HU" sz="240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duplication</a:t>
            </a:r>
            <a:r>
              <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endPar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relevant </a:t>
            </a:r>
            <a:r>
              <a:rPr lang="en-GB" sz="2400" u="sng" dirty="0">
                <a:solidFill>
                  <a:srgbClr val="003399"/>
                </a:solidFill>
                <a:latin typeface="Open Sans" panose="020B0606030504020204" pitchFamily="34" charset="0"/>
                <a:ea typeface="Open Sans" panose="020B0606030504020204" pitchFamily="34" charset="0"/>
                <a:cs typeface="Open Sans" panose="020B0606030504020204" pitchFamily="34" charset="0"/>
              </a:rPr>
              <a:t>projects, initiatives </a:t>
            </a:r>
          </a:p>
          <a:p>
            <a:pPr marL="800100" lvl="1" indent="-342900">
              <a:buFont typeface="Arial" panose="020B0604020202020204" pitchFamily="34" charset="0"/>
              <a:buChar char="•"/>
            </a:pP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what </a:t>
            </a:r>
            <a:r>
              <a:rPr lang="en-GB" sz="2400" u="sng" dirty="0">
                <a:solidFill>
                  <a:srgbClr val="003399"/>
                </a:solidFill>
                <a:latin typeface="Open Sans" panose="020B0606030504020204" pitchFamily="34" charset="0"/>
                <a:ea typeface="Open Sans" panose="020B0606030504020204" pitchFamily="34" charset="0"/>
                <a:cs typeface="Open Sans" panose="020B0606030504020204" pitchFamily="34" charset="0"/>
              </a:rPr>
              <a:t>achievements can be built upon</a:t>
            </a: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 used</a:t>
            </a:r>
          </a:p>
          <a:p>
            <a:pPr lvl="1"/>
            <a:endParaRPr lang="en-GB" sz="2000" u="sng"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Ø"/>
            </a:pPr>
            <a:r>
              <a:rPr lang="en-GB" sz="3200" b="1" dirty="0">
                <a:solidFill>
                  <a:srgbClr val="003399"/>
                </a:solidFill>
                <a:latin typeface="Open Sans" panose="020B0606030504020204" pitchFamily="34" charset="0"/>
              </a:rPr>
              <a:t>Synergy building with ongoing projects - bring added value </a:t>
            </a:r>
          </a:p>
          <a:p>
            <a:pPr marL="800100" lvl="1" indent="-342900">
              <a:buFont typeface="Arial" panose="020B0604020202020204" pitchFamily="34" charset="0"/>
              <a:buChar char="•"/>
            </a:pPr>
            <a:r>
              <a:rPr lang="en-GB" sz="2400" u="sng" dirty="0">
                <a:solidFill>
                  <a:srgbClr val="003399"/>
                </a:solidFill>
                <a:latin typeface="Open Sans" panose="020B0606030504020204" pitchFamily="34" charset="0"/>
                <a:ea typeface="Open Sans" panose="020B0606030504020204" pitchFamily="34" charset="0"/>
                <a:cs typeface="Open Sans" panose="020B0606030504020204" pitchFamily="34" charset="0"/>
              </a:rPr>
              <a:t>sharing</a:t>
            </a: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 complementary knowledge, outputs</a:t>
            </a:r>
          </a:p>
          <a:p>
            <a:pPr marL="800100" lvl="1" indent="-342900">
              <a:buFont typeface="Arial" panose="020B0604020202020204" pitchFamily="34" charset="0"/>
              <a:buChar char="•"/>
            </a:pP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strengthening </a:t>
            </a:r>
            <a:r>
              <a:rPr lang="en-GB" sz="2400" u="sng" dirty="0">
                <a:solidFill>
                  <a:srgbClr val="003399"/>
                </a:solidFill>
                <a:latin typeface="Open Sans" panose="020B0606030504020204" pitchFamily="34" charset="0"/>
                <a:ea typeface="Open Sans" panose="020B0606030504020204" pitchFamily="34" charset="0"/>
                <a:cs typeface="Open Sans" panose="020B0606030504020204" pitchFamily="34" charset="0"/>
              </a:rPr>
              <a:t>networking</a:t>
            </a:r>
          </a:p>
          <a:p>
            <a:pPr marL="800100" lvl="1" indent="-342900">
              <a:buFont typeface="Arial" panose="020B0604020202020204" pitchFamily="34" charset="0"/>
              <a:buChar char="•"/>
            </a:pP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broader </a:t>
            </a:r>
            <a:r>
              <a:rPr lang="en-GB" sz="2400" u="sng" dirty="0">
                <a:solidFill>
                  <a:srgbClr val="003399"/>
                </a:solidFill>
                <a:latin typeface="Open Sans" panose="020B0606030504020204" pitchFamily="34" charset="0"/>
                <a:ea typeface="Open Sans" panose="020B0606030504020204" pitchFamily="34" charset="0"/>
                <a:cs typeface="Open Sans" panose="020B0606030504020204" pitchFamily="34" charset="0"/>
              </a:rPr>
              <a:t>outreach &amp; higher visibility </a:t>
            </a:r>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potentials</a:t>
            </a:r>
          </a:p>
          <a:p>
            <a:endParaRPr lang="hu-HU" sz="24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r>
              <a:rPr lang="en-GB"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Integrate </a:t>
            </a:r>
            <a:r>
              <a:rPr lang="en-GB"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capitalisation, synergy building activities in work plan</a:t>
            </a:r>
            <a:endPar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endPar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Ø"/>
            </a:pPr>
            <a:endParaRPr lang="hu-HU" sz="2800" dirty="0">
              <a:solidFill>
                <a:srgbClr val="003399"/>
              </a:solidFill>
              <a:latin typeface="Open Sans" panose="020B0606030504020204" pitchFamily="34" charset="0"/>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en-US" sz="3600" dirty="0">
              <a:solidFill>
                <a:srgbClr val="003399"/>
              </a:solidFill>
            </a:endParaRPr>
          </a:p>
        </p:txBody>
      </p:sp>
    </p:spTree>
    <p:extLst>
      <p:ext uri="{BB962C8B-B14F-4D97-AF65-F5344CB8AC3E}">
        <p14:creationId xmlns:p14="http://schemas.microsoft.com/office/powerpoint/2010/main" val="3123923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28F7-EE0C-836B-9658-374A1C45920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D3398964-C50E-F3F6-29AA-CC34FF3972EC}"/>
              </a:ext>
            </a:extLst>
          </p:cNvPr>
          <p:cNvSpPr>
            <a:spLocks noGrp="1"/>
          </p:cNvSpPr>
          <p:nvPr>
            <p:ph type="title"/>
          </p:nvPr>
        </p:nvSpPr>
        <p:spPr>
          <a:xfrm>
            <a:off x="2107096" y="535938"/>
            <a:ext cx="15717078" cy="1027819"/>
          </a:xfrm>
        </p:spPr>
        <p:txBody>
          <a:bodyPr/>
          <a:lstStyle/>
          <a:p>
            <a:pPr algn="ctr"/>
            <a:r>
              <a:rPr lang="hu-HU" dirty="0" err="1"/>
              <a:t>Synergy</a:t>
            </a:r>
            <a:r>
              <a:rPr lang="hu-HU" dirty="0"/>
              <a:t> building and </a:t>
            </a:r>
            <a:r>
              <a:rPr lang="hu-HU" dirty="0" err="1"/>
              <a:t>capitalisation</a:t>
            </a:r>
            <a:r>
              <a:rPr lang="hu-HU" dirty="0"/>
              <a:t> </a:t>
            </a:r>
            <a:r>
              <a:rPr lang="hu-HU" dirty="0" err="1"/>
              <a:t>activities</a:t>
            </a:r>
            <a:endParaRPr lang="en-US" dirty="0"/>
          </a:p>
        </p:txBody>
      </p:sp>
      <p:pic>
        <p:nvPicPr>
          <p:cNvPr id="6" name="Kép 5">
            <a:extLst>
              <a:ext uri="{FF2B5EF4-FFF2-40B4-BE49-F238E27FC236}">
                <a16:creationId xmlns:a16="http://schemas.microsoft.com/office/drawing/2014/main" id="{5DB1CA59-5C74-A239-76EE-772954A00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5" name="TextBox 4">
            <a:extLst>
              <a:ext uri="{FF2B5EF4-FFF2-40B4-BE49-F238E27FC236}">
                <a16:creationId xmlns:a16="http://schemas.microsoft.com/office/drawing/2014/main" id="{23E5F98D-EE11-D9E7-365F-5DB5A6CE835D}"/>
              </a:ext>
            </a:extLst>
          </p:cNvPr>
          <p:cNvSpPr txBox="1"/>
          <p:nvPr/>
        </p:nvSpPr>
        <p:spPr>
          <a:xfrm>
            <a:off x="2701637" y="2014295"/>
            <a:ext cx="13716000" cy="8679299"/>
          </a:xfrm>
          <a:prstGeom prst="rect">
            <a:avLst/>
          </a:prstGeom>
          <a:noFill/>
        </p:spPr>
        <p:txBody>
          <a:bodyPr wrap="square">
            <a:spAutoFit/>
          </a:bodyPr>
          <a:lstStyle/>
          <a:p>
            <a:endParaRPr lang="hu-HU" sz="24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Ø"/>
            </a:pPr>
            <a:r>
              <a:rPr lang="en-GB"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Common shortcomings</a:t>
            </a:r>
            <a:r>
              <a:rPr lang="hu-HU"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GB"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400" b="1" u="sng" dirty="0">
              <a:solidFill>
                <a:srgbClr val="FF0000"/>
              </a:solidFill>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ü"/>
            </a:pPr>
            <a:r>
              <a:rPr lang="hu-HU" sz="2400" dirty="0">
                <a:solidFill>
                  <a:srgbClr val="FF0000"/>
                </a:solidFill>
                <a:ea typeface="Open Sans" panose="020B0606030504020204" pitchFamily="34" charset="0"/>
                <a:cs typeface="Open Sans" panose="020B0606030504020204" pitchFamily="34" charset="0"/>
              </a:rPr>
              <a:t>	</a:t>
            </a:r>
            <a:r>
              <a:rPr lang="en-GB" sz="2400" dirty="0">
                <a:solidFill>
                  <a:srgbClr val="FF0000"/>
                </a:solidFill>
                <a:ea typeface="Open Sans" panose="020B0606030504020204" pitchFamily="34" charset="0"/>
                <a:cs typeface="Open Sans" panose="020B0606030504020204" pitchFamily="34" charset="0"/>
              </a:rPr>
              <a:t>Relevant projects, initiatives described only in general</a:t>
            </a:r>
          </a:p>
          <a:p>
            <a:pPr marL="800100" lvl="1" indent="-342900">
              <a:buFont typeface="Arial" panose="020B0604020202020204" pitchFamily="34" charset="0"/>
              <a:buChar char="•"/>
            </a:pPr>
            <a:r>
              <a:rPr lang="en-GB" sz="2400" dirty="0">
                <a:solidFill>
                  <a:srgbClr val="FF0000"/>
                </a:solidFill>
                <a:ea typeface="Open Sans" panose="020B0606030504020204" pitchFamily="34" charset="0"/>
                <a:cs typeface="Open Sans" panose="020B0606030504020204" pitchFamily="34" charset="0"/>
              </a:rPr>
              <a:t>unclear concretely </a:t>
            </a:r>
            <a:r>
              <a:rPr lang="hu-HU" sz="2400" dirty="0" err="1">
                <a:solidFill>
                  <a:srgbClr val="FF0000"/>
                </a:solidFill>
                <a:ea typeface="Open Sans" panose="020B0606030504020204" pitchFamily="34" charset="0"/>
                <a:cs typeface="Open Sans" panose="020B0606030504020204" pitchFamily="34" charset="0"/>
              </a:rPr>
              <a:t>what</a:t>
            </a:r>
            <a:r>
              <a:rPr lang="hu-HU" sz="2400" dirty="0">
                <a:solidFill>
                  <a:srgbClr val="FF0000"/>
                </a:solidFill>
                <a:ea typeface="Open Sans" panose="020B0606030504020204" pitchFamily="34" charset="0"/>
                <a:cs typeface="Open Sans" panose="020B0606030504020204" pitchFamily="34" charset="0"/>
              </a:rPr>
              <a:t> is </a:t>
            </a:r>
            <a:r>
              <a:rPr lang="hu-HU" sz="2400" dirty="0" err="1">
                <a:solidFill>
                  <a:srgbClr val="FF0000"/>
                </a:solidFill>
                <a:ea typeface="Open Sans" panose="020B0606030504020204" pitchFamily="34" charset="0"/>
                <a:cs typeface="Open Sans" panose="020B0606030504020204" pitchFamily="34" charset="0"/>
              </a:rPr>
              <a:t>to</a:t>
            </a:r>
            <a:r>
              <a:rPr lang="hu-HU" sz="2400" dirty="0">
                <a:solidFill>
                  <a:srgbClr val="FF0000"/>
                </a:solidFill>
                <a:ea typeface="Open Sans" panose="020B0606030504020204" pitchFamily="34" charset="0"/>
                <a:cs typeface="Open Sans" panose="020B0606030504020204" pitchFamily="34" charset="0"/>
              </a:rPr>
              <a:t> </a:t>
            </a:r>
            <a:r>
              <a:rPr lang="en-GB" sz="2400" dirty="0">
                <a:solidFill>
                  <a:srgbClr val="FF0000"/>
                </a:solidFill>
                <a:ea typeface="Open Sans" panose="020B0606030504020204" pitchFamily="34" charset="0"/>
                <a:cs typeface="Open Sans" panose="020B0606030504020204" pitchFamily="34" charset="0"/>
              </a:rPr>
              <a:t>be capitalised and how</a:t>
            </a:r>
            <a:r>
              <a:rPr lang="hu-HU" sz="2400" dirty="0">
                <a:solidFill>
                  <a:srgbClr val="FF0000"/>
                </a:solidFill>
                <a:ea typeface="Open Sans" panose="020B0606030504020204" pitchFamily="34" charset="0"/>
                <a:cs typeface="Open Sans" panose="020B0606030504020204" pitchFamily="34" charset="0"/>
              </a:rPr>
              <a:t> (</a:t>
            </a:r>
            <a:r>
              <a:rPr lang="en-GB" sz="2400" dirty="0">
                <a:solidFill>
                  <a:srgbClr val="FF0000"/>
                </a:solidFill>
                <a:ea typeface="Open Sans" panose="020B0606030504020204" pitchFamily="34" charset="0"/>
                <a:cs typeface="Open Sans" panose="020B0606030504020204" pitchFamily="34" charset="0"/>
              </a:rPr>
              <a:t>project output, element, achievements</a:t>
            </a:r>
            <a:r>
              <a:rPr lang="hu-HU" sz="2400" dirty="0">
                <a:solidFill>
                  <a:srgbClr val="FF0000"/>
                </a:solidFill>
                <a:ea typeface="Open Sans" panose="020B0606030504020204" pitchFamily="34" charset="0"/>
                <a:cs typeface="Open Sans" panose="020B0606030504020204" pitchFamily="34" charset="0"/>
              </a:rPr>
              <a:t>?)</a:t>
            </a:r>
            <a:endParaRPr lang="en-GB" sz="2400" dirty="0">
              <a:solidFill>
                <a:srgbClr val="FF0000"/>
              </a:solidFill>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GB" sz="2400" dirty="0">
                <a:solidFill>
                  <a:srgbClr val="FF0000"/>
                </a:solidFill>
                <a:ea typeface="Open Sans" panose="020B0606030504020204" pitchFamily="34" charset="0"/>
                <a:cs typeface="Open Sans" panose="020B0606030504020204" pitchFamily="34" charset="0"/>
              </a:rPr>
              <a:t>added value of new project not demonstrated compared to what has already been achieved by previous projects, initiatives</a:t>
            </a:r>
            <a:endParaRPr lang="hu-HU" sz="2400" dirty="0">
              <a:solidFill>
                <a:srgbClr val="FF0000"/>
              </a:solidFill>
              <a:ea typeface="Open Sans" panose="020B0606030504020204" pitchFamily="34" charset="0"/>
              <a:cs typeface="Open Sans" panose="020B0606030504020204" pitchFamily="34" charset="0"/>
            </a:endParaRPr>
          </a:p>
          <a:p>
            <a:pPr lvl="1"/>
            <a:endParaRPr lang="hu-HU" sz="2400" dirty="0"/>
          </a:p>
          <a:p>
            <a:pPr lvl="1"/>
            <a:r>
              <a:rPr lang="en-GB" sz="2400" b="1" i="1" dirty="0">
                <a:solidFill>
                  <a:srgbClr val="FF0000"/>
                </a:solidFill>
              </a:rPr>
              <a:t>Capitalisation activities, carried out during project implementation and in line with the programme capitalisation strategy as outlined above, are mandatory and the related budget has to be envisaged already in the Application Form. The capitalisation activities have to be included in the project work plan in a coherent manner, according to the project structure and the expenditures included in the concerned activities</a:t>
            </a:r>
            <a:r>
              <a:rPr lang="hu-HU" sz="2400" b="1" i="1" dirty="0">
                <a:solidFill>
                  <a:srgbClr val="FF0000"/>
                </a:solidFill>
              </a:rPr>
              <a:t> (</a:t>
            </a:r>
            <a:r>
              <a:rPr lang="hu-HU" sz="2400" b="1" i="1" dirty="0" err="1">
                <a:solidFill>
                  <a:srgbClr val="FF0000"/>
                </a:solidFill>
              </a:rPr>
              <a:t>Applicants</a:t>
            </a:r>
            <a:r>
              <a:rPr lang="hu-HU" sz="2400" b="1" i="1" dirty="0">
                <a:solidFill>
                  <a:srgbClr val="FF0000"/>
                </a:solidFill>
              </a:rPr>
              <a:t> </a:t>
            </a:r>
            <a:r>
              <a:rPr lang="hu-HU" sz="2400" b="1" i="1" dirty="0" err="1">
                <a:solidFill>
                  <a:srgbClr val="FF0000"/>
                </a:solidFill>
              </a:rPr>
              <a:t>Manual</a:t>
            </a:r>
            <a:r>
              <a:rPr lang="hu-HU" sz="2400" b="1" i="1" dirty="0">
                <a:solidFill>
                  <a:srgbClr val="FF0000"/>
                </a:solidFill>
              </a:rPr>
              <a:t>, </a:t>
            </a:r>
            <a:r>
              <a:rPr lang="hu-HU" sz="2400" b="1" i="1" dirty="0" err="1">
                <a:solidFill>
                  <a:srgbClr val="FF0000"/>
                </a:solidFill>
              </a:rPr>
              <a:t>pg</a:t>
            </a:r>
            <a:r>
              <a:rPr lang="hu-HU" sz="2400" b="1" i="1" dirty="0">
                <a:solidFill>
                  <a:srgbClr val="FF0000"/>
                </a:solidFill>
              </a:rPr>
              <a:t>. 34)</a:t>
            </a:r>
            <a:endParaRPr lang="en-GB" sz="2400" b="1" i="1" dirty="0">
              <a:solidFill>
                <a:srgbClr val="FF0000"/>
              </a:solidFill>
              <a:ea typeface="Open Sans" panose="020B0606030504020204" pitchFamily="34" charset="0"/>
              <a:cs typeface="Open Sans" panose="020B0606030504020204" pitchFamily="34" charset="0"/>
            </a:endParaRPr>
          </a:p>
          <a:p>
            <a:endPar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Ø"/>
            </a:pPr>
            <a:endParaRPr lang="hu-HU" sz="2800" dirty="0">
              <a:solidFill>
                <a:srgbClr val="003399"/>
              </a:solidFill>
              <a:latin typeface="Open Sans" panose="020B0606030504020204" pitchFamily="34" charset="0"/>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endParaRPr lang="hu-HU" sz="2800" dirty="0">
              <a:solidFill>
                <a:srgbClr val="003399"/>
              </a:solidFill>
              <a:sym typeface="Wingdings" panose="05000000000000000000" pitchFamily="2" charset="2"/>
            </a:endParaRPr>
          </a:p>
          <a:p>
            <a:pPr marL="457200" indent="-457200">
              <a:buFont typeface="Wingdings" panose="05000000000000000000" pitchFamily="2" charset="2"/>
              <a:buChar char="Ø"/>
            </a:pPr>
            <a:endParaRPr lang="hu-HU" sz="2800" dirty="0">
              <a:solidFill>
                <a:srgbClr val="003399"/>
              </a:solidFill>
              <a:sym typeface="Wingdings" panose="05000000000000000000" pitchFamily="2" charset="2"/>
            </a:endParaRPr>
          </a:p>
          <a:p>
            <a:endParaRPr lang="en-US" sz="3600" dirty="0">
              <a:solidFill>
                <a:srgbClr val="003399"/>
              </a:solidFill>
            </a:endParaRPr>
          </a:p>
        </p:txBody>
      </p:sp>
    </p:spTree>
    <p:extLst>
      <p:ext uri="{BB962C8B-B14F-4D97-AF65-F5344CB8AC3E}">
        <p14:creationId xmlns:p14="http://schemas.microsoft.com/office/powerpoint/2010/main" val="259902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A85924-48E3-B8ED-C4C4-70EE971E9B8E}"/>
              </a:ext>
            </a:extLst>
          </p:cNvPr>
          <p:cNvSpPr>
            <a:spLocks noGrp="1"/>
          </p:cNvSpPr>
          <p:nvPr>
            <p:ph type="title"/>
          </p:nvPr>
        </p:nvSpPr>
        <p:spPr>
          <a:xfrm>
            <a:off x="2518466" y="3265573"/>
            <a:ext cx="4214844" cy="2373227"/>
          </a:xfrm>
        </p:spPr>
        <p:txBody>
          <a:bodyPr/>
          <a:lstStyle/>
          <a:p>
            <a:r>
              <a:rPr lang="en-US" sz="5400" dirty="0"/>
              <a:t>Partner Criteria </a:t>
            </a:r>
            <a:br>
              <a:rPr lang="en-US" sz="5400" dirty="0"/>
            </a:br>
            <a:r>
              <a:rPr lang="en-US" sz="5400" dirty="0"/>
              <a:t>(10–12)</a:t>
            </a:r>
          </a:p>
        </p:txBody>
      </p:sp>
      <p:sp>
        <p:nvSpPr>
          <p:cNvPr id="3" name="Szöveg helye 2">
            <a:extLst>
              <a:ext uri="{FF2B5EF4-FFF2-40B4-BE49-F238E27FC236}">
                <a16:creationId xmlns:a16="http://schemas.microsoft.com/office/drawing/2014/main" id="{C9AA6DF9-9AA4-0D13-BAEB-CE0AFC6DD992}"/>
              </a:ext>
            </a:extLst>
          </p:cNvPr>
          <p:cNvSpPr>
            <a:spLocks noGrp="1"/>
          </p:cNvSpPr>
          <p:nvPr>
            <p:ph type="body" sz="quarter" idx="10"/>
          </p:nvPr>
        </p:nvSpPr>
        <p:spPr>
          <a:xfrm>
            <a:off x="6180282" y="2747818"/>
            <a:ext cx="11442700" cy="5419436"/>
          </a:xfrm>
        </p:spPr>
        <p:txBody>
          <a:bodyPr anchor="t">
            <a:normAutofit/>
          </a:bodyPr>
          <a:lstStyle/>
          <a:p>
            <a:r>
              <a:rPr lang="en-US" sz="4000" b="1" dirty="0"/>
              <a:t>10. </a:t>
            </a:r>
            <a:r>
              <a:rPr lang="en-US" sz="4000" dirty="0"/>
              <a:t>Financed partners must meet eligibility rules.</a:t>
            </a:r>
          </a:p>
          <a:p>
            <a:r>
              <a:rPr lang="en-US" sz="4000" b="1" dirty="0"/>
              <a:t>11. </a:t>
            </a:r>
            <a:r>
              <a:rPr lang="en-US" sz="4000" dirty="0"/>
              <a:t>Completeness of submitted partner documents.</a:t>
            </a:r>
          </a:p>
          <a:p>
            <a:r>
              <a:rPr lang="en-US" sz="4000" b="1" dirty="0"/>
              <a:t>12. </a:t>
            </a:r>
            <a:r>
              <a:rPr lang="en-US" sz="4000" dirty="0"/>
              <a:t>Completeness of ASP documents.</a:t>
            </a:r>
          </a:p>
          <a:p>
            <a:endParaRPr lang="en-GB" sz="2800" dirty="0">
              <a:solidFill>
                <a:schemeClr val="bg2">
                  <a:lumMod val="25000"/>
                </a:schemeClr>
              </a:solidFill>
              <a:effectLst/>
              <a:ea typeface="Calibri" panose="020F0502020204030204" pitchFamily="34" charset="0"/>
            </a:endParaRPr>
          </a:p>
          <a:p>
            <a:endParaRPr lang="en-GB" sz="2800" dirty="0">
              <a:solidFill>
                <a:schemeClr val="bg2">
                  <a:lumMod val="25000"/>
                </a:schemeClr>
              </a:solidFill>
            </a:endParaRPr>
          </a:p>
        </p:txBody>
      </p:sp>
      <p:pic>
        <p:nvPicPr>
          <p:cNvPr id="6" name="Kép 5">
            <a:extLst>
              <a:ext uri="{FF2B5EF4-FFF2-40B4-BE49-F238E27FC236}">
                <a16:creationId xmlns:a16="http://schemas.microsoft.com/office/drawing/2014/main" id="{B33A8587-6DBA-490E-134A-FBB4251D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Tree>
    <p:extLst>
      <p:ext uri="{BB962C8B-B14F-4D97-AF65-F5344CB8AC3E}">
        <p14:creationId xmlns:p14="http://schemas.microsoft.com/office/powerpoint/2010/main" val="32386851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CE2B6-7C24-0499-A2E1-2EEFDC9707B0}"/>
            </a:ext>
          </a:extLst>
        </p:cNvPr>
        <p:cNvGrpSpPr/>
        <p:nvPr/>
      </p:nvGrpSpPr>
      <p:grpSpPr>
        <a:xfrm>
          <a:off x="0" y="0"/>
          <a:ext cx="0" cy="0"/>
          <a:chOff x="0" y="0"/>
          <a:chExt cx="0" cy="0"/>
        </a:xfrm>
      </p:grpSpPr>
      <p:sp>
        <p:nvSpPr>
          <p:cNvPr id="2" name="Szöveg helye 1">
            <a:extLst>
              <a:ext uri="{FF2B5EF4-FFF2-40B4-BE49-F238E27FC236}">
                <a16:creationId xmlns:a16="http://schemas.microsoft.com/office/drawing/2014/main" id="{FDCBDCCB-CFAF-B9C3-0A89-E09CDCB81065}"/>
              </a:ext>
            </a:extLst>
          </p:cNvPr>
          <p:cNvSpPr>
            <a:spLocks noGrp="1"/>
          </p:cNvSpPr>
          <p:nvPr>
            <p:ph type="body" sz="quarter" idx="11"/>
          </p:nvPr>
        </p:nvSpPr>
        <p:spPr/>
        <p:txBody>
          <a:bodyPr/>
          <a:lstStyle/>
          <a:p>
            <a:r>
              <a:rPr lang="hu-HU" dirty="0"/>
              <a:t>Danube </a:t>
            </a:r>
            <a:r>
              <a:rPr lang="hu-HU" dirty="0" err="1"/>
              <a:t>Region</a:t>
            </a:r>
            <a:r>
              <a:rPr lang="hu-HU" dirty="0"/>
              <a:t> Programme </a:t>
            </a:r>
          </a:p>
          <a:p>
            <a:r>
              <a:rPr lang="hu-HU" dirty="0" err="1"/>
              <a:t>Managing</a:t>
            </a:r>
            <a:r>
              <a:rPr lang="hu-HU" dirty="0"/>
              <a:t> </a:t>
            </a:r>
            <a:r>
              <a:rPr lang="hu-HU" dirty="0" err="1"/>
              <a:t>Authority</a:t>
            </a:r>
            <a:r>
              <a:rPr lang="hu-HU" dirty="0"/>
              <a:t>/ </a:t>
            </a:r>
            <a:r>
              <a:rPr lang="hu-HU" dirty="0" err="1"/>
              <a:t>Joint</a:t>
            </a:r>
            <a:r>
              <a:rPr lang="hu-HU" dirty="0"/>
              <a:t> </a:t>
            </a:r>
            <a:r>
              <a:rPr lang="hu-HU" dirty="0" err="1"/>
              <a:t>Secretariat</a:t>
            </a:r>
            <a:endParaRPr lang="en-GB" dirty="0"/>
          </a:p>
        </p:txBody>
      </p:sp>
      <p:sp>
        <p:nvSpPr>
          <p:cNvPr id="3" name="Szöveg helye 2">
            <a:extLst>
              <a:ext uri="{FF2B5EF4-FFF2-40B4-BE49-F238E27FC236}">
                <a16:creationId xmlns:a16="http://schemas.microsoft.com/office/drawing/2014/main" id="{EF86F6BB-3620-3A15-692E-806BF3600A4B}"/>
              </a:ext>
            </a:extLst>
          </p:cNvPr>
          <p:cNvSpPr>
            <a:spLocks noGrp="1"/>
          </p:cNvSpPr>
          <p:nvPr>
            <p:ph type="body" sz="quarter" idx="12"/>
          </p:nvPr>
        </p:nvSpPr>
        <p:spPr/>
        <p:txBody>
          <a:bodyPr/>
          <a:lstStyle/>
          <a:p>
            <a:r>
              <a:rPr lang="en-GB" dirty="0"/>
              <a:t>Thank you!</a:t>
            </a:r>
          </a:p>
        </p:txBody>
      </p:sp>
      <p:sp>
        <p:nvSpPr>
          <p:cNvPr id="4" name="Szöveg helye 3">
            <a:extLst>
              <a:ext uri="{FF2B5EF4-FFF2-40B4-BE49-F238E27FC236}">
                <a16:creationId xmlns:a16="http://schemas.microsoft.com/office/drawing/2014/main" id="{2978DAC8-5D66-C45A-C430-E00B0AD45B97}"/>
              </a:ext>
            </a:extLst>
          </p:cNvPr>
          <p:cNvSpPr>
            <a:spLocks noGrp="1"/>
          </p:cNvSpPr>
          <p:nvPr>
            <p:ph type="body" sz="quarter" idx="13"/>
          </p:nvPr>
        </p:nvSpPr>
        <p:spPr>
          <a:xfrm>
            <a:off x="7645400" y="3048000"/>
            <a:ext cx="5973618" cy="546100"/>
          </a:xfrm>
        </p:spPr>
        <p:txBody>
          <a:bodyPr>
            <a:noAutofit/>
          </a:bodyPr>
          <a:lstStyle/>
          <a:p>
            <a:r>
              <a:rPr lang="hu-HU" sz="2100" dirty="0"/>
              <a:t>Mirjana Vidanovic, </a:t>
            </a:r>
            <a:r>
              <a:rPr lang="hu-HU" sz="2100" dirty="0" err="1"/>
              <a:t>Communication</a:t>
            </a:r>
            <a:r>
              <a:rPr lang="hu-HU" sz="2100" dirty="0"/>
              <a:t> </a:t>
            </a:r>
            <a:r>
              <a:rPr lang="hu-HU" sz="2100" dirty="0" err="1"/>
              <a:t>officer</a:t>
            </a:r>
            <a:endParaRPr lang="en-GB" sz="2100" dirty="0"/>
          </a:p>
        </p:txBody>
      </p:sp>
      <p:sp>
        <p:nvSpPr>
          <p:cNvPr id="5" name="Szöveg helye 4">
            <a:extLst>
              <a:ext uri="{FF2B5EF4-FFF2-40B4-BE49-F238E27FC236}">
                <a16:creationId xmlns:a16="http://schemas.microsoft.com/office/drawing/2014/main" id="{DC083012-7433-F1A3-B53D-9A1592FC61AB}"/>
              </a:ext>
            </a:extLst>
          </p:cNvPr>
          <p:cNvSpPr>
            <a:spLocks noGrp="1"/>
          </p:cNvSpPr>
          <p:nvPr>
            <p:ph type="body" sz="quarter" idx="14"/>
          </p:nvPr>
        </p:nvSpPr>
        <p:spPr/>
        <p:txBody>
          <a:bodyPr/>
          <a:lstStyle/>
          <a:p>
            <a:r>
              <a:rPr lang="en-GB" dirty="0">
                <a:hlinkClick r:id="rId3"/>
              </a:rPr>
              <a:t>https://www.linkedin.com/in/interregdanube/</a:t>
            </a:r>
            <a:endParaRPr lang="hu-HU" dirty="0"/>
          </a:p>
          <a:p>
            <a:r>
              <a:rPr lang="en-GB" dirty="0">
                <a:hlinkClick r:id="rId4"/>
              </a:rPr>
              <a:t>https://www.facebook.com/InterregDanube/</a:t>
            </a:r>
            <a:endParaRPr lang="hu-HU" dirty="0"/>
          </a:p>
          <a:p>
            <a:endParaRPr lang="en-GB" dirty="0"/>
          </a:p>
        </p:txBody>
      </p:sp>
      <p:sp>
        <p:nvSpPr>
          <p:cNvPr id="6" name="Szöveg helye 5">
            <a:extLst>
              <a:ext uri="{FF2B5EF4-FFF2-40B4-BE49-F238E27FC236}">
                <a16:creationId xmlns:a16="http://schemas.microsoft.com/office/drawing/2014/main" id="{DDB65BC8-F305-826D-007B-0BE9AF7216E8}"/>
              </a:ext>
            </a:extLst>
          </p:cNvPr>
          <p:cNvSpPr>
            <a:spLocks noGrp="1"/>
          </p:cNvSpPr>
          <p:nvPr>
            <p:ph type="body" sz="quarter" idx="15"/>
          </p:nvPr>
        </p:nvSpPr>
        <p:spPr/>
        <p:txBody>
          <a:bodyPr>
            <a:normAutofit fontScale="85000" lnSpcReduction="10000"/>
          </a:bodyPr>
          <a:lstStyle/>
          <a:p>
            <a:r>
              <a:rPr lang="hu-HU" dirty="0" err="1"/>
              <a:t>mirjana.vidanovic</a:t>
            </a:r>
            <a:r>
              <a:rPr lang="en-GB" dirty="0"/>
              <a:t>@interreg-danube.eu</a:t>
            </a:r>
          </a:p>
        </p:txBody>
      </p:sp>
      <p:sp>
        <p:nvSpPr>
          <p:cNvPr id="7" name="Szöveg helye 6">
            <a:extLst>
              <a:ext uri="{FF2B5EF4-FFF2-40B4-BE49-F238E27FC236}">
                <a16:creationId xmlns:a16="http://schemas.microsoft.com/office/drawing/2014/main" id="{15DF31E1-7CDB-7C10-BD02-82284B963EDC}"/>
              </a:ext>
            </a:extLst>
          </p:cNvPr>
          <p:cNvSpPr>
            <a:spLocks noGrp="1"/>
          </p:cNvSpPr>
          <p:nvPr>
            <p:ph type="body" sz="quarter" idx="16"/>
          </p:nvPr>
        </p:nvSpPr>
        <p:spPr/>
        <p:txBody>
          <a:bodyPr/>
          <a:lstStyle/>
          <a:p>
            <a:r>
              <a:rPr lang="en-GB" dirty="0"/>
              <a:t>+36 </a:t>
            </a:r>
            <a:r>
              <a:rPr lang="hu-HU" dirty="0"/>
              <a:t>1 7955688</a:t>
            </a:r>
            <a:endParaRPr lang="en-GB" dirty="0"/>
          </a:p>
        </p:txBody>
      </p:sp>
      <p:sp>
        <p:nvSpPr>
          <p:cNvPr id="8" name="Szöveg helye 7">
            <a:extLst>
              <a:ext uri="{FF2B5EF4-FFF2-40B4-BE49-F238E27FC236}">
                <a16:creationId xmlns:a16="http://schemas.microsoft.com/office/drawing/2014/main" id="{D682D152-0C4E-B28D-C20A-7D3150DABF40}"/>
              </a:ext>
            </a:extLst>
          </p:cNvPr>
          <p:cNvSpPr>
            <a:spLocks noGrp="1"/>
          </p:cNvSpPr>
          <p:nvPr>
            <p:ph type="body" sz="quarter" idx="17"/>
          </p:nvPr>
        </p:nvSpPr>
        <p:spPr>
          <a:xfrm>
            <a:off x="17941635" y="3962400"/>
            <a:ext cx="45719" cy="177800"/>
          </a:xfrm>
        </p:spPr>
        <p:txBody>
          <a:bodyPr>
            <a:normAutofit fontScale="32500" lnSpcReduction="20000"/>
          </a:bodyPr>
          <a:lstStyle/>
          <a:p>
            <a:endParaRPr lang="en-GB" dirty="0">
              <a:solidFill>
                <a:schemeClr val="bg1"/>
              </a:solidFill>
            </a:endParaRPr>
          </a:p>
        </p:txBody>
      </p:sp>
      <p:pic>
        <p:nvPicPr>
          <p:cNvPr id="10" name="Kép 9">
            <a:extLst>
              <a:ext uri="{FF2B5EF4-FFF2-40B4-BE49-F238E27FC236}">
                <a16:creationId xmlns:a16="http://schemas.microsoft.com/office/drawing/2014/main" id="{3ABD22D8-B235-380B-E819-B997FD8F9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400" y="8206542"/>
            <a:ext cx="6510859" cy="1274084"/>
          </a:xfrm>
          <a:prstGeom prst="rect">
            <a:avLst/>
          </a:prstGeom>
        </p:spPr>
      </p:pic>
    </p:spTree>
    <p:extLst>
      <p:ext uri="{BB962C8B-B14F-4D97-AF65-F5344CB8AC3E}">
        <p14:creationId xmlns:p14="http://schemas.microsoft.com/office/powerpoint/2010/main" val="3232022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99DF-20D8-D0BA-EED8-EF6F2311B244}"/>
            </a:ext>
          </a:extLst>
        </p:cNvPr>
        <p:cNvGrpSpPr/>
        <p:nvPr/>
      </p:nvGrpSpPr>
      <p:grpSpPr>
        <a:xfrm>
          <a:off x="0" y="0"/>
          <a:ext cx="0" cy="0"/>
          <a:chOff x="0" y="0"/>
          <a:chExt cx="0" cy="0"/>
        </a:xfrm>
      </p:grpSpPr>
      <p:sp>
        <p:nvSpPr>
          <p:cNvPr id="3" name="Szöveg helye 2">
            <a:extLst>
              <a:ext uri="{FF2B5EF4-FFF2-40B4-BE49-F238E27FC236}">
                <a16:creationId xmlns:a16="http://schemas.microsoft.com/office/drawing/2014/main" id="{E981F069-AD3A-A484-4728-F720862D0907}"/>
              </a:ext>
            </a:extLst>
          </p:cNvPr>
          <p:cNvSpPr>
            <a:spLocks noGrp="1"/>
          </p:cNvSpPr>
          <p:nvPr>
            <p:ph type="body" sz="quarter" idx="12"/>
          </p:nvPr>
        </p:nvSpPr>
        <p:spPr/>
        <p:txBody>
          <a:bodyPr/>
          <a:lstStyle/>
          <a:p>
            <a:r>
              <a:rPr lang="hu-HU" dirty="0"/>
              <a:t>Time </a:t>
            </a:r>
            <a:r>
              <a:rPr lang="hu-HU" dirty="0" err="1"/>
              <a:t>for</a:t>
            </a:r>
            <a:r>
              <a:rPr lang="hu-HU" dirty="0"/>
              <a:t> </a:t>
            </a:r>
            <a:r>
              <a:rPr lang="hu-HU" dirty="0" err="1"/>
              <a:t>coffee</a:t>
            </a:r>
            <a:r>
              <a:rPr lang="hu-HU" dirty="0"/>
              <a:t>!</a:t>
            </a:r>
            <a:endParaRPr lang="en-GB" dirty="0"/>
          </a:p>
        </p:txBody>
      </p:sp>
      <p:sp>
        <p:nvSpPr>
          <p:cNvPr id="8" name="Szöveg helye 7">
            <a:extLst>
              <a:ext uri="{FF2B5EF4-FFF2-40B4-BE49-F238E27FC236}">
                <a16:creationId xmlns:a16="http://schemas.microsoft.com/office/drawing/2014/main" id="{4B31A698-CB4F-03D0-7187-3A826EAEDC47}"/>
              </a:ext>
            </a:extLst>
          </p:cNvPr>
          <p:cNvSpPr>
            <a:spLocks noGrp="1"/>
          </p:cNvSpPr>
          <p:nvPr>
            <p:ph type="body" sz="quarter" idx="17"/>
          </p:nvPr>
        </p:nvSpPr>
        <p:spPr>
          <a:xfrm>
            <a:off x="17941635" y="3962400"/>
            <a:ext cx="45719" cy="177800"/>
          </a:xfrm>
        </p:spPr>
        <p:txBody>
          <a:bodyPr>
            <a:normAutofit fontScale="32500" lnSpcReduction="20000"/>
          </a:bodyPr>
          <a:lstStyle/>
          <a:p>
            <a:endParaRPr lang="en-GB" dirty="0">
              <a:solidFill>
                <a:schemeClr val="bg1"/>
              </a:solidFill>
            </a:endParaRPr>
          </a:p>
        </p:txBody>
      </p:sp>
      <p:pic>
        <p:nvPicPr>
          <p:cNvPr id="18" name="Picture 2" descr="Coffee Bean Icon | IconExperience - Professional Icons » O ...">
            <a:extLst>
              <a:ext uri="{FF2B5EF4-FFF2-40B4-BE49-F238E27FC236}">
                <a16:creationId xmlns:a16="http://schemas.microsoft.com/office/drawing/2014/main" id="{AE436954-AE18-0647-D285-ABCBCB6B5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1438996"/>
            <a:ext cx="7703127" cy="655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24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336007-9278-CEFE-1DF1-559D3C31A0E1}"/>
              </a:ext>
            </a:extLst>
          </p:cNvPr>
          <p:cNvSpPr>
            <a:spLocks noGrp="1"/>
          </p:cNvSpPr>
          <p:nvPr>
            <p:ph type="title"/>
          </p:nvPr>
        </p:nvSpPr>
        <p:spPr>
          <a:xfrm>
            <a:off x="3948545" y="2730591"/>
            <a:ext cx="13736781" cy="4937899"/>
          </a:xfrm>
        </p:spPr>
        <p:txBody>
          <a:bodyPr/>
          <a:lstStyle/>
          <a:p>
            <a:r>
              <a:rPr lang="en-US" sz="8700" dirty="0"/>
              <a:t>Financial planning    </a:t>
            </a:r>
            <a:br>
              <a:rPr lang="en-US" sz="8700" dirty="0"/>
            </a:br>
            <a:r>
              <a:rPr lang="en-US" sz="8700" dirty="0"/>
              <a:t>and </a:t>
            </a:r>
            <a:br>
              <a:rPr lang="en-US" sz="8700" dirty="0"/>
            </a:br>
            <a:r>
              <a:rPr lang="en-US" sz="8700" dirty="0"/>
              <a:t>eligibility of expenditure </a:t>
            </a:r>
            <a:endParaRPr lang="en-GB" sz="8700" dirty="0"/>
          </a:p>
        </p:txBody>
      </p:sp>
      <p:sp>
        <p:nvSpPr>
          <p:cNvPr id="4" name="Szöveg helye 3">
            <a:extLst>
              <a:ext uri="{FF2B5EF4-FFF2-40B4-BE49-F238E27FC236}">
                <a16:creationId xmlns:a16="http://schemas.microsoft.com/office/drawing/2014/main" id="{C2FFB456-3600-890C-55B7-35061CD66084}"/>
              </a:ext>
            </a:extLst>
          </p:cNvPr>
          <p:cNvSpPr>
            <a:spLocks noGrp="1"/>
          </p:cNvSpPr>
          <p:nvPr>
            <p:ph type="body" sz="quarter" idx="14"/>
          </p:nvPr>
        </p:nvSpPr>
        <p:spPr>
          <a:xfrm>
            <a:off x="4218709" y="9130835"/>
            <a:ext cx="4379191" cy="546100"/>
          </a:xfrm>
        </p:spPr>
        <p:txBody>
          <a:bodyPr/>
          <a:lstStyle/>
          <a:p>
            <a:r>
              <a:rPr lang="en-GB" sz="2400" dirty="0"/>
              <a:t>Online, 8</a:t>
            </a:r>
            <a:r>
              <a:rPr lang="en-GB" sz="2400" baseline="30000" dirty="0"/>
              <a:t>th</a:t>
            </a:r>
            <a:r>
              <a:rPr lang="en-GB" sz="2400" dirty="0"/>
              <a:t> October 2025</a:t>
            </a:r>
          </a:p>
          <a:p>
            <a:endParaRPr lang="en-GB" dirty="0"/>
          </a:p>
        </p:txBody>
      </p:sp>
      <p:sp>
        <p:nvSpPr>
          <p:cNvPr id="5" name="Szöveg helye 4">
            <a:extLst>
              <a:ext uri="{FF2B5EF4-FFF2-40B4-BE49-F238E27FC236}">
                <a16:creationId xmlns:a16="http://schemas.microsoft.com/office/drawing/2014/main" id="{2EA807DF-1DAD-53F9-1A81-B2207E69C877}"/>
              </a:ext>
            </a:extLst>
          </p:cNvPr>
          <p:cNvSpPr>
            <a:spLocks noGrp="1"/>
          </p:cNvSpPr>
          <p:nvPr>
            <p:ph type="body" sz="quarter" idx="15"/>
          </p:nvPr>
        </p:nvSpPr>
        <p:spPr>
          <a:xfrm>
            <a:off x="4396014" y="7003473"/>
            <a:ext cx="8447151" cy="2127362"/>
          </a:xfrm>
        </p:spPr>
        <p:txBody>
          <a:bodyPr/>
          <a:lstStyle/>
          <a:p>
            <a:r>
              <a:rPr lang="en-US" sz="3200" b="0" dirty="0"/>
              <a:t>3</a:t>
            </a:r>
            <a:r>
              <a:rPr lang="en-US" sz="3200" b="0" baseline="30000" dirty="0"/>
              <a:t>rd</a:t>
            </a:r>
            <a:r>
              <a:rPr lang="en-US" sz="3200" b="0" dirty="0"/>
              <a:t> </a:t>
            </a:r>
            <a:r>
              <a:rPr lang="en-US" sz="3200" b="0" dirty="0" err="1"/>
              <a:t>CfP</a:t>
            </a:r>
            <a:r>
              <a:rPr lang="en-US" sz="3200" b="0" dirty="0"/>
              <a:t> – Lead Applicants webinar</a:t>
            </a:r>
          </a:p>
          <a:p>
            <a:endParaRPr lang="en-GB" dirty="0"/>
          </a:p>
        </p:txBody>
      </p:sp>
      <p:sp>
        <p:nvSpPr>
          <p:cNvPr id="6" name="Szöveg helye 5">
            <a:extLst>
              <a:ext uri="{FF2B5EF4-FFF2-40B4-BE49-F238E27FC236}">
                <a16:creationId xmlns:a16="http://schemas.microsoft.com/office/drawing/2014/main" id="{303C1836-1656-CA6C-B068-DC7CC340D1DC}"/>
              </a:ext>
            </a:extLst>
          </p:cNvPr>
          <p:cNvSpPr>
            <a:spLocks noGrp="1"/>
          </p:cNvSpPr>
          <p:nvPr>
            <p:ph type="body" sz="quarter" idx="16"/>
          </p:nvPr>
        </p:nvSpPr>
        <p:spPr/>
        <p:txBody>
          <a:bodyPr>
            <a:normAutofit/>
          </a:bodyPr>
          <a:lstStyle/>
          <a:p>
            <a:r>
              <a:rPr lang="en-GB" sz="2400" dirty="0"/>
              <a:t>Mirjana Arsenic Petrovic</a:t>
            </a:r>
          </a:p>
          <a:p>
            <a:endParaRPr lang="en-GB" sz="2400" dirty="0"/>
          </a:p>
        </p:txBody>
      </p:sp>
      <p:pic>
        <p:nvPicPr>
          <p:cNvPr id="10" name="Kép 9">
            <a:extLst>
              <a:ext uri="{FF2B5EF4-FFF2-40B4-BE49-F238E27FC236}">
                <a16:creationId xmlns:a16="http://schemas.microsoft.com/office/drawing/2014/main" id="{9B381A6C-8786-9BC0-1879-C76296E31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014" y="321542"/>
            <a:ext cx="9334202" cy="1826572"/>
          </a:xfrm>
          <a:prstGeom prst="rect">
            <a:avLst/>
          </a:prstGeom>
        </p:spPr>
      </p:pic>
    </p:spTree>
    <p:extLst>
      <p:ext uri="{BB962C8B-B14F-4D97-AF65-F5344CB8AC3E}">
        <p14:creationId xmlns:p14="http://schemas.microsoft.com/office/powerpoint/2010/main" val="19829044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3633C5-EACC-CB95-0694-B19D6E29340D}"/>
              </a:ext>
            </a:extLst>
          </p:cNvPr>
          <p:cNvSpPr>
            <a:spLocks noGrp="1"/>
          </p:cNvSpPr>
          <p:nvPr>
            <p:ph type="title"/>
          </p:nvPr>
        </p:nvSpPr>
        <p:spPr/>
        <p:txBody>
          <a:bodyPr/>
          <a:lstStyle/>
          <a:p>
            <a:r>
              <a:rPr lang="en-GB" sz="5400" dirty="0"/>
              <a:t>Presentation contents</a:t>
            </a:r>
            <a:r>
              <a:rPr lang="en-GB" dirty="0"/>
              <a:t/>
            </a:r>
            <a:br>
              <a:rPr lang="en-GB" dirty="0"/>
            </a:br>
            <a:endParaRPr lang="en-GB" dirty="0"/>
          </a:p>
        </p:txBody>
      </p:sp>
      <p:sp>
        <p:nvSpPr>
          <p:cNvPr id="3" name="Tartalom helye 2">
            <a:extLst>
              <a:ext uri="{FF2B5EF4-FFF2-40B4-BE49-F238E27FC236}">
                <a16:creationId xmlns:a16="http://schemas.microsoft.com/office/drawing/2014/main" id="{B1F20DC2-5092-E8F1-09F1-4D4BB2E5728E}"/>
              </a:ext>
            </a:extLst>
          </p:cNvPr>
          <p:cNvSpPr>
            <a:spLocks noGrp="1"/>
          </p:cNvSpPr>
          <p:nvPr>
            <p:ph idx="1"/>
          </p:nvPr>
        </p:nvSpPr>
        <p:spPr>
          <a:xfrm>
            <a:off x="3221182" y="4218709"/>
            <a:ext cx="14368318" cy="5407805"/>
          </a:xfrm>
        </p:spPr>
        <p:txBody>
          <a:bodyPr/>
          <a:lstStyle/>
          <a:p>
            <a:pPr>
              <a:spcAft>
                <a:spcPts val="2000"/>
              </a:spcAft>
            </a:pPr>
            <a:r>
              <a:rPr lang="en-GB" sz="4400" dirty="0">
                <a:latin typeface="Open Sans" panose="020B0606030504020204" pitchFamily="34" charset="0"/>
              </a:rPr>
              <a:t>Project budget planning</a:t>
            </a:r>
            <a:endParaRPr lang="sr-Latn-RS" sz="4400" dirty="0">
              <a:latin typeface="Open Sans" panose="020B0606030504020204" pitchFamily="34" charset="0"/>
            </a:endParaRPr>
          </a:p>
          <a:p>
            <a:pPr>
              <a:spcAft>
                <a:spcPts val="2000"/>
              </a:spcAft>
            </a:pPr>
            <a:r>
              <a:rPr lang="en-GB" sz="4400" dirty="0">
                <a:latin typeface="Open Sans" panose="020B0606030504020204" pitchFamily="34" charset="0"/>
              </a:rPr>
              <a:t>Eligibility of expenditure</a:t>
            </a:r>
          </a:p>
          <a:p>
            <a:pPr>
              <a:spcAft>
                <a:spcPts val="2000"/>
              </a:spcAft>
            </a:pPr>
            <a:r>
              <a:rPr lang="en-GB" sz="4400" dirty="0">
                <a:latin typeface="Open Sans" panose="020B0606030504020204" pitchFamily="34" charset="0"/>
              </a:rPr>
              <a:t>Budget  structure options</a:t>
            </a:r>
          </a:p>
        </p:txBody>
      </p:sp>
      <p:pic>
        <p:nvPicPr>
          <p:cNvPr id="4" name="Kép 3">
            <a:extLst>
              <a:ext uri="{FF2B5EF4-FFF2-40B4-BE49-F238E27FC236}">
                <a16:creationId xmlns:a16="http://schemas.microsoft.com/office/drawing/2014/main" id="{1B77AD7A-181C-5550-EAA9-9AE1525BD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4"/>
            <a:ext cx="3064565" cy="599692"/>
          </a:xfrm>
          <a:prstGeom prst="rect">
            <a:avLst/>
          </a:prstGeom>
        </p:spPr>
      </p:pic>
    </p:spTree>
    <p:extLst>
      <p:ext uri="{BB962C8B-B14F-4D97-AF65-F5344CB8AC3E}">
        <p14:creationId xmlns:p14="http://schemas.microsoft.com/office/powerpoint/2010/main" val="31652874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3FA1-47F0-98A2-C9FA-E25A2F0034B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C918C85-50D1-9493-6002-092EC391EBBC}"/>
              </a:ext>
            </a:extLst>
          </p:cNvPr>
          <p:cNvSpPr>
            <a:spLocks noGrp="1"/>
          </p:cNvSpPr>
          <p:nvPr>
            <p:ph type="title"/>
          </p:nvPr>
        </p:nvSpPr>
        <p:spPr>
          <a:xfrm>
            <a:off x="2286000" y="737129"/>
            <a:ext cx="15212291" cy="1395327"/>
          </a:xfrm>
        </p:spPr>
        <p:txBody>
          <a:bodyPr/>
          <a:lstStyle/>
          <a:p>
            <a:pPr algn="r"/>
            <a:r>
              <a:rPr lang="en-GB" sz="5400" i="1" dirty="0"/>
              <a:t>Project budget planning</a:t>
            </a:r>
            <a:endParaRPr lang="en-GB" i="1" dirty="0"/>
          </a:p>
        </p:txBody>
      </p:sp>
      <p:pic>
        <p:nvPicPr>
          <p:cNvPr id="5" name="Kép 4">
            <a:extLst>
              <a:ext uri="{FF2B5EF4-FFF2-40B4-BE49-F238E27FC236}">
                <a16:creationId xmlns:a16="http://schemas.microsoft.com/office/drawing/2014/main" id="{1E7DBF9B-F7C8-EF75-CC70-D3C76CC96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6773071E-773E-F78C-44C2-8F06A701A046}"/>
              </a:ext>
            </a:extLst>
          </p:cNvPr>
          <p:cNvSpPr txBox="1"/>
          <p:nvPr/>
        </p:nvSpPr>
        <p:spPr>
          <a:xfrm>
            <a:off x="2286000" y="1434793"/>
            <a:ext cx="15004472" cy="6986528"/>
          </a:xfrm>
          <a:prstGeom prst="rect">
            <a:avLst/>
          </a:prstGeom>
          <a:noFill/>
        </p:spPr>
        <p:txBody>
          <a:bodyPr wrap="square">
            <a:spAutoFit/>
          </a:bodyPr>
          <a:lstStyle/>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Cost categories from PP level</a:t>
            </a:r>
            <a:r>
              <a:rPr lang="en-GB" sz="2800" dirty="0">
                <a:latin typeface="Open Sans" panose="020B0606030504020204" pitchFamily="34" charset="0"/>
                <a:ea typeface="Open Sans" panose="020B0606030504020204" pitchFamily="34" charset="0"/>
                <a:cs typeface="Open Sans" panose="020B0606030504020204" pitchFamily="34" charset="0"/>
              </a:rPr>
              <a:t>:</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Build up the partners’ budgets on the basis of their activities by defining the costs per cost categories and periods</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The budgets of the project partners will produce the total budget overview for partners per cost categories and periods</a:t>
            </a:r>
          </a:p>
          <a:p>
            <a:pPr lvl="1" algn="just"/>
            <a:endParaRPr lang="hu-HU" sz="28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Simplified costs options:</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Preparation costs: use of lump sum (18,500 EUR)</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Staff costs: possibility for flat rate (20% of direct costs)</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Office and administration: flat rate (15% of staff costs)</a:t>
            </a:r>
          </a:p>
          <a:p>
            <a:pPr marL="457200" lvl="0" indent="-457200">
              <a:buFont typeface="Arial" panose="020B0604020202020204" pitchFamily="34" charset="0"/>
              <a:buChar char="•"/>
            </a:pPr>
            <a:r>
              <a:rPr lang="en-GB"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Travel and accommodation: flat rate (15% of staff costs)</a:t>
            </a:r>
          </a:p>
          <a:p>
            <a:pPr marL="457200" lvl="0" indent="-457200">
              <a:buFont typeface="Arial" panose="020B0604020202020204" pitchFamily="34" charset="0"/>
              <a:buChar char="•"/>
            </a:pPr>
            <a:r>
              <a:rPr lang="en-US" sz="2800" dirty="0">
                <a:solidFill>
                  <a:srgbClr val="003399"/>
                </a:solidFill>
                <a:latin typeface="Open Sans" panose="020B0606030504020204" pitchFamily="34" charset="0"/>
                <a:ea typeface="Open Sans" panose="020B0606030504020204" pitchFamily="34" charset="0"/>
                <a:cs typeface="Open Sans" panose="020B0606030504020204" pitchFamily="34" charset="0"/>
              </a:rPr>
              <a:t>All other costs: flat rate (40% of staff costs) </a:t>
            </a:r>
            <a:r>
              <a:rPr lang="en-US" sz="2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NEW OPTION</a:t>
            </a:r>
            <a:endParaRPr lang="en-GB"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0742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392A-F7BA-6E1C-0E48-61310E8363F8}"/>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0E7E9D3-8A4D-8099-D975-D15ED95392CE}"/>
              </a:ext>
            </a:extLst>
          </p:cNvPr>
          <p:cNvSpPr>
            <a:spLocks noGrp="1"/>
          </p:cNvSpPr>
          <p:nvPr>
            <p:ph type="title"/>
          </p:nvPr>
        </p:nvSpPr>
        <p:spPr>
          <a:xfrm>
            <a:off x="2286000" y="737129"/>
            <a:ext cx="15212291" cy="1395327"/>
          </a:xfrm>
        </p:spPr>
        <p:txBody>
          <a:bodyPr/>
          <a:lstStyle/>
          <a:p>
            <a:pPr algn="r"/>
            <a:r>
              <a:rPr lang="en-GB" sz="5400" i="1" dirty="0"/>
              <a:t>Project budget planning</a:t>
            </a:r>
            <a:endParaRPr lang="en-GB" i="1" dirty="0"/>
          </a:p>
        </p:txBody>
      </p:sp>
      <p:pic>
        <p:nvPicPr>
          <p:cNvPr id="5" name="Kép 4">
            <a:extLst>
              <a:ext uri="{FF2B5EF4-FFF2-40B4-BE49-F238E27FC236}">
                <a16:creationId xmlns:a16="http://schemas.microsoft.com/office/drawing/2014/main" id="{3CA488A5-11F8-7AD7-619B-8297B9FC1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CB6E5EFD-27BD-77DC-6FCB-868CFE519FD9}"/>
              </a:ext>
            </a:extLst>
          </p:cNvPr>
          <p:cNvSpPr txBox="1"/>
          <p:nvPr/>
        </p:nvSpPr>
        <p:spPr>
          <a:xfrm>
            <a:off x="2286000" y="1434793"/>
            <a:ext cx="15004472" cy="6986528"/>
          </a:xfrm>
          <a:prstGeom prst="rect">
            <a:avLst/>
          </a:prstGeom>
          <a:noFill/>
        </p:spPr>
        <p:txBody>
          <a:bodyPr wrap="square">
            <a:spAutoFit/>
          </a:bodyPr>
          <a:lstStyle/>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Sources of funding:</a:t>
            </a:r>
            <a:endParaRPr lang="hu-HU" sz="2800" b="1" dirty="0">
              <a:latin typeface="Open Sans" panose="020B0606030504020204" pitchFamily="34" charset="0"/>
              <a:ea typeface="Open Sans" panose="020B0606030504020204" pitchFamily="34" charset="0"/>
              <a:cs typeface="Open Sans" panose="020B0606030504020204" pitchFamily="34" charset="0"/>
            </a:endParaRPr>
          </a:p>
          <a:p>
            <a:pPr marL="1257300" lvl="1" indent="-457200" algn="just">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8</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0</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INTERREG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Funds</a:t>
            </a:r>
            <a:endPar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1257300" lvl="1" indent="-457200" algn="just">
              <a:buFont typeface="Arial" panose="020B0604020202020204" pitchFamily="34" charset="0"/>
              <a:buChar char="•"/>
            </a:pP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20%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own</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c</a:t>
            </a:r>
            <a:r>
              <a:rPr lang="en-GB"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ontribution</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/state contribution (where applicable) – national level information, NCP support</a:t>
            </a:r>
          </a:p>
          <a:p>
            <a:pPr lvl="1" algn="just"/>
            <a:endParaRPr lang="hu-HU" sz="2800" b="1" dirty="0">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Control costs  (only in case of AT, DE and MD PPs):</a:t>
            </a:r>
            <a:endParaRPr lang="hu-HU" sz="2800" b="1" dirty="0">
              <a:latin typeface="Open Sans" panose="020B0606030504020204" pitchFamily="34" charset="0"/>
              <a:ea typeface="Open Sans" panose="020B0606030504020204" pitchFamily="34" charset="0"/>
              <a:cs typeface="Open Sans" panose="020B0606030504020204" pitchFamily="34" charset="0"/>
            </a:endParaRPr>
          </a:p>
          <a:p>
            <a:pPr marL="1257300" lvl="1" indent="-457200">
              <a:buFont typeface="Arial" panose="020B0604020202020204" pitchFamily="34" charset="0"/>
              <a:buChar char="•"/>
            </a:pP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T</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o be planned under external experts and services cost category</a:t>
            </a:r>
          </a:p>
          <a:p>
            <a:pPr marL="1257300" lvl="1" indent="-457200">
              <a:buFont typeface="Arial" panose="020B0604020202020204" pitchFamily="34" charset="0"/>
              <a:buChar char="•"/>
            </a:pP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Information</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to</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be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provided</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r>
              <a:rPr lang="hu-HU" sz="2800" dirty="0" err="1">
                <a:solidFill>
                  <a:srgbClr val="013299"/>
                </a:solidFill>
                <a:latin typeface="Open Sans" panose="020B0606030504020204" pitchFamily="34" charset="0"/>
                <a:ea typeface="Open Sans" panose="020B0606030504020204" pitchFamily="34" charset="0"/>
                <a:cs typeface="Open Sans" panose="020B0606030504020204" pitchFamily="34" charset="0"/>
              </a:rPr>
              <a:t>by</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NCP</a:t>
            </a:r>
            <a:endPar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1"/>
            <a:endPar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r>
              <a:rPr lang="hu-HU" sz="2800" b="1" dirty="0">
                <a:latin typeface="Open Sans" panose="020B0606030504020204" pitchFamily="34" charset="0"/>
                <a:ea typeface="Open Sans" panose="020B0606030504020204" pitchFamily="34" charset="0"/>
                <a:cs typeface="Open Sans" panose="020B0606030504020204" pitchFamily="34" charset="0"/>
              </a:rPr>
              <a:t>U</a:t>
            </a:r>
            <a:r>
              <a:rPr lang="en-GB" sz="2800" b="1" dirty="0">
                <a:latin typeface="Open Sans" panose="020B0606030504020204" pitchFamily="34" charset="0"/>
                <a:ea typeface="Open Sans" panose="020B0606030504020204" pitchFamily="34" charset="0"/>
                <a:cs typeface="Open Sans" panose="020B0606030504020204" pitchFamily="34" charset="0"/>
              </a:rPr>
              <a:t>se of the EURO</a:t>
            </a:r>
            <a:endParaRPr lang="hu-HU" sz="2800" b="1" dirty="0">
              <a:latin typeface="Open Sans" panose="020B0606030504020204" pitchFamily="34" charset="0"/>
              <a:ea typeface="Open Sans" panose="020B0606030504020204" pitchFamily="34" charset="0"/>
              <a:cs typeface="Open Sans" panose="020B0606030504020204" pitchFamily="34" charset="0"/>
            </a:endParaRPr>
          </a:p>
          <a:p>
            <a:pPr marL="1257300" lvl="1" indent="-4572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Project budget (and partner budget) to be planned in Euro</a:t>
            </a:r>
            <a:endPar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1257300" lvl="1" indent="-4572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All expenditure to be reported in Euro</a:t>
            </a:r>
            <a:endPar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1257300" lvl="1" indent="-4572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EU contribution will be transferred to the LP</a:t>
            </a:r>
            <a:r>
              <a:rPr lang="hu-HU"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in Euro</a:t>
            </a:r>
          </a:p>
        </p:txBody>
      </p:sp>
    </p:spTree>
    <p:extLst>
      <p:ext uri="{BB962C8B-B14F-4D97-AF65-F5344CB8AC3E}">
        <p14:creationId xmlns:p14="http://schemas.microsoft.com/office/powerpoint/2010/main" val="32348212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740F-BB83-3F0C-7B30-90625BAF6E7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399A05E-3CC2-9F6B-50CC-A544BD072BEF}"/>
              </a:ext>
            </a:extLst>
          </p:cNvPr>
          <p:cNvSpPr>
            <a:spLocks noGrp="1"/>
          </p:cNvSpPr>
          <p:nvPr>
            <p:ph type="title"/>
          </p:nvPr>
        </p:nvSpPr>
        <p:spPr>
          <a:xfrm>
            <a:off x="2286000" y="737129"/>
            <a:ext cx="15212291" cy="1395327"/>
          </a:xfrm>
        </p:spPr>
        <p:txBody>
          <a:bodyPr/>
          <a:lstStyle/>
          <a:p>
            <a:pPr algn="r"/>
            <a:r>
              <a:rPr lang="en-GB" sz="5400" i="1" dirty="0"/>
              <a:t>Project budget planning</a:t>
            </a:r>
            <a:endParaRPr lang="en-GB" i="1" dirty="0"/>
          </a:p>
        </p:txBody>
      </p:sp>
      <p:pic>
        <p:nvPicPr>
          <p:cNvPr id="5" name="Kép 4">
            <a:extLst>
              <a:ext uri="{FF2B5EF4-FFF2-40B4-BE49-F238E27FC236}">
                <a16:creationId xmlns:a16="http://schemas.microsoft.com/office/drawing/2014/main" id="{86DE59C2-6760-1FCA-9476-735285AC5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578A172C-5781-8B4C-CA25-0A0F278352E0}"/>
              </a:ext>
            </a:extLst>
          </p:cNvPr>
          <p:cNvSpPr txBox="1"/>
          <p:nvPr/>
        </p:nvSpPr>
        <p:spPr>
          <a:xfrm>
            <a:off x="2286000" y="1434793"/>
            <a:ext cx="15004472" cy="7417415"/>
          </a:xfrm>
          <a:prstGeom prst="rect">
            <a:avLst/>
          </a:prstGeom>
          <a:noFill/>
        </p:spPr>
        <p:txBody>
          <a:bodyPr wrap="square">
            <a:spAutoFit/>
          </a:bodyPr>
          <a:lstStyle/>
          <a:p>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Spending forecast of the project</a:t>
            </a:r>
          </a:p>
          <a:p>
            <a:pPr lvl="0"/>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Planning the project budget </a:t>
            </a:r>
            <a:r>
              <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rPr>
              <a:t>per reporting periods</a:t>
            </a:r>
          </a:p>
          <a:p>
            <a:pPr marL="1371600" lvl="2" indent="-457200">
              <a:buFont typeface="Courier New" panose="02070309020205020404" pitchFamily="49" charset="0"/>
              <a:buChar char="o"/>
            </a:pPr>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Periods have to cover </a:t>
            </a:r>
            <a:r>
              <a:rPr lang="en-GB" sz="2800" b="1" i="1" dirty="0">
                <a:solidFill>
                  <a:srgbClr val="013299"/>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6 months</a:t>
            </a:r>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except the first and the last reporting period </a:t>
            </a:r>
            <a:endParaRPr lang="hu-HU" sz="2800" i="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itchFamily="2" charset="2"/>
            </a:endParaRPr>
          </a:p>
          <a:p>
            <a:pPr lvl="2"/>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which may be shorter or longer</a:t>
            </a:r>
          </a:p>
          <a:p>
            <a:pPr lvl="0"/>
            <a:endParaRPr lang="en-GB" sz="2800" b="1" i="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To be </a:t>
            </a:r>
            <a:r>
              <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rPr>
              <a:t>planned carefully </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by each project partner:</a:t>
            </a:r>
          </a:p>
          <a:p>
            <a:pPr marL="1257300" lvl="2" indent="-342900">
              <a:buFont typeface="Courier New" panose="02070309020205020404" pitchFamily="49" charset="0"/>
              <a:buChar char="o"/>
            </a:pPr>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rPr>
              <a:t>The spending level per partner influences the overall project level spending</a:t>
            </a:r>
          </a:p>
          <a:p>
            <a:pPr lvl="2"/>
            <a:endPar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Should be </a:t>
            </a:r>
            <a:r>
              <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rPr>
              <a:t>in line with the time plan </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of the project</a:t>
            </a:r>
          </a:p>
          <a:p>
            <a:pPr marL="1257300" lvl="2" indent="-342900">
              <a:buFont typeface="Courier New" panose="02070309020205020404" pitchFamily="49" charset="0"/>
              <a:buChar char="o"/>
            </a:pPr>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rPr>
              <a:t>Activities fulfilled within the reporting period, i.e. expenditure incurred, expenditure paid within the reporting period, validated expenditure of the reporting period </a:t>
            </a:r>
          </a:p>
          <a:p>
            <a:pPr lvl="2"/>
            <a:endPar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Should be </a:t>
            </a:r>
            <a:r>
              <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rPr>
              <a:t>realistic</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t>
            </a:r>
          </a:p>
          <a:p>
            <a:pPr marL="1257300" lvl="2" indent="-342900">
              <a:buFont typeface="Courier New" panose="02070309020205020404" pitchFamily="49" charset="0"/>
              <a:buChar char="o"/>
            </a:pPr>
            <a:r>
              <a:rPr lang="en-GB" sz="2800" i="1" dirty="0">
                <a:solidFill>
                  <a:srgbClr val="013299"/>
                </a:solidFill>
                <a:latin typeface="Open Sans" panose="020B0606030504020204" pitchFamily="34" charset="0"/>
                <a:ea typeface="Open Sans" panose="020B0606030504020204" pitchFamily="34" charset="0"/>
                <a:cs typeface="Open Sans" panose="020B0606030504020204" pitchFamily="34" charset="0"/>
              </a:rPr>
              <a:t>Consider the timeframe for each activity, including also the time needed for public procurements and payments!</a:t>
            </a:r>
          </a:p>
        </p:txBody>
      </p:sp>
    </p:spTree>
    <p:extLst>
      <p:ext uri="{BB962C8B-B14F-4D97-AF65-F5344CB8AC3E}">
        <p14:creationId xmlns:p14="http://schemas.microsoft.com/office/powerpoint/2010/main" val="3729486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F1E7-EB81-B1FE-719F-396E9AA8B99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04E44BD-1F09-E029-593B-3559D6968AB1}"/>
              </a:ext>
            </a:extLst>
          </p:cNvPr>
          <p:cNvSpPr>
            <a:spLocks noGrp="1"/>
          </p:cNvSpPr>
          <p:nvPr>
            <p:ph type="title"/>
          </p:nvPr>
        </p:nvSpPr>
        <p:spPr>
          <a:xfrm>
            <a:off x="2286000" y="737129"/>
            <a:ext cx="15212291" cy="1395327"/>
          </a:xfrm>
        </p:spPr>
        <p:txBody>
          <a:bodyPr/>
          <a:lstStyle/>
          <a:p>
            <a:pPr algn="r"/>
            <a:r>
              <a:rPr lang="en-GB" sz="5400" i="1" dirty="0"/>
              <a:t>Project budget planning</a:t>
            </a:r>
            <a:endParaRPr lang="en-GB" i="1" dirty="0"/>
          </a:p>
        </p:txBody>
      </p:sp>
      <p:pic>
        <p:nvPicPr>
          <p:cNvPr id="5" name="Kép 4">
            <a:extLst>
              <a:ext uri="{FF2B5EF4-FFF2-40B4-BE49-F238E27FC236}">
                <a16:creationId xmlns:a16="http://schemas.microsoft.com/office/drawing/2014/main" id="{21B54332-4A37-060A-758F-181DD68FA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sp>
        <p:nvSpPr>
          <p:cNvPr id="4" name="TextBox 3">
            <a:extLst>
              <a:ext uri="{FF2B5EF4-FFF2-40B4-BE49-F238E27FC236}">
                <a16:creationId xmlns:a16="http://schemas.microsoft.com/office/drawing/2014/main" id="{C15A4123-B8E3-8C57-9830-733CC600DE08}"/>
              </a:ext>
            </a:extLst>
          </p:cNvPr>
          <p:cNvSpPr txBox="1"/>
          <p:nvPr/>
        </p:nvSpPr>
        <p:spPr>
          <a:xfrm>
            <a:off x="2286000" y="1434793"/>
            <a:ext cx="15004472" cy="5632311"/>
          </a:xfrm>
          <a:prstGeom prst="rect">
            <a:avLst/>
          </a:prstGeom>
          <a:noFill/>
        </p:spPr>
        <p:txBody>
          <a:bodyPr wrap="square">
            <a:spAutoFit/>
          </a:bodyPr>
          <a:lstStyle/>
          <a:p>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endPar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a:latin typeface="Open Sans" panose="020B0606030504020204" pitchFamily="34" charset="0"/>
                <a:ea typeface="Open Sans" panose="020B0606030504020204" pitchFamily="34" charset="0"/>
                <a:cs typeface="Open Sans" panose="020B0606030504020204" pitchFamily="34" charset="0"/>
              </a:rPr>
              <a:t>Spending forecast of the project</a:t>
            </a:r>
          </a:p>
          <a:p>
            <a:pPr lvl="0" algn="just"/>
            <a:endParaRPr lang="en-GB" sz="2800" b="1" i="1"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The project spending forecast will be part of the subsidy contract</a:t>
            </a:r>
            <a:endParaRPr lang="en-GB" sz="2800" dirty="0">
              <a:solidFill>
                <a:srgbClr val="013299"/>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Arial" panose="020B0604020202020204" pitchFamily="34" charset="0"/>
              <a:buChar char="•"/>
            </a:pPr>
            <a:endPar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Arial" panose="020B0604020202020204" pitchFamily="34" charset="0"/>
              <a:buChar char="•"/>
            </a:pP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In case verified eligible expenditure is not reported according to the approved spending forecast, the MA/JS will assess the </a:t>
            </a:r>
            <a:r>
              <a:rPr lang="en-GB" sz="2800" b="1" dirty="0">
                <a:solidFill>
                  <a:srgbClr val="013299"/>
                </a:solidFill>
                <a:latin typeface="Open Sans" panose="020B0606030504020204" pitchFamily="34" charset="0"/>
                <a:ea typeface="Open Sans" panose="020B0606030504020204" pitchFamily="34" charset="0"/>
                <a:cs typeface="Open Sans" panose="020B0606030504020204" pitchFamily="34" charset="0"/>
              </a:rPr>
              <a:t>level of under-spending and the reasons for the lower financial performance</a:t>
            </a:r>
            <a:r>
              <a:rPr lang="en-GB" sz="2800" dirty="0">
                <a:solidFill>
                  <a:srgbClr val="013299"/>
                </a:solidFill>
                <a:latin typeface="Open Sans" panose="020B0606030504020204" pitchFamily="34" charset="0"/>
                <a:ea typeface="Open Sans" panose="020B0606030504020204" pitchFamily="34" charset="0"/>
                <a:cs typeface="Open Sans" panose="020B0606030504020204" pitchFamily="34" charset="0"/>
              </a:rPr>
              <a:t>; in such case the MA/JS is entitled to decommit the project by reducing the project budget and the corresponding contribution from the EU Funds. </a:t>
            </a:r>
            <a:endParaRPr lang="en-GB" sz="3600" dirty="0">
              <a:solidFill>
                <a:srgbClr val="0132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1351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3E1BDD-87A2-D85D-A465-0590E3177D5D}"/>
              </a:ext>
            </a:extLst>
          </p:cNvPr>
          <p:cNvSpPr>
            <a:spLocks noGrp="1"/>
          </p:cNvSpPr>
          <p:nvPr>
            <p:ph type="title"/>
          </p:nvPr>
        </p:nvSpPr>
        <p:spPr/>
        <p:txBody>
          <a:bodyPr/>
          <a:lstStyle/>
          <a:p>
            <a: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r>
            <a:b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br>
            <a: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r>
            <a:b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br>
            <a: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r>
            <a:b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br>
            <a: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r>
            <a:b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br>
            <a: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t/>
            </a:r>
            <a:br>
              <a:rPr lang="en-GB" sz="4800" dirty="0">
                <a:solidFill>
                  <a:srgbClr val="013299"/>
                </a:solidFill>
                <a:latin typeface="Open Sans" panose="020B0606030504020204" pitchFamily="34" charset="0"/>
                <a:ea typeface="Open Sans" panose="020B0606030504020204" pitchFamily="34" charset="0"/>
                <a:cs typeface="Open Sans" panose="020B0606030504020204" pitchFamily="34" charset="0"/>
              </a:rPr>
            </a:br>
            <a:r>
              <a:rPr lang="en-GB" sz="5400" dirty="0">
                <a:solidFill>
                  <a:srgbClr val="013299"/>
                </a:solidFill>
                <a:latin typeface="Open Sans" panose="020B0606030504020204" pitchFamily="34" charset="0"/>
                <a:ea typeface="Open Sans" panose="020B0606030504020204" pitchFamily="34" charset="0"/>
                <a:cs typeface="Open Sans" panose="020B0606030504020204" pitchFamily="34" charset="0"/>
              </a:rPr>
              <a:t>Timeframe of    reimbursement</a:t>
            </a:r>
            <a:endParaRPr lang="en-GB" sz="5400" dirty="0"/>
          </a:p>
        </p:txBody>
      </p:sp>
      <p:pic>
        <p:nvPicPr>
          <p:cNvPr id="6" name="Kép 5">
            <a:extLst>
              <a:ext uri="{FF2B5EF4-FFF2-40B4-BE49-F238E27FC236}">
                <a16:creationId xmlns:a16="http://schemas.microsoft.com/office/drawing/2014/main" id="{2DE7742B-8FC1-6C0B-4AA2-9E5099F34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8921875"/>
            <a:ext cx="3064565" cy="599692"/>
          </a:xfrm>
          <a:prstGeom prst="rect">
            <a:avLst/>
          </a:prstGeom>
        </p:spPr>
      </p:pic>
      <p:graphicFrame>
        <p:nvGraphicFramePr>
          <p:cNvPr id="5" name="Picture Placeholder 4">
            <a:extLst>
              <a:ext uri="{FF2B5EF4-FFF2-40B4-BE49-F238E27FC236}">
                <a16:creationId xmlns:a16="http://schemas.microsoft.com/office/drawing/2014/main" id="{FC40EF9B-579F-3B15-212C-BE577E92C3EF}"/>
              </a:ext>
            </a:extLst>
          </p:cNvPr>
          <p:cNvGraphicFramePr>
            <a:graphicFrameLocks noGrp="1"/>
          </p:cNvGraphicFramePr>
          <p:nvPr>
            <p:ph type="pic" sz="quarter" idx="12"/>
          </p:nvPr>
        </p:nvGraphicFramePr>
        <p:xfrm>
          <a:off x="8063345" y="0"/>
          <a:ext cx="9621983" cy="10288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89195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2CE601-2103-D957-44CF-0FE26DDAB66D}"/>
              </a:ext>
            </a:extLst>
          </p:cNvPr>
          <p:cNvSpPr>
            <a:spLocks noGrp="1"/>
          </p:cNvSpPr>
          <p:nvPr>
            <p:ph type="title"/>
          </p:nvPr>
        </p:nvSpPr>
        <p:spPr>
          <a:xfrm>
            <a:off x="4686300" y="644237"/>
            <a:ext cx="13123718" cy="1101436"/>
          </a:xfrm>
        </p:spPr>
        <p:txBody>
          <a:bodyPr/>
          <a:lstStyle/>
          <a:p>
            <a:pPr algn="ctr"/>
            <a:r>
              <a:rPr lang="en-GB" sz="5400" dirty="0">
                <a:latin typeface="Open Sans" panose="020B0606030504020204" pitchFamily="34" charset="0"/>
              </a:rPr>
              <a:t>Eligibility of expenditure</a:t>
            </a:r>
            <a:r>
              <a:rPr lang="en-GB" sz="6000" i="1" dirty="0">
                <a:latin typeface="Open Sans" panose="020B0606030504020204" pitchFamily="34" charset="0"/>
              </a:rPr>
              <a:t/>
            </a:r>
            <a:br>
              <a:rPr lang="en-GB" sz="6000" i="1" dirty="0">
                <a:latin typeface="Open Sans" panose="020B0606030504020204" pitchFamily="34" charset="0"/>
              </a:rPr>
            </a:br>
            <a:r>
              <a:rPr lang="en-GB" dirty="0"/>
              <a:t/>
            </a:r>
            <a:br>
              <a:rPr lang="en-GB" dirty="0"/>
            </a:br>
            <a:endParaRPr lang="en-GB" dirty="0"/>
          </a:p>
        </p:txBody>
      </p:sp>
      <p:sp>
        <p:nvSpPr>
          <p:cNvPr id="3" name="Szöveg helye 2">
            <a:extLst>
              <a:ext uri="{FF2B5EF4-FFF2-40B4-BE49-F238E27FC236}">
                <a16:creationId xmlns:a16="http://schemas.microsoft.com/office/drawing/2014/main" id="{A7E4C35F-98A4-CF42-89FD-85158371AC4D}"/>
              </a:ext>
            </a:extLst>
          </p:cNvPr>
          <p:cNvSpPr>
            <a:spLocks noGrp="1"/>
          </p:cNvSpPr>
          <p:nvPr>
            <p:ph type="body" sz="quarter" idx="13"/>
          </p:nvPr>
        </p:nvSpPr>
        <p:spPr>
          <a:xfrm>
            <a:off x="4287982" y="2286000"/>
            <a:ext cx="13123718" cy="6464733"/>
          </a:xfrm>
        </p:spPr>
        <p:txBody>
          <a:bodyPr>
            <a:normAutofit/>
          </a:bodyPr>
          <a:lstStyle/>
          <a:p>
            <a:pPr>
              <a:spcAft>
                <a:spcPts val="2000"/>
              </a:spcAft>
            </a:pPr>
            <a:endParaRPr lang="en-GB" sz="2800" b="1" dirty="0">
              <a:latin typeface="Open Sans" panose="020B0606030504020204" pitchFamily="34" charset="0"/>
            </a:endParaRPr>
          </a:p>
          <a:p>
            <a:pPr>
              <a:spcAft>
                <a:spcPts val="2000"/>
              </a:spcAft>
            </a:pPr>
            <a:endParaRPr lang="en-GB" sz="2800" b="1" dirty="0">
              <a:latin typeface="Open Sans" panose="020B0606030504020204" pitchFamily="34" charset="0"/>
            </a:endParaRPr>
          </a:p>
          <a:p>
            <a:pPr>
              <a:spcAft>
                <a:spcPts val="2000"/>
              </a:spcAft>
            </a:pPr>
            <a:r>
              <a:rPr lang="en-GB" sz="4400" b="1" dirty="0">
                <a:latin typeface="Open Sans" panose="020B0606030504020204" pitchFamily="34" charset="0"/>
              </a:rPr>
              <a:t>Hierarchy of rules</a:t>
            </a:r>
            <a:endParaRPr lang="sr-Latn-RS" sz="4400" b="1" dirty="0">
              <a:latin typeface="Open Sans" panose="020B0606030504020204" pitchFamily="34" charset="0"/>
            </a:endParaRPr>
          </a:p>
          <a:p>
            <a:pPr>
              <a:spcAft>
                <a:spcPts val="2000"/>
              </a:spcAft>
            </a:pPr>
            <a:r>
              <a:rPr lang="sr-Latn-RS" sz="4400" b="1" dirty="0">
                <a:latin typeface="Open Sans" panose="020B0606030504020204" pitchFamily="34" charset="0"/>
              </a:rPr>
              <a:t>Non-eligible costs</a:t>
            </a:r>
          </a:p>
          <a:p>
            <a:pPr>
              <a:spcAft>
                <a:spcPts val="2000"/>
              </a:spcAft>
            </a:pPr>
            <a:r>
              <a:rPr lang="en-GB" sz="4400" b="1" dirty="0">
                <a:latin typeface="Open Sans" panose="020B0606030504020204" pitchFamily="34" charset="0"/>
              </a:rPr>
              <a:t>Eligibility </a:t>
            </a:r>
            <a:r>
              <a:rPr lang="sr-Latn-RS" sz="4400" b="1" dirty="0">
                <a:latin typeface="Open Sans" panose="020B0606030504020204" pitchFamily="34" charset="0"/>
              </a:rPr>
              <a:t>in time</a:t>
            </a:r>
            <a:endParaRPr lang="en-GB" sz="4400" b="1" dirty="0">
              <a:latin typeface="Open Sans" panose="020B0606030504020204" pitchFamily="34" charset="0"/>
            </a:endParaRPr>
          </a:p>
          <a:p>
            <a:pPr>
              <a:spcAft>
                <a:spcPts val="2000"/>
              </a:spcAft>
            </a:pPr>
            <a:r>
              <a:rPr lang="en-GB" sz="4400" b="1" dirty="0">
                <a:latin typeface="Open Sans" panose="020B0606030504020204" pitchFamily="34" charset="0"/>
              </a:rPr>
              <a:t>Eligibility of expenditure by </a:t>
            </a:r>
            <a:r>
              <a:rPr lang="sr-Latn-RS" sz="4400" b="1" dirty="0">
                <a:latin typeface="Open Sans" panose="020B0606030504020204" pitchFamily="34" charset="0"/>
              </a:rPr>
              <a:t>cost categories</a:t>
            </a:r>
            <a:endParaRPr lang="en-GB" sz="4400" b="1" dirty="0">
              <a:latin typeface="Open Sans" panose="020B0606030504020204" pitchFamily="34" charset="0"/>
            </a:endParaRPr>
          </a:p>
          <a:p>
            <a:endParaRPr lang="en-GB" dirty="0"/>
          </a:p>
        </p:txBody>
      </p:sp>
      <p:pic>
        <p:nvPicPr>
          <p:cNvPr id="6" name="Kép 5">
            <a:extLst>
              <a:ext uri="{FF2B5EF4-FFF2-40B4-BE49-F238E27FC236}">
                <a16:creationId xmlns:a16="http://schemas.microsoft.com/office/drawing/2014/main" id="{298F504D-1734-C1EC-132D-3E7CC9E02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8889969"/>
            <a:ext cx="3064565" cy="599692"/>
          </a:xfrm>
          <a:prstGeom prst="rect">
            <a:avLst/>
          </a:prstGeom>
        </p:spPr>
      </p:pic>
    </p:spTree>
    <p:extLst>
      <p:ext uri="{BB962C8B-B14F-4D97-AF65-F5344CB8AC3E}">
        <p14:creationId xmlns:p14="http://schemas.microsoft.com/office/powerpoint/2010/main" val="1320107070"/>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egyéni séma">
      <a:majorFont>
        <a:latin typeface="Open Sans"/>
        <a:ea typeface=""/>
        <a:cs typeface=""/>
      </a:majorFont>
      <a:minorFont>
        <a:latin typeface="Open Sans"/>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1929</TotalTime>
  <Words>10631</Words>
  <Application>Microsoft Office PowerPoint</Application>
  <PresentationFormat>Custom</PresentationFormat>
  <Paragraphs>982</Paragraphs>
  <Slides>123</Slides>
  <Notes>123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3" baseType="lpstr">
      <vt:lpstr>Arial</vt:lpstr>
      <vt:lpstr>Calibri</vt:lpstr>
      <vt:lpstr>Cambria</vt:lpstr>
      <vt:lpstr>Courier New</vt:lpstr>
      <vt:lpstr>Open Sans</vt:lpstr>
      <vt:lpstr>Open Sans ExtraBold</vt:lpstr>
      <vt:lpstr>Open Sans Light</vt:lpstr>
      <vt:lpstr>Wingdings</vt:lpstr>
      <vt:lpstr>Office-téma</vt:lpstr>
      <vt:lpstr>Document</vt:lpstr>
      <vt:lpstr>3rd Call for Proposals DRP LA seminar</vt:lpstr>
      <vt:lpstr>Agenda</vt:lpstr>
      <vt:lpstr>Eligibility requirements Key rules, criteria, and partner requirements</vt:lpstr>
      <vt:lpstr>Overview  </vt:lpstr>
      <vt:lpstr>Purpose of Eligibility Check  </vt:lpstr>
      <vt:lpstr>Consequences of the Check   </vt:lpstr>
      <vt:lpstr>Overall Proposal Criteria (1–9)</vt:lpstr>
      <vt:lpstr>Overall Proposal Criteria (1–9)</vt:lpstr>
      <vt:lpstr>Partner Criteria  (10–12)</vt:lpstr>
      <vt:lpstr>Healing  phase</vt:lpstr>
      <vt:lpstr>Who is Eligible?</vt:lpstr>
      <vt:lpstr>Programme Coverage &amp; Geographic Scope</vt:lpstr>
      <vt:lpstr>Lead partner requirements </vt:lpstr>
      <vt:lpstr>Associated strategic partners (ASPs) </vt:lpstr>
      <vt:lpstr>Required Documents</vt:lpstr>
      <vt:lpstr>Tips for Applicants - project consortium</vt:lpstr>
      <vt:lpstr>Tips for Applicants</vt:lpstr>
      <vt:lpstr>PowerPoint Presentation</vt:lpstr>
      <vt:lpstr>Quality assessment</vt:lpstr>
      <vt:lpstr>Presentation contents</vt:lpstr>
      <vt:lpstr>General information</vt:lpstr>
      <vt:lpstr>Strategic assessment</vt:lpstr>
      <vt:lpstr>Project relevance (1/2)</vt:lpstr>
      <vt:lpstr>Common shortcomings   Project topic is not in line with the focus of the selected SO  Project topic would fit better another SO of the Programme  Project topic is too broad, touching more than one SO of the Programme  Project is investment/ research/ networking oriented  Project outputs and results lack concreteness  Recommendations   Read carefully the 3rd call thematic focus(es) in the Call announcement!  Request a consultation with the Project officer  Do not make investments, research or networking/ exchange of experience activities the focal point of your proposal   Propose activities that lead to concrete results </vt:lpstr>
      <vt:lpstr>Project relevance (2/2)</vt:lpstr>
      <vt:lpstr>Common shortcomings   Clear coherence of project main and specific objectives with the focus of the SO is missing  Project outputs and results are not correlated with the programme output and result indicators   e.g. a scientific paper is linked to RCO83/ RCR79 [strategies/ action plans (taken up)]  e.g. the revision/update of a strategy is linked to RCO83/ RCR79 [strategies/ action  plans (taken up)]  Project only brings a minor contribution to the objectives of the Programme SO as per proposed activities, outputs and results   e.g. limited work plan, shallow activities, contribution to the minimum number of  Output and Result indicators  Recommendations  Read carefully Annex 1 of the Applicant’s Manual to understand Output and Result indicators!  Propose activities, outputs and results that are meaningful for the addressed field</vt:lpstr>
      <vt:lpstr>Territorial needs and challenges (1/3)</vt:lpstr>
      <vt:lpstr>Common shortcomings   General needs of the entire region are presented, without any specific information focussing on the area targeted by the project  There is a mismatch between the described needs/ challenges and planned activities  Not enough factual information about the particular needs of the areas where pilot actions are foreseen  Recommendations   Provide precise information about the identified needs/ challenges referring to the specific countries participating in the project (status quo regarding the addressed issue)  Make sure that planned activities are in line with the presented needs and challenges  Justify the selection of the pilot action areas  Innovative approaches are positively appreciated</vt:lpstr>
      <vt:lpstr>Territorial needs and challenges (2/3)</vt:lpstr>
      <vt:lpstr>Common shortcomings   No/ ambiguous/ too general information about the past initiatives, relevant results of previous projects  Vague information about potential synergies or not reflected in the work plan  Added value not clearly explained/ demonstrated  Recommendations   Provide concrete information  Present compelling arguments that demonstrate the added value of your project </vt:lpstr>
      <vt:lpstr>Territorial needs and challenges (3/3)</vt:lpstr>
      <vt:lpstr>Common shortcomings   Not enough/ vague information on how the durability (institutional, financial, political sustainability of project outputs) will be ensured + missing concrete measures ensuring uptake/ application of outputs by key stakeholders or target groups  Not enough/ vague information about outputs transferability potential/ plans  Involvement of EUSDR actors not taken into consideration    Recommendations   Provide concrete, plausible information to demonstrate the durability/ transferability  Plan to involve EUSDR actors in ensuring the durability/ transferability</vt:lpstr>
      <vt:lpstr>INTERVENTION LOGIC</vt:lpstr>
      <vt:lpstr>INTERVENTION LOGIC</vt:lpstr>
      <vt:lpstr>Intervention logic (1/2)</vt:lpstr>
      <vt:lpstr>Common shortcomings   Project main objective, specific objectives, activities, outputs and results are not clearly defined or logically linked (cause-effect relation missing/ IL lacks internal coherence)  e.g. project activities are described instead of defining the main objective  e.g. project activities are mentioned instead of project specific objectives  e.g. project specific objectives are not (entirely) coherent with the proposed activities  e.g. project outputs are presented instead of defining the project results  e.g. project results do not indicate the advantage of carrying out the project   e.g. outputs are presented also as deliverables (duplication)   Project activities are too briefly or vaguely described or the context in which they are  implemented or their benefits/ importance are described instead   Planned investments are not (entirely) relevant for the project goal/ have local benefits/ lack transnational impact  </vt:lpstr>
      <vt:lpstr>Recommendations   Read carefully chapter II.7 of the Applicant’s Manual – Intervention logic, including definitions of IL elements  Provide as much information as possible when describing the activities (purpose, implementation steps, partners’ specific involvement, timeline, location) and make sure that the work plan is clear, accurate and straightforward  Check eligibility requirements for investments in the Eligibility of expenditure manual    Follow a transnational physical or functional link over the national border (e.g.  transport corridors) which has been analysed from transnational point of view and has  a clear impact over the national borders   OR   Create a transferable practical solution through a case study in one area, which is  jointly evaluated by the project partners and transferred for testing in at least two  other participating countries  Make sure planned investments are relevant and they bring a real contribution to the achievement of the project objectives</vt:lpstr>
      <vt:lpstr>Intervention logic (2/2)</vt:lpstr>
      <vt:lpstr>Common shortcomings   Timeline of the activities is chronologically inconsistent raising questions on the outputs delivery time  Planned activities, as described, cannot lead to the delivery of said outputs  Target value of outputs is not realistically or correctly set  Recommendations   Ask a person not involved in the project preparation to read the proposal to spot any inconsistencies (succession/ interconnection of activities and their outputs)  Do not try to impress with big target values of outputs if not realistic or correctly quantified  Read carefully Annex 1 of the Applicant’s Manual to understand how Outputs and Results should be quantified! </vt:lpstr>
      <vt:lpstr>Contribution to EU strategies and policies (1/2)</vt:lpstr>
      <vt:lpstr>Common shortcomings   Unrelated policies/ strategies are mentioned   Project’s contribution thereto is not realistic/ specifically described    Recommendations   Select the policies/ strategies that are most relevant for your project  Be as specific as possible when describing the contribution of the project (references to planned activities, outputs, results)</vt:lpstr>
      <vt:lpstr>Contribution to EU strategies and policies (2/2)</vt:lpstr>
      <vt:lpstr>Common shortcomings   Inappropriate EUSDR targets are mentioned  Project’s contribution to EUSDR targets is unclear/ provided information is too general   No specific actions proving EUSDR embedding in the proposal (work plan)    Recommendations  Refer to the targets that are relevant for your project   Be as specific as possible when describing the contribution of the project (references to planned activities, outputs, results)  Make sure that EUSDR is adequately embedded in the proposal </vt:lpstr>
      <vt:lpstr>Partnership (1/3)</vt:lpstr>
      <vt:lpstr>Common shortcomings   Geographical coverage is limited even though the addressed topic is relevant for a wider area  Partners do not have the (most) appropriate expertise/competences to implement the planned activities  Some relevant sectors / levels of governance are missing  Organisations from 1-2 countries dominate the partnership   Benefits of the involved countries vary to a significant extent   Recommendations  Make sure that the partnership geographical scope matches the territories (area) that share the same need or face the same challenges   Involve organisations that hold appropriate thematic competences relevant for the project  Involve organisations representing the sectors/decision levels required by the planned activities (incl. ASPs) Make sure the partnership is balanced enough and benefits for the countries are comparable</vt:lpstr>
      <vt:lpstr>Partnership (2/3)</vt:lpstr>
      <vt:lpstr>Common shortcomings   Partners’ involvement is not coherent with their expertise or all partners are involved in all activities  Few partners share most of the tasks while others have a very small contribution   Recommendations  Ensure a logical and lucrative involvement of partner organisations based on their expertise and competences  Distribute tasks and responsibilities in a fairly equitable manner</vt:lpstr>
      <vt:lpstr>Partnership (3/3)</vt:lpstr>
      <vt:lpstr>Common shortcomings   No/ limited involvement of partners from non-EU DRP countries despite the relevance of the topic to their territories  Inadequate representation of such countries in the project consortium   Recommendations  Mind the separate assessment criterion and weight!  Ensure the involvement of relevant partners from non-EU DRP countries where required by the territorial relevance of the project topic and identified needs   </vt:lpstr>
      <vt:lpstr>Transnational cooperation (1/2)</vt:lpstr>
      <vt:lpstr>Common shortcomings   No/ limited transnational dimension or impact due to limited geographical scope of the project   Topic, issue could be better addressed at local/ national/ cross-border level  The project puts together different local actions without joint, harmonised implementation and outcome  No/ limited transnational impact of the project outcomes    Recommendations  Propose activities that are transnationally-relevant   Propose outputs and results that will have an effect and impact on the wider region</vt:lpstr>
      <vt:lpstr>Transnational cooperation (2/2)</vt:lpstr>
      <vt:lpstr>Common shortcomings   Added value of transnational cooperation is not clearly demonstrated, described     Recommendations  Clearly explain why a transnational approach is the best option (assessment is not done based on assumptions!) </vt:lpstr>
      <vt:lpstr>Target groups, durability &amp; transferability, horizontal principles (1/3)</vt:lpstr>
      <vt:lpstr>Common shortcomings   Inappropriate target groups are mentioned  Involvement of the target groups is not clearly presented in the work plan     Recommendations  Select relevant target groups  Ensure coherence between the information provided in section C.2.4 (target groups) and work plan (activities, communication objectives)</vt:lpstr>
      <vt:lpstr>Target groups, durability &amp; transferability, horizontal principles (2/3)</vt:lpstr>
      <vt:lpstr>Common shortcomings   It is not clear how the target groups will adopt/ use the project outputs      Recommendations  Be as specific as possible when explaining how the target groups will use/ integrate in their daily work project’s outputs after the end of the project  </vt:lpstr>
      <vt:lpstr>Target groups, durability &amp; transferability, horizontal principles (3/3)</vt:lpstr>
      <vt:lpstr>Common shortcomings   Description of project’s contribution to the horizontal principles is not clear/ concrete enough  If SEA is not relevant, explanation as to why is missing      Recommendations  Demonstrate a clear and direct connection between the planned activities/ outputs and the contribution to the horizontal principles.  Even if SEA is not relevant, do not forget to explain why. </vt:lpstr>
      <vt:lpstr>Operational assessment</vt:lpstr>
      <vt:lpstr>Work plan (1/2)</vt:lpstr>
      <vt:lpstr>Common shortcomings   Timeframes are not realistic (activities are too short/ long)   Work plan is not coherent (illogical sequence of activities, due dates of deliverables, outputs, results are not aligned with the timeframe of corresponding activities)  Work plan is not coherent with the spending forecast    Recommendations  When defining the timeline of the project, take into consideration possible initial delays, reporting times, plan parallel implementation of activities where possible   Ensure chronological coherence of activities  Make sure that the spending forecast reflects efforts made/ investment implementation, etc.</vt:lpstr>
      <vt:lpstr>Work plan (2/2)</vt:lpstr>
      <vt:lpstr>Common shortcomings   Ambiguous description of activities   Involvement of partners who do not have the most appropriate thematic competence for a certain activity  Activities are preponderantly implemented in 2-3 countries   Recommendations  When describing the activities, provide sufficient details but straight to the point   Pay attention to the involvement of the partners (expertise, yet balanced involvement)  Ensure a project-wide geographical span of activities   REMEMBER:  - to include capitalisation activities (mandatory) in the work plan and budget - to explain how the target groups and EUSDR actors will be involved in the project implementation</vt:lpstr>
      <vt:lpstr>Project management (1/2)</vt:lpstr>
      <vt:lpstr>Common shortcomings   Managing structures are not proportionate to the needs of the project or tasks are not clear  Effective internal communication is not apparent  Quality management structure is missing or procedures are not clear  Risk management is not mentioned    Recommendations  Aim for an agile, adaptable project management structure able to respond to the needs of the project (main roles to be ensured by all partners)  Do not underestimate the importance of quality and risk management   </vt:lpstr>
      <vt:lpstr>Project management (2/2)</vt:lpstr>
      <vt:lpstr>Common shortcomings   LA is less experienced in implementing/ coordinating EU/ international projects or lacks necessary capacities to manage the project and does not explain clearly how they will ensure the necessary resources  LA does not provide clear explanation as to how the project coordination will be ensured in case not performed with internal staff    Recommendations  Read How to develop a transnational project, Chapter II - How to set up a partnership/ Lead Partner ideal profile   If PM is subcontracted, provide clear explanation as to how it will work</vt:lpstr>
      <vt:lpstr>Communication (1/2)</vt:lpstr>
      <vt:lpstr>Common shortcomings   Communication objectives are too generally defined or are not supporting the achievement of the project specific objectives  Communication objectives refer to simple communication/ promotion/ dissemination activities  Recommendations  Connect clearly the communication objectives to the project specific objectives  When formulating the communication objectives, think also about how these objectives can influence the audience’s behaviour and enhance their awareness and knowledge level.  </vt:lpstr>
      <vt:lpstr>Communication (2/2)</vt:lpstr>
      <vt:lpstr>Common shortcomings   Communication activities (including strategies, tools, channels, etc.) are not well tailored to the type of addressed stakeholders or target groups   Recommendations  Plan efficient communication activities tailored to the project content and target groups  Communication in AF: • C.7.3 – who will coordinate project communication, how the involvement of all partners will be ensured, role of communication in transferring the project results. Remember the mandatory communication requirements  • Work plan:  - Communication objectives defined for each specific objective - Communication activities described in the Activity description fields</vt:lpstr>
      <vt:lpstr>Project budget (1/3)</vt:lpstr>
      <vt:lpstr>Common shortcomings   Budget allocation for each activity is not indicated  Budget allocation for each activity is under/over estimated  The project does not prove the value for money    Recommendations  When allocating budget to each activity, think about the number of partners involved, their roles, as well as the outcomes of that activity – be realistic   REMEMBER: - to indicate the budget allocation for each activity in the activity description field - to include the preparation costs, if applicable - to include ASPs travel costs in the sponsoring partner’s budget, if T&amp;A real costs apply - to include control costs (FLC) in the External expertise cost category (valid for PPs from DE, AT and MD)</vt:lpstr>
      <vt:lpstr>Project budget (2/3)</vt:lpstr>
      <vt:lpstr>Common shortcomings   Budget in certain cost categories is overestimated / not justified by planned activities  Some equipment items do not seem necessary for the implementation of activities  Requested amounts for equipment or infrastructure and works are under/overestimated   Recommendations  Develop a detailed internal budget per partner/ activity/ cost category/ period taking into consideration the project activities and the involvement of each partner  Make realistic estimations considering applicable rules and market prices</vt:lpstr>
      <vt:lpstr>Project budget (3/3)</vt:lpstr>
      <vt:lpstr>Common shortcomings   Partners’ involvement is not clear making it difficult to assess their budget  Amount allocated to external expertise is too high - raising the question of the relevance of the respective partner in the project   Recommendations  After developing the detailed budget, calculate percentages to appraise whether they correspond to each partner’s involvement (e.g. % of PPs total budget as compared to the total project budget, % of each cost category in a PP’s budget compared to their total budget)  REMEMBER:  - to indicate the proportion (%) of the total partner budget to be allocated for project management activities in section B, Motivation (2nd question)</vt:lpstr>
      <vt:lpstr> General advices for application   Read carefully 3rd call documents   Make sure that intervention logic and related DRP indicators are clearly understood    Check whether your application provides clear, concrete, well detailed information as per each assessment criteria    Contact DRP MA/JS - NCP if you have any questions </vt:lpstr>
      <vt:lpstr>Selection   Proposals scoring less than 60% overall will be recommended by the MA/JS for rejection    Proposals scoring more than 60% overall will be subject to further discussions and a final decision will be taken by the MC    Final decision on financing the proposals will be taken by the MC based on the results of the assessment, the ranking list and the funds available  </vt:lpstr>
      <vt:lpstr>Support for applicants  DRP website - 3rd call webpage (information and documents) Thematic webinars (presentations, recordings) https://interreg-danube.eu/calls-for-proposals/third-call-for-proposals  DRP matchmaking platform for partner search  https://interreg-danube.eu/partner-search  Network of National Contact Points https://interreg-danube.eu/contact-us#ncp  EUSDR PAs  https://danube-region.eu/about-eusdr/eusdr-governance-priority-areas/   JS: ad-hoc advice on technical/formal issues &amp; one bilateral consultation</vt:lpstr>
      <vt:lpstr>PowerPoint Presentation</vt:lpstr>
      <vt:lpstr>Communication</vt:lpstr>
      <vt:lpstr>COMMUNICATION: ESSENTIAL ELEMENT OF A SUCCESSFUL PROJECT   </vt:lpstr>
      <vt:lpstr>Internal communication Goal: Build clarity, trust, and collaboration </vt:lpstr>
      <vt:lpstr>Communication elements provided by DRP</vt:lpstr>
      <vt:lpstr>Mandatory communication elements to be planned</vt:lpstr>
      <vt:lpstr>Synergy building and capitalisation activities</vt:lpstr>
      <vt:lpstr>Synergy building and capitalisation activities</vt:lpstr>
      <vt:lpstr>PowerPoint Presentation</vt:lpstr>
      <vt:lpstr>PowerPoint Presentation</vt:lpstr>
      <vt:lpstr>Financial planning     and  eligibility of expenditure </vt:lpstr>
      <vt:lpstr>Presentation contents </vt:lpstr>
      <vt:lpstr>Project budget planning</vt:lpstr>
      <vt:lpstr>Project budget planning</vt:lpstr>
      <vt:lpstr>Project budget planning</vt:lpstr>
      <vt:lpstr>Project budget planning</vt:lpstr>
      <vt:lpstr>     Timeframe of    reimbursement</vt:lpstr>
      <vt:lpstr>Eligibility of expenditure  </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Eligibility of expenditure</vt:lpstr>
      <vt:lpstr>Overview of budget structure 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Petra Puchmann</dc:creator>
  <cp:lastModifiedBy>Ana Iuliana Leganel</cp:lastModifiedBy>
  <cp:revision>157</cp:revision>
  <cp:lastPrinted>2025-06-10T10:21:44Z</cp:lastPrinted>
  <dcterms:created xsi:type="dcterms:W3CDTF">2024-02-29T12:41:56Z</dcterms:created>
  <dcterms:modified xsi:type="dcterms:W3CDTF">2025-10-08T10:24:52Z</dcterms:modified>
</cp:coreProperties>
</file>