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85" r:id="rId4"/>
    <p:sldId id="259" r:id="rId5"/>
    <p:sldId id="260" r:id="rId6"/>
    <p:sldId id="284" r:id="rId7"/>
    <p:sldId id="261" r:id="rId8"/>
    <p:sldId id="263" r:id="rId9"/>
    <p:sldId id="283" r:id="rId10"/>
    <p:sldId id="264" r:id="rId11"/>
    <p:sldId id="266" r:id="rId12"/>
    <p:sldId id="265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6" r:id="rId25"/>
    <p:sldId id="281" r:id="rId26"/>
    <p:sldId id="277" r:id="rId27"/>
    <p:sldId id="282" r:id="rId28"/>
    <p:sldId id="280" r:id="rId29"/>
    <p:sldId id="262" r:id="rId30"/>
  </p:sldIdLst>
  <p:sldSz cx="12192000" cy="6858000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DEE7EC"/>
    <a:srgbClr val="990000"/>
    <a:srgbClr val="A5BAE9"/>
    <a:srgbClr val="85CADF"/>
    <a:srgbClr val="8CB4D8"/>
    <a:srgbClr val="C9CBE1"/>
    <a:srgbClr val="C5D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331" y="38"/>
      </p:cViewPr>
      <p:guideLst>
        <p:guide orient="horz" pos="93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3732" y="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61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5617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B16CF2-6960-4E77-8FC1-07D72BD894DD}" type="datetime1">
              <a:rPr lang="de-DE"/>
              <a:pPr>
                <a:defRPr/>
              </a:pPr>
              <a:t>10.06.2026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08800"/>
            <a:ext cx="2944813" cy="49561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1" y="9408800"/>
            <a:ext cx="2944813" cy="49561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31A1D7-C7AE-48D0-ADE8-1A0993AE0BD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61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1" y="0"/>
            <a:ext cx="2944813" cy="495617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BF33C0-7418-4F72-BC61-8C02325699B7}" type="datetime1">
              <a:rPr lang="de-DE"/>
              <a:pPr>
                <a:defRPr/>
              </a:pPr>
              <a:t>10.06.2026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984"/>
            <a:ext cx="5435600" cy="4457384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800"/>
            <a:ext cx="2944813" cy="49561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1" y="9408800"/>
            <a:ext cx="2944813" cy="49561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AE5D5B-9914-45A9-AA83-D59E7DB5188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03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5D5B-9914-45A9-AA83-D59E7DB5188F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92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1.xml"/><Relationship Id="rId7" Type="http://schemas.openxmlformats.org/officeDocument/2006/relationships/image" Target="../media/image2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768571-8F27-4801-BE51-98B18A00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18F59B5-2786-498C-82D3-0A9C1CD89FA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1963" y="4301639"/>
            <a:ext cx="10134599" cy="117682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Title 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336A329-ED2F-4460-87B8-2E6D5936410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 err="1"/>
              <a:t>Subtitles</a:t>
            </a:r>
            <a:r>
              <a:rPr lang="de-AT" dirty="0"/>
              <a:t> (date, </a:t>
            </a:r>
            <a:r>
              <a:rPr lang="de-AT" dirty="0" err="1"/>
              <a:t>place</a:t>
            </a:r>
            <a:r>
              <a:rPr lang="de-AT" dirty="0"/>
              <a:t>, </a:t>
            </a:r>
            <a:r>
              <a:rPr lang="de-AT" dirty="0" err="1"/>
              <a:t>name</a:t>
            </a:r>
            <a:r>
              <a:rPr lang="de-AT" dirty="0"/>
              <a:t>, ...) 
 </a:t>
            </a:r>
          </a:p>
        </p:txBody>
      </p:sp>
      <p:sp>
        <p:nvSpPr>
          <p:cNvPr id="6" name="Textplatzhalter 42">
            <a:extLst>
              <a:ext uri="{FF2B5EF4-FFF2-40B4-BE49-F238E27FC236}">
                <a16:creationId xmlns:a16="http://schemas.microsoft.com/office/drawing/2014/main" id="{A5A954F1-45CA-4DB2-A03D-24CC2A5058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SOURCE, …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4669611-45BF-4E01-AE99-8C851B6E8EC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https://www.tuwien.at/cee/iwr/wasser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B080E8-44C3-B84F-2BEF-E52938FB66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2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EDB697-75F4-40C0-9433-E49B99644D2C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2"/>
            </p:custDataLst>
          </p:nvPr>
        </p:nvSpPr>
        <p:spPr>
          <a:xfrm>
            <a:off x="1306513" y="2635386"/>
            <a:ext cx="9578975" cy="412400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de-AT" dirty="0"/>
              <a:t>Zwischentitel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9824CDBD-05FF-44D6-AFB9-1597F69DA601}"/>
              </a:ext>
            </a:extLst>
          </p:cNvPr>
          <p:cNvSpPr>
            <a:spLocks noGrp="1"/>
          </p:cNvSpPr>
          <p:nvPr>
            <p:ph sz="half" idx="21" hasCustomPrompt="1"/>
            <p:custDataLst>
              <p:tags r:id="rId3"/>
            </p:custDataLst>
          </p:nvPr>
        </p:nvSpPr>
        <p:spPr>
          <a:xfrm>
            <a:off x="1307069" y="3047786"/>
            <a:ext cx="4465082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BC4CB93-0EDA-40F6-A82A-7933C7369F6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6" name="Inhaltsplatzhalter 3">
            <a:extLst>
              <a:ext uri="{FF2B5EF4-FFF2-40B4-BE49-F238E27FC236}">
                <a16:creationId xmlns:a16="http://schemas.microsoft.com/office/drawing/2014/main" id="{CF7679A8-5D7D-4C63-A562-FF2DD8258D52}"/>
              </a:ext>
            </a:extLst>
          </p:cNvPr>
          <p:cNvSpPr>
            <a:spLocks noGrp="1"/>
          </p:cNvSpPr>
          <p:nvPr>
            <p:ph sz="half" idx="22" hasCustomPrompt="1"/>
            <p:custDataLst>
              <p:tags r:id="rId5"/>
            </p:custDataLst>
          </p:nvPr>
        </p:nvSpPr>
        <p:spPr>
          <a:xfrm>
            <a:off x="6424937" y="3047786"/>
            <a:ext cx="4459997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049E4546-1F5E-4098-86E2-2AC2D673901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375A6B7-69A7-0024-A7C0-1328A5C451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6E57B65E-B2C7-4636-9322-9DA7895C1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4425" y="401638"/>
            <a:ext cx="9328150" cy="828675"/>
          </a:xfrm>
        </p:spPr>
        <p:txBody>
          <a:bodyPr anchor="ctr"/>
          <a:lstStyle>
            <a:lvl1pPr marL="0" indent="0">
              <a:buNone/>
              <a:defRPr sz="3000" b="1">
                <a:solidFill>
                  <a:srgbClr val="006699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7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1308101" y="1631576"/>
            <a:ext cx="4464050" cy="427233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2"/>
            </p:custDataLst>
          </p:nvPr>
        </p:nvSpPr>
        <p:spPr>
          <a:xfrm>
            <a:off x="6419850" y="466724"/>
            <a:ext cx="5292725" cy="5257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D7E7DD6B-7A49-46D6-9B77-F3D80A663AC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8FEE5-0E49-40F0-A7F3-0900FB3D07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C87CB-D750-4CCA-B59C-9E8CA4942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2A2FA1-4A9D-2427-BFCA-3B13AEFF31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1E8E410-1E46-1D41-D05A-692ED467864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399630" y="401696"/>
            <a:ext cx="3930832" cy="82867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295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288DE0-8C2B-416F-B938-AD8FACD2A4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B069AD-797E-0E7B-AC67-476311AED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962" y="394838"/>
            <a:ext cx="3672590" cy="8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9DB15156-AFEA-490A-9AB3-282980DCE6BB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838200" y="860793"/>
            <a:ext cx="10454640" cy="51798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23AC317-B486-4CC7-B5B5-23C174489D1B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422935" y="6082240"/>
            <a:ext cx="4869905" cy="100013"/>
          </a:xfrm>
        </p:spPr>
        <p:txBody>
          <a:bodyPr anchor="b"/>
          <a:lstStyle>
            <a:lvl1pPr marL="0" indent="0"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697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etc.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0" y="1209676"/>
            <a:ext cx="9577388" cy="3099778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6E97C2-5489-4CD9-873E-EF97AACF8A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4503737"/>
            <a:ext cx="4652963" cy="5730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89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88835D5-7CB1-4717-895C-F6ACBDD1151E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0633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Textplatzhalter 42">
            <a:extLst>
              <a:ext uri="{FF2B5EF4-FFF2-40B4-BE49-F238E27FC236}">
                <a16:creationId xmlns:a16="http://schemas.microsoft.com/office/drawing/2014/main" id="{B15E41F2-9F0D-4C90-B6D3-88903F9FBD2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847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308100" y="2276475"/>
            <a:ext cx="9288464" cy="1524000"/>
          </a:xfrm>
        </p:spPr>
        <p:txBody>
          <a:bodyPr lIns="0" tIns="0" rIns="0" bIns="0" anchor="ctr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308100" y="3971926"/>
            <a:ext cx="9288464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1F96F86-EC1A-4E1A-B16C-1B22A6CC3DC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24033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768571-8F27-4801-BE51-98B18A00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18F59B5-2786-498C-82D3-0A9C1CD89FA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1963" y="4301639"/>
            <a:ext cx="10134599" cy="117682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336A329-ED2F-4460-87B8-2E6D5936410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…)</a:t>
            </a:r>
          </a:p>
        </p:txBody>
      </p:sp>
      <p:sp>
        <p:nvSpPr>
          <p:cNvPr id="6" name="Textplatzhalter 42">
            <a:extLst>
              <a:ext uri="{FF2B5EF4-FFF2-40B4-BE49-F238E27FC236}">
                <a16:creationId xmlns:a16="http://schemas.microsoft.com/office/drawing/2014/main" id="{A5A954F1-45CA-4DB2-A03D-24CC2A5058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4669611-45BF-4E01-AE99-8C851B6E8EC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https://www.tuwien.at/cee/iwr/wasser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55F245-38B1-258D-B16F-F72376EE78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8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Abschnittsüb. mit Sub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 44">
            <a:extLst>
              <a:ext uri="{FF2B5EF4-FFF2-40B4-BE49-F238E27FC236}">
                <a16:creationId xmlns:a16="http://schemas.microsoft.com/office/drawing/2014/main" id="{3516091C-A315-4CB3-88CE-6B9EB554E5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69" y="1549399"/>
            <a:ext cx="9288463" cy="82867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08100" y="2628900"/>
            <a:ext cx="9288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8FA552-E20A-45D6-9466-06CF509E5F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24437-7701-4594-9DE8-06D5133A3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B7F8F4-82C0-CFAB-1F90-349C292C9B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308100" y="2276475"/>
            <a:ext cx="9577388" cy="1524000"/>
          </a:xfrm>
        </p:spPr>
        <p:txBody>
          <a:bodyPr lIns="0" tIns="0" rIns="0" bIns="0" anchor="ctr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Title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308100" y="3971926"/>
            <a:ext cx="9577388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 err="1"/>
              <a:t>Subtitles</a:t>
            </a:r>
            <a:r>
              <a:rPr lang="de-AT" dirty="0"/>
              <a:t> (date, </a:t>
            </a:r>
            <a:r>
              <a:rPr lang="de-AT" dirty="0" err="1"/>
              <a:t>place</a:t>
            </a:r>
            <a:r>
              <a:rPr lang="de-AT" dirty="0"/>
              <a:t>, </a:t>
            </a:r>
            <a:r>
              <a:rPr lang="de-AT" dirty="0" err="1"/>
              <a:t>name</a:t>
            </a:r>
            <a:r>
              <a:rPr lang="de-AT" dirty="0"/>
              <a:t>, ...) 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1638600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3C3A6A-E711-4FC0-6D54-3812784AC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1E512F-2AB6-FD37-A47F-C27BE1BF7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3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5CB29-CC0A-3078-9170-2FFB7A27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DC3E11-FD9B-8808-C455-17006FD1A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2948B9-CBC1-42C0-8147-EF72B481B0F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B9B3AA-A975-78AC-D3D4-417D2FBA2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9379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U Headline Bold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U Text Regular" pitchFamily="2" charset="0"/>
              </a:defRPr>
            </a:lvl1pPr>
            <a:lvl2pPr>
              <a:defRPr>
                <a:latin typeface="TU Text Regular" pitchFamily="2" charset="0"/>
              </a:defRPr>
            </a:lvl2pPr>
            <a:lvl3pPr>
              <a:defRPr>
                <a:latin typeface="TU Text Regular" pitchFamily="2" charset="0"/>
              </a:defRPr>
            </a:lvl3pPr>
            <a:lvl4pPr>
              <a:defRPr>
                <a:latin typeface="TU Text Regular" pitchFamily="2" charset="0"/>
              </a:defRPr>
            </a:lvl4pPr>
            <a:lvl5pPr>
              <a:defRPr>
                <a:latin typeface="TU Text Regular" pitchFamily="2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de-DE"/>
              <a:t>226.037 Biologie und Chemie in der Wassergütewirtschaft</a:t>
            </a: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8F9231-648F-F473-A3F2-87268F7CF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80735"/>
            <a:ext cx="3491565" cy="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1308100" y="1708572"/>
            <a:ext cx="9288463" cy="4015953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 err="1"/>
              <a:t>Editing</a:t>
            </a:r>
            <a:r>
              <a:rPr lang="de-AT" dirty="0"/>
              <a:t> Text Master Styles 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AB39C453-1E66-49C6-A96C-112E158D898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2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SOURCE,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B606A-DCE3-4B26-81CB-18C2E897C8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61963" y="6385768"/>
            <a:ext cx="10134600" cy="28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 err="1"/>
              <a:t>Footer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75537-0A25-4CFA-A3B7-13DE6D8B98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4F70AFE-561E-5E90-D346-99DD176338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6EAB672-5914-1203-E6F7-447D0EA243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399630" y="401696"/>
            <a:ext cx="9289498" cy="828675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 dirty="0"/>
              <a:t>Edit Master Title Format </a:t>
            </a:r>
            <a:endParaRPr lang="de-AT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4D19913-6208-E2E3-2F48-65FE59E99631}"/>
              </a:ext>
            </a:extLst>
          </p:cNvPr>
          <p:cNvSpPr txBox="1"/>
          <p:nvPr userDrawn="1"/>
        </p:nvSpPr>
        <p:spPr>
          <a:xfrm rot="5400000">
            <a:off x="11398275" y="1328492"/>
            <a:ext cx="123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42EEDD1-26B1-A1EC-B0EB-64C15CA5F8F2}"/>
              </a:ext>
            </a:extLst>
          </p:cNvPr>
          <p:cNvSpPr txBox="1"/>
          <p:nvPr userDrawn="1"/>
        </p:nvSpPr>
        <p:spPr>
          <a:xfrm rot="5400000">
            <a:off x="11245900" y="3623402"/>
            <a:ext cx="123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6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914CD1B9-8EAD-4E64-B937-2191518FA7B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1308100" y="5818808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SOURCE, …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40AACBD9-D144-47D8-BF22-75B6B84380F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2"/>
            </p:custDataLst>
          </p:nvPr>
        </p:nvSpPr>
        <p:spPr>
          <a:xfrm>
            <a:off x="6419327" y="5818808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SOURCE, 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125049-6367-4C75-8FB6-5DE528AB6A1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6F4292E-EBAD-420C-3060-34E54E367C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A7CB19BD-D67E-FA5A-2F4A-0C795182128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399630" y="401696"/>
            <a:ext cx="9289498" cy="828675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de-DE" dirty="0"/>
              <a:t>Edit Master Title Format </a:t>
            </a:r>
            <a:endParaRPr lang="de-AT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C8B4C7DB-AF83-40D9-BAA6-A3B85DBA5248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1307069" y="1720164"/>
            <a:ext cx="4465081" cy="4012298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 err="1"/>
              <a:t>Editing</a:t>
            </a:r>
            <a:r>
              <a:rPr lang="de-AT" dirty="0"/>
              <a:t> Text Master Styles  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4D434E1A-C4A8-4541-B4F5-C3762AD619F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8246" y="1720164"/>
            <a:ext cx="4465081" cy="4012298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 err="1"/>
              <a:t>Editing</a:t>
            </a:r>
            <a:r>
              <a:rPr lang="de-AT" dirty="0"/>
              <a:t> Text Master Styles 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61B231C2-7DD5-4D41-B05B-582623A9A1C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61963" y="6385768"/>
            <a:ext cx="101346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3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1BC17-C220-4886-BD60-87072EB611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07065" y="1549399"/>
            <a:ext cx="9269084" cy="82867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Edit Master Title Format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08100" y="2628900"/>
            <a:ext cx="92690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Edit Master Text Format
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03E22A-F459-43A1-AB6C-BD735B41F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Footer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833629F-A04C-410B-858F-2375C6E7F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BE517B-A572-4E75-8C29-DC1E740EC7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1307069" y="2628900"/>
            <a:ext cx="4465082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DBDE5BD8-2226-45B1-BEC6-F35C7B6AF3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424937" y="2628900"/>
            <a:ext cx="4459997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01ADA35-279E-492B-B021-30E7C8352F7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E4EE4B-B91E-2A07-98D9-1637FBACAB2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F5E59955-CE23-4DA8-B89F-9132AF216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84425" y="401638"/>
            <a:ext cx="9328150" cy="828675"/>
          </a:xfrm>
        </p:spPr>
        <p:txBody>
          <a:bodyPr anchor="ctr"/>
          <a:lstStyle>
            <a:lvl1pPr marL="0" indent="0">
              <a:buNone/>
              <a:defRPr sz="3000" b="1">
                <a:solidFill>
                  <a:srgbClr val="006699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57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1307364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6BCE82C1-419A-452A-A896-A11CD5E4483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465602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60062EA2-CEBE-4CD2-886F-E7499AFB7832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4" name="Inhaltsplatzhalter 3">
            <a:extLst>
              <a:ext uri="{FF2B5EF4-FFF2-40B4-BE49-F238E27FC236}">
                <a16:creationId xmlns:a16="http://schemas.microsoft.com/office/drawing/2014/main" id="{835A0ABB-9EF3-4E9D-B6E8-3A64CA54EFA3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6"/>
            </p:custDataLst>
          </p:nvPr>
        </p:nvSpPr>
        <p:spPr>
          <a:xfrm>
            <a:off x="800468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8A0E8162-B812-4DFA-A815-61AA72E5C1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C6472A5-0372-4374-A254-9CF4DE1463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692B9C04-8A13-4A6B-8739-4480DE8BA3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84425" y="401638"/>
            <a:ext cx="9328150" cy="828675"/>
          </a:xfrm>
        </p:spPr>
        <p:txBody>
          <a:bodyPr anchor="ctr"/>
          <a:lstStyle>
            <a:lvl1pPr marL="0" indent="0">
              <a:buNone/>
              <a:defRPr sz="3000" b="1">
                <a:solidFill>
                  <a:srgbClr val="006699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0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1307069" y="1549399"/>
            <a:ext cx="4465082" cy="41830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DBDE5BD8-2226-45B1-BEC6-F35C7B6AF3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424937" y="1549399"/>
            <a:ext cx="4459997" cy="41830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01ADA35-279E-492B-B021-30E7C8352F7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E4EE4B-B91E-2A07-98D9-1637FBACAB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B22106C-1E74-45E7-BF55-ED08B1CA08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84425" y="401638"/>
            <a:ext cx="9328150" cy="828675"/>
          </a:xfrm>
        </p:spPr>
        <p:txBody>
          <a:bodyPr anchor="ctr"/>
          <a:lstStyle>
            <a:lvl1pPr marL="0" indent="0">
              <a:buNone/>
              <a:defRPr sz="3000" b="1">
                <a:solidFill>
                  <a:srgbClr val="006699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3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1307070" y="1549399"/>
            <a:ext cx="2880000" cy="41830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6BCE82C1-419A-452A-A896-A11CD5E4483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2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4655729" y="1549399"/>
            <a:ext cx="2880000" cy="41830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60062EA2-CEBE-4CD2-886F-E7499AFB7832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4" name="Inhaltsplatzhalter 3">
            <a:extLst>
              <a:ext uri="{FF2B5EF4-FFF2-40B4-BE49-F238E27FC236}">
                <a16:creationId xmlns:a16="http://schemas.microsoft.com/office/drawing/2014/main" id="{835A0ABB-9EF3-4E9D-B6E8-3A64CA54EFA3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5"/>
            </p:custDataLst>
          </p:nvPr>
        </p:nvSpPr>
        <p:spPr>
          <a:xfrm>
            <a:off x="8004389" y="1549399"/>
            <a:ext cx="2880000" cy="418306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8A0E8162-B812-4DFA-A815-61AA72E5C1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Einheit 1: Einführung, Wiederholung und rechtliche Grundlagen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C6472A5-0372-4374-A254-9CF4DE1463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90748D42-DD0D-49EB-9E12-B86BD6BFF0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84425" y="401638"/>
            <a:ext cx="9328150" cy="828675"/>
          </a:xfrm>
        </p:spPr>
        <p:txBody>
          <a:bodyPr anchor="ctr"/>
          <a:lstStyle>
            <a:lvl1pPr marL="0" indent="0">
              <a:buNone/>
              <a:defRPr sz="3000" b="1">
                <a:solidFill>
                  <a:srgbClr val="006699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0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25"/>
            </p:custDataLst>
          </p:nvPr>
        </p:nvSpPr>
        <p:spPr bwMode="gray">
          <a:xfrm>
            <a:off x="1307069" y="1549399"/>
            <a:ext cx="10405506" cy="828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AT" dirty="0"/>
              <a:t>Edit Master Title Format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6"/>
            </p:custDataLst>
          </p:nvPr>
        </p:nvSpPr>
        <p:spPr bwMode="gray">
          <a:xfrm>
            <a:off x="1308100" y="2628901"/>
            <a:ext cx="10404474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Edit Master Text Format 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r>
              <a:rPr lang="de-AT" dirty="0"/>
              <a:t>  </a:t>
            </a:r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777435-05C2-4B0D-8378-14DDFE4E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 bwMode="white">
          <a:xfrm>
            <a:off x="461963" y="6385768"/>
            <a:ext cx="101346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Footer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9"/>
            </p:custDataLst>
          </p:nvPr>
        </p:nvSpPr>
        <p:spPr bwMode="white">
          <a:xfrm>
            <a:off x="10885488" y="6385768"/>
            <a:ext cx="82708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D8BE41-7B91-4FF0-9B5B-2FF177593D71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61963" y="401696"/>
            <a:ext cx="1765422" cy="8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41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66" r:id="rId14"/>
    <p:sldLayoutId id="2147483867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3" pos="3840">
          <p15:clr>
            <a:srgbClr val="F26B43"/>
          </p15:clr>
        </p15:guide>
        <p15:guide id="4" pos="7378">
          <p15:clr>
            <a:srgbClr val="F26B43"/>
          </p15:clr>
        </p15:guide>
        <p15:guide id="5" pos="291">
          <p15:clr>
            <a:srgbClr val="F26B43"/>
          </p15:clr>
        </p15:guide>
        <p15:guide id="6" orient="horz" pos="976">
          <p15:clr>
            <a:srgbClr val="F26B43"/>
          </p15:clr>
        </p15:guide>
        <p15:guide id="7" orient="horz" pos="3198">
          <p15:clr>
            <a:srgbClr val="F26B43"/>
          </p15:clr>
        </p15:guide>
        <p15:guide id="8" orient="horz" pos="3451">
          <p15:clr>
            <a:srgbClr val="F26B43"/>
          </p15:clr>
        </p15:guide>
        <p15:guide id="9" orient="horz" pos="3714">
          <p15:clr>
            <a:srgbClr val="F26B43"/>
          </p15:clr>
        </p15:guide>
        <p15:guide id="10" pos="4044">
          <p15:clr>
            <a:srgbClr val="F26B43"/>
          </p15:clr>
        </p15:guide>
        <p15:guide id="11" pos="3636">
          <p15:clr>
            <a:srgbClr val="F26B43"/>
          </p15:clr>
        </p15:guide>
        <p15:guide id="12" orient="horz" pos="1114">
          <p15:clr>
            <a:srgbClr val="F26B43"/>
          </p15:clr>
        </p15:guide>
        <p15:guide id="13" orient="horz" pos="1498">
          <p15:clr>
            <a:srgbClr val="F26B43"/>
          </p15:clr>
        </p15:guide>
        <p15:guide id="14" orient="horz" pos="294">
          <p15:clr>
            <a:srgbClr val="F26B43"/>
          </p15:clr>
        </p15:guide>
        <p15:guide id="15" orient="horz" pos="531">
          <p15:clr>
            <a:srgbClr val="F26B43"/>
          </p15:clr>
        </p15:guide>
        <p15:guide id="16" orient="horz" pos="762">
          <p15:clr>
            <a:srgbClr val="F26B43"/>
          </p15:clr>
        </p15:guide>
        <p15:guide id="17" orient="horz" pos="1651">
          <p15:clr>
            <a:srgbClr val="F26B43"/>
          </p15:clr>
        </p15:guide>
        <p15:guide id="18" pos="824">
          <p15:clr>
            <a:srgbClr val="F26B43"/>
          </p15:clr>
        </p15:guide>
        <p15:guide id="19" pos="6675">
          <p15:clr>
            <a:srgbClr val="F26B43"/>
          </p15:clr>
        </p15:guide>
        <p15:guide id="20" orient="horz" pos="3606">
          <p15:clr>
            <a:srgbClr val="F26B43"/>
          </p15:clr>
        </p15:guide>
        <p15:guide id="21" pos="68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AF9BC-7398-4024-AB29-758AC7E5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293096"/>
            <a:ext cx="11017224" cy="1176824"/>
          </a:xfrm>
        </p:spPr>
        <p:txBody>
          <a:bodyPr/>
          <a:lstStyle/>
          <a:p>
            <a:r>
              <a:rPr lang="en-GB" sz="5400" noProof="0" dirty="0"/>
              <a:t>PET – Pollution Evaluation Tool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A1466D-01BD-4B50-A236-5D6D9CB50A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92" y="5305680"/>
            <a:ext cx="10144828" cy="744696"/>
          </a:xfrm>
        </p:spPr>
        <p:txBody>
          <a:bodyPr/>
          <a:lstStyle/>
          <a:p>
            <a:pPr algn="ctr"/>
            <a:r>
              <a:rPr lang="en-GB" noProof="0" dirty="0"/>
              <a:t> </a:t>
            </a:r>
            <a:r>
              <a:rPr lang="en-GB" b="1" i="1" noProof="0" dirty="0"/>
              <a:t>An Open-Source Shiny Application for Scalable Quality Assurance and Exploration of Transnational River Basin Monitoring Data 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471416-3575-6B0C-3565-010557BB06D7}"/>
              </a:ext>
            </a:extLst>
          </p:cNvPr>
          <p:cNvSpPr txBox="1"/>
          <p:nvPr/>
        </p:nvSpPr>
        <p:spPr>
          <a:xfrm>
            <a:off x="8907122" y="638132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S. Osten, S. </a:t>
            </a:r>
            <a:r>
              <a:rPr lang="en-GB" noProof="0" dirty="0" err="1">
                <a:solidFill>
                  <a:schemeClr val="bg1"/>
                </a:solidFill>
              </a:rPr>
              <a:t>Kittlaus</a:t>
            </a:r>
            <a:r>
              <a:rPr lang="en-GB" noProof="0" dirty="0">
                <a:solidFill>
                  <a:schemeClr val="bg1"/>
                </a:solidFill>
              </a:rPr>
              <a:t>, O. </a:t>
            </a:r>
            <a:r>
              <a:rPr lang="en-GB" noProof="0" dirty="0" err="1">
                <a:solidFill>
                  <a:schemeClr val="bg1"/>
                </a:solidFill>
              </a:rPr>
              <a:t>Zoboli</a:t>
            </a:r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78EF0-F883-4386-0D7C-7410C717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DE5C7F9-DA48-9709-FD36-4E41D090E7E4}"/>
              </a:ext>
            </a:extLst>
          </p:cNvPr>
          <p:cNvSpPr txBox="1"/>
          <p:nvPr/>
        </p:nvSpPr>
        <p:spPr>
          <a:xfrm>
            <a:off x="2500932" y="476672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Two modes of PET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5361B6-1641-8D61-CB60-48DEF4FF9050}"/>
              </a:ext>
            </a:extLst>
          </p:cNvPr>
          <p:cNvSpPr/>
          <p:nvPr/>
        </p:nvSpPr>
        <p:spPr>
          <a:xfrm>
            <a:off x="457200" y="1397000"/>
            <a:ext cx="5486400" cy="4064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88520E-9B19-2A5D-434D-00B692A1C539}"/>
              </a:ext>
            </a:extLst>
          </p:cNvPr>
          <p:cNvSpPr/>
          <p:nvPr/>
        </p:nvSpPr>
        <p:spPr>
          <a:xfrm>
            <a:off x="457200" y="1397000"/>
            <a:ext cx="5486400" cy="711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5BA88E8-B666-B1E6-5652-A217F8A3F802}"/>
              </a:ext>
            </a:extLst>
          </p:cNvPr>
          <p:cNvSpPr/>
          <p:nvPr/>
        </p:nvSpPr>
        <p:spPr>
          <a:xfrm>
            <a:off x="635000" y="1549400"/>
            <a:ext cx="406400" cy="406400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✓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186DFBC-F775-DDC9-DE0D-5783780D1167}"/>
              </a:ext>
            </a:extLst>
          </p:cNvPr>
          <p:cNvSpPr txBox="1"/>
          <p:nvPr/>
        </p:nvSpPr>
        <p:spPr>
          <a:xfrm>
            <a:off x="1168400" y="1541706"/>
            <a:ext cx="4673600" cy="343684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19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QA mode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4CF9B3D-7265-0064-A0FD-A268E6DEBBA0}"/>
              </a:ext>
            </a:extLst>
          </p:cNvPr>
          <p:cNvSpPr/>
          <p:nvPr/>
        </p:nvSpPr>
        <p:spPr>
          <a:xfrm>
            <a:off x="685800" y="2447771"/>
            <a:ext cx="101600" cy="1016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BA643E7-C777-E52D-20D1-98FCEFA30BBA}"/>
              </a:ext>
            </a:extLst>
          </p:cNvPr>
          <p:cNvSpPr txBox="1"/>
          <p:nvPr/>
        </p:nvSpPr>
        <p:spPr>
          <a:xfrm>
            <a:off x="889000" y="2286000"/>
            <a:ext cx="485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Measurement-centred evaluation of compartment-specific project data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C5AA43B-8970-6B26-9B9C-34EE79CEDC57}"/>
              </a:ext>
            </a:extLst>
          </p:cNvPr>
          <p:cNvSpPr/>
          <p:nvPr/>
        </p:nvSpPr>
        <p:spPr>
          <a:xfrm>
            <a:off x="679741" y="3442386"/>
            <a:ext cx="101600" cy="1016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F5041DA-3CA9-210C-6941-DBAC3948222A}"/>
              </a:ext>
            </a:extLst>
          </p:cNvPr>
          <p:cNvSpPr txBox="1"/>
          <p:nvPr/>
        </p:nvSpPr>
        <p:spPr>
          <a:xfrm>
            <a:off x="889000" y="3302000"/>
            <a:ext cx="4851400" cy="159017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Two filter systems linking the subject of evaluation across all import tables - ONE big picture</a:t>
            </a:r>
          </a:p>
          <a:p>
            <a:endParaRPr lang="en-GB" sz="2000" noProof="0" dirty="0">
              <a:solidFill>
                <a:srgbClr val="1E1E1E"/>
              </a:solidFill>
              <a:latin typeface="Calibri" panose="020F0502020204030204" pitchFamily="34" charset="0"/>
            </a:endParaRPr>
          </a:p>
          <a:p>
            <a:endParaRPr lang="en-GB" sz="2000" noProof="0" dirty="0">
              <a:solidFill>
                <a:srgbClr val="1E1E1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3D27A45-799B-BD06-E980-BBAD87A40D06}"/>
              </a:ext>
            </a:extLst>
          </p:cNvPr>
          <p:cNvSpPr/>
          <p:nvPr/>
        </p:nvSpPr>
        <p:spPr>
          <a:xfrm>
            <a:off x="696752" y="4709864"/>
            <a:ext cx="101600" cy="1016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6B2079-B43E-B1E7-D40D-B012FD4B3984}"/>
              </a:ext>
            </a:extLst>
          </p:cNvPr>
          <p:cNvSpPr txBox="1"/>
          <p:nvPr/>
        </p:nvSpPr>
        <p:spPr>
          <a:xfrm>
            <a:off x="889000" y="4581128"/>
            <a:ext cx="48514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Comparison with already imported data 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9A8B0B36-8DB9-5025-5F20-81A14E3385F3}"/>
              </a:ext>
            </a:extLst>
          </p:cNvPr>
          <p:cNvSpPr/>
          <p:nvPr/>
        </p:nvSpPr>
        <p:spPr>
          <a:xfrm>
            <a:off x="6248400" y="1397000"/>
            <a:ext cx="5486400" cy="4064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992926F-DB4C-3B30-D209-DC7DFFA2D488}"/>
              </a:ext>
            </a:extLst>
          </p:cNvPr>
          <p:cNvSpPr/>
          <p:nvPr/>
        </p:nvSpPr>
        <p:spPr>
          <a:xfrm>
            <a:off x="6248400" y="1397000"/>
            <a:ext cx="5486400" cy="711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37B6EF3-8B65-C377-B6FD-7C1CFBE4E584}"/>
              </a:ext>
            </a:extLst>
          </p:cNvPr>
          <p:cNvSpPr/>
          <p:nvPr/>
        </p:nvSpPr>
        <p:spPr>
          <a:xfrm>
            <a:off x="6426200" y="1549400"/>
            <a:ext cx="406400" cy="406400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⚙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2C165E7-BB1E-7C32-CAD9-64603E4E3AFC}"/>
              </a:ext>
            </a:extLst>
          </p:cNvPr>
          <p:cNvSpPr txBox="1"/>
          <p:nvPr/>
        </p:nvSpPr>
        <p:spPr>
          <a:xfrm>
            <a:off x="6959600" y="1541706"/>
            <a:ext cx="4673600" cy="343684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19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Management mode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C0DEF10-649F-4CEE-72D9-443A27709C64}"/>
              </a:ext>
            </a:extLst>
          </p:cNvPr>
          <p:cNvSpPr/>
          <p:nvPr/>
        </p:nvSpPr>
        <p:spPr>
          <a:xfrm>
            <a:off x="6477000" y="2413000"/>
            <a:ext cx="101600" cy="1016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B453C05-A1F5-0912-FCFF-212BBC706AAC}"/>
              </a:ext>
            </a:extLst>
          </p:cNvPr>
          <p:cNvSpPr txBox="1"/>
          <p:nvPr/>
        </p:nvSpPr>
        <p:spPr>
          <a:xfrm>
            <a:off x="6680200" y="2286000"/>
            <a:ext cx="485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Cross-compartment evaluation by controlled vocabulary and spatial dimension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6219A39-455E-17D6-87E7-71056DB02D2F}"/>
              </a:ext>
            </a:extLst>
          </p:cNvPr>
          <p:cNvSpPr/>
          <p:nvPr/>
        </p:nvSpPr>
        <p:spPr>
          <a:xfrm>
            <a:off x="6477000" y="3442386"/>
            <a:ext cx="101600" cy="1016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037D2C-8DB3-94CE-E332-BDBE80C2F327}"/>
              </a:ext>
            </a:extLst>
          </p:cNvPr>
          <p:cNvSpPr txBox="1"/>
          <p:nvPr/>
        </p:nvSpPr>
        <p:spPr>
          <a:xfrm>
            <a:off x="6680200" y="3302000"/>
            <a:ext cx="485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Filter incl. EU regulatory geodata (WFD water bodies, NUTS regions)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4DD13E4-2505-4F77-A3BB-C05DC94B59D6}"/>
              </a:ext>
            </a:extLst>
          </p:cNvPr>
          <p:cNvSpPr/>
          <p:nvPr/>
        </p:nvSpPr>
        <p:spPr>
          <a:xfrm>
            <a:off x="6478165" y="4451693"/>
            <a:ext cx="101600" cy="1016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75966FD-481C-2CD9-50B9-2ECDD98F9A98}"/>
              </a:ext>
            </a:extLst>
          </p:cNvPr>
          <p:cNvSpPr txBox="1"/>
          <p:nvPr/>
        </p:nvSpPr>
        <p:spPr>
          <a:xfrm>
            <a:off x="6680200" y="4318000"/>
            <a:ext cx="485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Data availability, Statistic, CV management, Export &amp; Transfer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C3B0BE15-025D-0AC7-A4D0-B993176E68A6}"/>
              </a:ext>
            </a:extLst>
          </p:cNvPr>
          <p:cNvSpPr/>
          <p:nvPr/>
        </p:nvSpPr>
        <p:spPr>
          <a:xfrm>
            <a:off x="4064000" y="5651500"/>
            <a:ext cx="4064000" cy="4572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(DEMO TIME)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43F215-CB80-C714-6C40-4B5AE6338F70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A00197-FB91-3A83-0BDE-2CE394B26320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10 / 29</a:t>
            </a:r>
          </a:p>
        </p:txBody>
      </p:sp>
    </p:spTree>
    <p:extLst>
      <p:ext uri="{BB962C8B-B14F-4D97-AF65-F5344CB8AC3E}">
        <p14:creationId xmlns:p14="http://schemas.microsoft.com/office/powerpoint/2010/main" val="404739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B28C5-9F18-5CF9-CA41-196EFBB3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6253BE3-85B4-2F0C-8C51-2F30DC7997A7}"/>
              </a:ext>
            </a:extLst>
          </p:cNvPr>
          <p:cNvSpPr txBox="1"/>
          <p:nvPr/>
        </p:nvSpPr>
        <p:spPr>
          <a:xfrm>
            <a:off x="2472308" y="476672"/>
            <a:ext cx="9528348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Feature overview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792FD5-D721-7393-5504-24926CB88BEC}"/>
              </a:ext>
            </a:extLst>
          </p:cNvPr>
          <p:cNvSpPr txBox="1"/>
          <p:nvPr/>
        </p:nvSpPr>
        <p:spPr>
          <a:xfrm>
            <a:off x="457200" y="1397000"/>
            <a:ext cx="3556000" cy="29751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6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LINKAGE &amp; FILTERING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1BA5820-8B38-0144-E62A-E89167E4F30E}"/>
              </a:ext>
            </a:extLst>
          </p:cNvPr>
          <p:cNvSpPr/>
          <p:nvPr/>
        </p:nvSpPr>
        <p:spPr>
          <a:xfrm>
            <a:off x="457200" y="1802904"/>
            <a:ext cx="3556000" cy="762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2400" tIns="76200" rIns="127000" bIns="76200" rtlCol="0" anchor="ctr"/>
          <a:lstStyle/>
          <a:p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Fast filter</a:t>
            </a:r>
          </a:p>
          <a:p>
            <a:r>
              <a:rPr lang="en-GB" sz="1100" noProof="0" dirty="0">
                <a:solidFill>
                  <a:srgbClr val="646363"/>
                </a:solidFill>
                <a:latin typeface="Calibri" panose="020F0502020204030204" pitchFamily="34" charset="0"/>
              </a:rPr>
              <a:t>Quick subject lookup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BDD9409-AC6F-5A99-ED86-D18E75266550}"/>
              </a:ext>
            </a:extLst>
          </p:cNvPr>
          <p:cNvSpPr/>
          <p:nvPr/>
        </p:nvSpPr>
        <p:spPr>
          <a:xfrm>
            <a:off x="457200" y="2780928"/>
            <a:ext cx="3556000" cy="762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2400" tIns="76200" rIns="127000" bIns="76200" rtlCol="0" anchor="ctr"/>
          <a:lstStyle/>
          <a:p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Advanced filter</a:t>
            </a:r>
          </a:p>
          <a:p>
            <a:r>
              <a:rPr lang="en-GB" sz="1100" noProof="0" dirty="0">
                <a:solidFill>
                  <a:srgbClr val="646363"/>
                </a:solidFill>
                <a:latin typeface="Calibri" panose="020F0502020204030204" pitchFamily="34" charset="0"/>
              </a:rPr>
              <a:t>Precise filter building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D253010-B66A-29D7-EC70-D5D2052BDD89}"/>
              </a:ext>
            </a:extLst>
          </p:cNvPr>
          <p:cNvSpPr txBox="1"/>
          <p:nvPr/>
        </p:nvSpPr>
        <p:spPr>
          <a:xfrm>
            <a:off x="4196184" y="1397000"/>
            <a:ext cx="3556000" cy="29751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6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PER-TABLE MODULES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4F73AE6-EAC8-3397-1837-2BDB7A9BEDD7}"/>
              </a:ext>
            </a:extLst>
          </p:cNvPr>
          <p:cNvSpPr/>
          <p:nvPr/>
        </p:nvSpPr>
        <p:spPr>
          <a:xfrm>
            <a:off x="4158692" y="1802904"/>
            <a:ext cx="3773016" cy="4572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SUMMARY  -  all tables at a glance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FA68BF-795C-AFD9-17EE-FD51932CC715}"/>
              </a:ext>
            </a:extLst>
          </p:cNvPr>
          <p:cNvSpPr/>
          <p:nvPr/>
        </p:nvSpPr>
        <p:spPr>
          <a:xfrm>
            <a:off x="4626992" y="2636912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1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WWTPs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74D5924-18E7-3CED-1D21-0ACEE84A4813}"/>
              </a:ext>
            </a:extLst>
          </p:cNvPr>
          <p:cNvSpPr/>
          <p:nvPr/>
        </p:nvSpPr>
        <p:spPr>
          <a:xfrm>
            <a:off x="5325492" y="2636912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1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Sites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CFB328A2-5A84-98EA-5E19-ECABD20EE789}"/>
              </a:ext>
            </a:extLst>
          </p:cNvPr>
          <p:cNvSpPr/>
          <p:nvPr/>
        </p:nvSpPr>
        <p:spPr>
          <a:xfrm>
            <a:off x="6023992" y="2636912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Samples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7361CE60-F61F-6208-1088-67B735E2B445}"/>
              </a:ext>
            </a:extLst>
          </p:cNvPr>
          <p:cNvSpPr/>
          <p:nvPr/>
        </p:nvSpPr>
        <p:spPr>
          <a:xfrm>
            <a:off x="6722492" y="2636912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1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Meas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BB6D2D-55C0-444F-9D51-6D7DC9033BA0}"/>
              </a:ext>
            </a:extLst>
          </p:cNvPr>
          <p:cNvSpPr txBox="1"/>
          <p:nvPr/>
        </p:nvSpPr>
        <p:spPr>
          <a:xfrm>
            <a:off x="8077200" y="1397000"/>
            <a:ext cx="3657600" cy="29751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6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ANALYTICS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44BD061-DE0F-23BD-F231-5CD846505C13}"/>
              </a:ext>
            </a:extLst>
          </p:cNvPr>
          <p:cNvSpPr/>
          <p:nvPr/>
        </p:nvSpPr>
        <p:spPr>
          <a:xfrm>
            <a:off x="8077200" y="1813148"/>
            <a:ext cx="3657600" cy="508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Key table feature 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DB5A7822-F608-01F5-7E5F-1AC949411087}"/>
              </a:ext>
            </a:extLst>
          </p:cNvPr>
          <p:cNvSpPr/>
          <p:nvPr/>
        </p:nvSpPr>
        <p:spPr>
          <a:xfrm>
            <a:off x="8077200" y="2445790"/>
            <a:ext cx="3657600" cy="508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Controlled vocabulary 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FB04BEAF-B6DB-1B46-7E79-56D67F85A970}"/>
              </a:ext>
            </a:extLst>
          </p:cNvPr>
          <p:cNvSpPr/>
          <p:nvPr/>
        </p:nvSpPr>
        <p:spPr>
          <a:xfrm>
            <a:off x="8077200" y="3077799"/>
            <a:ext cx="3657600" cy="508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Cross-table plots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4CFAE63-B62A-2E98-96F1-C07E2563A4B1}"/>
              </a:ext>
            </a:extLst>
          </p:cNvPr>
          <p:cNvSpPr txBox="1"/>
          <p:nvPr/>
        </p:nvSpPr>
        <p:spPr>
          <a:xfrm>
            <a:off x="462763" y="5450579"/>
            <a:ext cx="112776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pPr algn="ctr"/>
            <a:r>
              <a:rPr lang="en-GB" sz="20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One big picture of the data - linked across all tables, contextualized for QA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7841E3-0D52-4495-D7FE-7D5B84029A53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EB5F7B7-E61F-6625-4377-673914C64FC2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11 / 29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4FD1636-D483-BBEB-764B-B3885CAB477D}"/>
              </a:ext>
            </a:extLst>
          </p:cNvPr>
          <p:cNvSpPr/>
          <p:nvPr/>
        </p:nvSpPr>
        <p:spPr>
          <a:xfrm>
            <a:off x="8077200" y="3709808"/>
            <a:ext cx="3657600" cy="508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Grid table plots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5CCB756-6F34-00C6-E0FC-B1020629F955}"/>
              </a:ext>
            </a:extLst>
          </p:cNvPr>
          <p:cNvSpPr/>
          <p:nvPr/>
        </p:nvSpPr>
        <p:spPr>
          <a:xfrm>
            <a:off x="8077200" y="4345600"/>
            <a:ext cx="3657600" cy="508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Completeness analysis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E787454-0E02-1585-8014-5F28E478AA2C}"/>
              </a:ext>
            </a:extLst>
          </p:cNvPr>
          <p:cNvSpPr/>
          <p:nvPr/>
        </p:nvSpPr>
        <p:spPr>
          <a:xfrm>
            <a:off x="4973712" y="3746574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100" b="1" noProof="0" dirty="0" err="1">
                <a:solidFill>
                  <a:srgbClr val="006699"/>
                </a:solidFill>
                <a:latin typeface="Calibri" panose="020F0502020204030204" pitchFamily="34" charset="0"/>
              </a:rPr>
              <a:t>LAmDet</a:t>
            </a:r>
            <a:endParaRPr lang="en-GB" sz="1100" b="1" noProof="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25E91F9-30A7-772D-2B36-657A4FEBA4B5}"/>
              </a:ext>
            </a:extLst>
          </p:cNvPr>
          <p:cNvSpPr/>
          <p:nvPr/>
        </p:nvSpPr>
        <p:spPr>
          <a:xfrm>
            <a:off x="5672212" y="3746624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100" b="1" noProof="0" dirty="0" err="1">
                <a:solidFill>
                  <a:srgbClr val="006699"/>
                </a:solidFill>
                <a:latin typeface="Calibri" panose="020F0502020204030204" pitchFamily="34" charset="0"/>
              </a:rPr>
              <a:t>ReEqsCl</a:t>
            </a:r>
            <a:endParaRPr lang="en-GB" sz="1100" b="1" noProof="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5FC7655-C96B-9E61-3F07-2BF4C81A0ABB}"/>
              </a:ext>
            </a:extLst>
          </p:cNvPr>
          <p:cNvSpPr/>
          <p:nvPr/>
        </p:nvSpPr>
        <p:spPr>
          <a:xfrm>
            <a:off x="6370712" y="3746574"/>
            <a:ext cx="635000" cy="1016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1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Data SLS</a:t>
            </a:r>
          </a:p>
        </p:txBody>
      </p:sp>
    </p:spTree>
    <p:extLst>
      <p:ext uri="{BB962C8B-B14F-4D97-AF65-F5344CB8AC3E}">
        <p14:creationId xmlns:p14="http://schemas.microsoft.com/office/powerpoint/2010/main" val="153889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15BDF-70AC-5F33-8F85-50846CC31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E9AB979-A72B-F377-3F18-1055E2417289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Compatibility &amp; Authentication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048498-FD73-F8A9-9F05-C660415C2375}"/>
              </a:ext>
            </a:extLst>
          </p:cNvPr>
          <p:cNvSpPr txBox="1"/>
          <p:nvPr/>
        </p:nvSpPr>
        <p:spPr>
          <a:xfrm>
            <a:off x="1308100" y="1397000"/>
            <a:ext cx="9283700" cy="235962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2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Login / authentication overview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B11E11-51AB-8A27-9F0C-9CB06DBC6E05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A4AF7D-CE8F-E534-BCD6-B89D1B439D61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12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9D1ACE-6955-428D-9AD8-76ACF40B0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5" y="1231895"/>
            <a:ext cx="10072625" cy="49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0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3A90F-0487-4992-AB3C-7CD6025EB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EDAA281-68CF-7BDB-8447-EE296632CE07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Interface &amp; Filter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08249E-4CDB-A4B9-B54B-B1002EF676E6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D5F7A3-11E7-0672-7BF0-49774291ACC4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360BB0-4DA5-E215-B0E2-40FD5EA49BA1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13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4352C6-3566-D0F0-F760-D7F6FFB76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253538"/>
            <a:ext cx="10055192" cy="4948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89F4D3-B3AE-4B5C-D74E-4A7BF555F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/>
          <a:stretch>
            <a:fillRect/>
          </a:stretch>
        </p:blipFill>
        <p:spPr>
          <a:xfrm>
            <a:off x="777783" y="1232538"/>
            <a:ext cx="9984432" cy="49697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C147CD-A208-A1F0-5D5F-2C627F65B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"/>
          <a:stretch>
            <a:fillRect/>
          </a:stretch>
        </p:blipFill>
        <p:spPr>
          <a:xfrm>
            <a:off x="758955" y="1232538"/>
            <a:ext cx="10055192" cy="4975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ED79D9D-C49C-8699-C18D-50CF1513C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1" y="1214943"/>
            <a:ext cx="10009112" cy="49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4AE36-2AE0-B687-2EB6-93D1B9EE3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AF7D28F-FBB8-382A-DFAE-F06B47400971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Summary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776681-1AD9-A1A7-1F3C-5E3E87F14331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EE3068-1152-5F09-34B1-99288B014562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F13B56-89C3-0F1D-674F-956486FD06EF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14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CFBDF2-265D-280E-9185-9D7398DBA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47156"/>
            <a:ext cx="10116455" cy="49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9F2DF-1EB3-C851-0C11-82D41C4D3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1DEB4DE-0182-6C19-FA6E-4619F806D04A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WWTPs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EF1B3A-A5E2-CF64-518A-C381632CEACB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859E8F-2B31-286C-FC5C-8E9C50A34C7D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E4CC9F-BDE9-0732-55B1-54572A6BEBD6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15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7DA3D8-8EAF-5FA5-DADB-F797A8C66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297080"/>
            <a:ext cx="9840416" cy="49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3DB4-A2F5-DB56-DAB7-AC9A7A8C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EA95691-3DE7-2BF8-62EF-83847846E905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Sites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1558BF-0667-5DE6-A680-830CCCB4A6BA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6DD733-4069-70BB-5EA1-1EFD41B08EA9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4F9647-9514-81D3-2B8C-8F73744BA88D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16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D619FB-D84E-D840-1CF2-1085510C8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340768"/>
            <a:ext cx="9912424" cy="48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5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E8D6A-FBAD-CC0F-8E05-5A6F83941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60F2036-8120-456D-40F5-ABC85FA7340C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Samples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53638C-4DD5-A60A-5122-BE64690BEB6A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EC46A9-8F55-48D2-AC06-0EA237E6C9CA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3EB67C3-20C0-7630-9480-6852399847AF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17/ 29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B9DC93-40DF-F6C9-BF92-81B5C59D5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1268760"/>
            <a:ext cx="10837906" cy="36570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51098D-85E9-7738-FDDF-5D5373F60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12192000" cy="40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8838F-49AF-6544-883D-BE765A866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725B29E-31E8-7FD8-FB4B-6FEABF3A26AC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Measurements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6813EB-6B32-1AB4-C07B-63428CCFA25A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0BF94D-8A2F-A7B3-763A-B8E2B7D303D9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7A872B-B403-9650-CD86-4E8B6A665AE0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18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5B38A1-4F64-9C5F-3D69-2DE737B47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3575"/>
            <a:ext cx="10128448" cy="49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21F4-FF6F-D01E-15BD-2BD7BF817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3BDA949-A442-9739-B5AB-62082D1C200F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Controlled Vocabulary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2B418-8307-60E5-2400-BD14358AB46A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4C8967-CFA2-44E5-9EE6-1CC31CCB8B10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85CE96-3B70-1524-D569-4011E5F03FDC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19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336BB9-0229-24A0-D248-B0C2284C3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212305"/>
            <a:ext cx="12192000" cy="46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DB6FADA0-DAB7-64C7-F52F-79D376DD8C73}"/>
              </a:ext>
            </a:extLst>
          </p:cNvPr>
          <p:cNvSpPr txBox="1"/>
          <p:nvPr/>
        </p:nvSpPr>
        <p:spPr>
          <a:xfrm>
            <a:off x="2527300" y="377863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Agenda  -  PET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AD31262-33F6-7ED3-8AFC-68FC5F040A09}"/>
              </a:ext>
            </a:extLst>
          </p:cNvPr>
          <p:cNvSpPr/>
          <p:nvPr/>
        </p:nvSpPr>
        <p:spPr>
          <a:xfrm>
            <a:off x="2286000" y="1498600"/>
            <a:ext cx="812800" cy="8890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6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E84B336-9D5B-BD65-6939-64BD672EAEBC}"/>
              </a:ext>
            </a:extLst>
          </p:cNvPr>
          <p:cNvSpPr/>
          <p:nvPr/>
        </p:nvSpPr>
        <p:spPr>
          <a:xfrm>
            <a:off x="3200400" y="1498600"/>
            <a:ext cx="6705600" cy="889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800" tIns="101600" rIns="127000" bIns="76200" rtlCol="0" anchor="ctr"/>
          <a:lstStyle/>
          <a:p>
            <a:r>
              <a:rPr lang="en-GB" sz="17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Context of development</a:t>
            </a:r>
          </a:p>
          <a:p>
            <a:r>
              <a:rPr lang="en-GB" sz="12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Tethys project &amp; MCC database background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B44DC94-7D01-59BA-0D60-BF374E7662EB}"/>
              </a:ext>
            </a:extLst>
          </p:cNvPr>
          <p:cNvSpPr/>
          <p:nvPr/>
        </p:nvSpPr>
        <p:spPr>
          <a:xfrm>
            <a:off x="2286000" y="2565400"/>
            <a:ext cx="812800" cy="8890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6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08E1CCE-77D0-B1BE-F8AE-9AF7359BB255}"/>
              </a:ext>
            </a:extLst>
          </p:cNvPr>
          <p:cNvSpPr/>
          <p:nvPr/>
        </p:nvSpPr>
        <p:spPr>
          <a:xfrm>
            <a:off x="3200400" y="2565400"/>
            <a:ext cx="6705600" cy="889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800" tIns="101600" rIns="127000" bIns="76200" rtlCol="0" anchor="ctr"/>
          <a:lstStyle/>
          <a:p>
            <a:r>
              <a:rPr lang="en-GB" sz="17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Intents of development</a:t>
            </a:r>
          </a:p>
          <a:p>
            <a:r>
              <a:rPr lang="en-GB" sz="12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Challenges of MCC-DB &amp; PET goals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B97C0F6-4BFB-6995-326B-F276E883A5D2}"/>
              </a:ext>
            </a:extLst>
          </p:cNvPr>
          <p:cNvSpPr/>
          <p:nvPr/>
        </p:nvSpPr>
        <p:spPr>
          <a:xfrm>
            <a:off x="2286000" y="3632200"/>
            <a:ext cx="812800" cy="8890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6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03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6C41BEA-DC62-8F71-9C41-9FD65EB9F643}"/>
              </a:ext>
            </a:extLst>
          </p:cNvPr>
          <p:cNvSpPr/>
          <p:nvPr/>
        </p:nvSpPr>
        <p:spPr>
          <a:xfrm>
            <a:off x="3200400" y="3632200"/>
            <a:ext cx="6705600" cy="889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800" tIns="101600" rIns="127000" bIns="76200" rtlCol="0" anchor="ctr"/>
          <a:lstStyle/>
          <a:p>
            <a:r>
              <a:rPr lang="en-GB" sz="17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</a:t>
            </a:r>
          </a:p>
          <a:p>
            <a:r>
              <a:rPr lang="en-GB" sz="12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Two modes, features (&amp; live demo)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933507D-99FC-E61D-03D5-60665ADFF259}"/>
              </a:ext>
            </a:extLst>
          </p:cNvPr>
          <p:cNvSpPr/>
          <p:nvPr/>
        </p:nvSpPr>
        <p:spPr>
          <a:xfrm>
            <a:off x="2286000" y="4699000"/>
            <a:ext cx="812800" cy="8890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6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04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DC7D7BE-3DA5-C2DD-AC7E-7AC97134B8A2}"/>
              </a:ext>
            </a:extLst>
          </p:cNvPr>
          <p:cNvSpPr/>
          <p:nvPr/>
        </p:nvSpPr>
        <p:spPr>
          <a:xfrm>
            <a:off x="3200400" y="4699000"/>
            <a:ext cx="6705600" cy="889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800" tIns="101600" rIns="127000" bIns="76200" rtlCol="0" anchor="ctr"/>
          <a:lstStyle/>
          <a:p>
            <a:r>
              <a:rPr lang="en-GB" sz="17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Future Development goals</a:t>
            </a:r>
          </a:p>
          <a:p>
            <a:r>
              <a:rPr lang="en-GB" sz="12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Ongoing refinement &amp; vision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D143A4-40CE-0BBC-59A5-5EFF2F9C2929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F1BFE54-DC9B-8DE5-5477-98333E323B73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 / 29</a:t>
            </a:r>
          </a:p>
        </p:txBody>
      </p:sp>
    </p:spTree>
    <p:extLst>
      <p:ext uri="{BB962C8B-B14F-4D97-AF65-F5344CB8AC3E}">
        <p14:creationId xmlns:p14="http://schemas.microsoft.com/office/powerpoint/2010/main" val="9565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DB354-F077-0E62-4FAB-789758CE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33E7CD5-F8FF-ACC2-D5F6-5AB0108108A6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Cross table plots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0DF2F9-7473-4AAC-D29A-D98A939E928D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69B7CA-AA71-E3F8-4837-2234A506E572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3EFFFA-7720-FD1B-0161-78D99958C019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20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21E53C-6BE0-D941-370F-738DD4570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6" y="1266066"/>
            <a:ext cx="9912424" cy="49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DDC9D-F6DC-5C2A-A587-C648D4BC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9C492B8-123C-CD1C-8E69-3083C78D7315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Grid table plots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5CE9FC-C52C-9436-671B-657048794461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87B6E5-04A4-488F-B571-FB8C14C3674D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507AD4-A57C-85D5-38E1-D2192BD36AE2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21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0A2290-FA98-0773-57BD-54BF95A64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268760"/>
            <a:ext cx="9552384" cy="47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8B6D-9632-E4F1-D548-3F4E44AAE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014B8F5-3D4C-25ED-79F2-89EB850C286B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Completeness analysis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5D3848-EF8D-6EB0-BA7C-8375BF6D44F6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3C88C6-AAD1-68A0-5AA9-AF3CD562F19D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F7A8A9-12D4-DC3E-5644-8FBE8E01F515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22/ 29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DDCC617-C91E-4951-2AE0-47D61DB16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5525"/>
            <a:ext cx="10694624" cy="45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C4EB1-9229-B59B-B9D1-1A57D907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E9180CB-D2E5-101A-9114-BA3F743E26CC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QA: Quality Assessment Workflow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836CA4-9A57-51CD-2C01-8B557DAA3DCE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153CBA-1AB5-2B02-7859-182CF7763464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068D4BF-C65A-1D75-7964-9870B241F857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23 / 29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A39EAA3-5548-9A30-192E-39BF2CE7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8" y="1340768"/>
            <a:ext cx="9923512" cy="29744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FBAE01E-A526-CA7A-C069-AEC1E183F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4" y="1266237"/>
            <a:ext cx="10078120" cy="494676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CA641B7-5D74-3D99-AC75-A4ED4718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908720"/>
            <a:ext cx="6860910" cy="53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5D4C4-A19B-1984-28C9-4DEAF2A6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43A754A-E35F-CFA2-435E-68B3D21AD739}"/>
              </a:ext>
            </a:extLst>
          </p:cNvPr>
          <p:cNvSpPr txBox="1"/>
          <p:nvPr/>
        </p:nvSpPr>
        <p:spPr>
          <a:xfrm>
            <a:off x="2351584" y="165100"/>
            <a:ext cx="8736260" cy="1282402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Management: Feature overview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F33B0B-14A6-94F2-1BB0-855D7620F0A2}"/>
              </a:ext>
            </a:extLst>
          </p:cNvPr>
          <p:cNvSpPr txBox="1"/>
          <p:nvPr/>
        </p:nvSpPr>
        <p:spPr>
          <a:xfrm>
            <a:off x="435979" y="1639416"/>
            <a:ext cx="112776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Cross-compartment evaluation with spatial intelligence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105206B-9C8C-FB80-F5B7-06080C1324A6}"/>
              </a:ext>
            </a:extLst>
          </p:cNvPr>
          <p:cNvSpPr/>
          <p:nvPr/>
        </p:nvSpPr>
        <p:spPr>
          <a:xfrm>
            <a:off x="444834" y="2348880"/>
            <a:ext cx="3556000" cy="3302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1593F8C-8A20-CDB1-4F1C-AF777ABD6CD9}"/>
              </a:ext>
            </a:extLst>
          </p:cNvPr>
          <p:cNvSpPr/>
          <p:nvPr/>
        </p:nvSpPr>
        <p:spPr>
          <a:xfrm>
            <a:off x="444834" y="2348880"/>
            <a:ext cx="3556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372FD9-69CC-E68C-E8BB-E6AA6E984CBB}"/>
              </a:ext>
            </a:extLst>
          </p:cNvPr>
          <p:cNvSpPr/>
          <p:nvPr/>
        </p:nvSpPr>
        <p:spPr>
          <a:xfrm>
            <a:off x="1816434" y="2602880"/>
            <a:ext cx="812800" cy="812800"/>
          </a:xfrm>
          <a:prstGeom prst="ellipse">
            <a:avLst/>
          </a:prstGeom>
          <a:solidFill>
            <a:srgbClr val="DFF2FD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◱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955B266-99C0-20ED-4190-F785BE64DB7F}"/>
              </a:ext>
            </a:extLst>
          </p:cNvPr>
          <p:cNvSpPr txBox="1"/>
          <p:nvPr/>
        </p:nvSpPr>
        <p:spPr>
          <a:xfrm>
            <a:off x="597234" y="3555380"/>
            <a:ext cx="32512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Advanced spatial &amp; data filter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1E24B13-DCB5-64FB-889A-68D58C7DF814}"/>
              </a:ext>
            </a:extLst>
          </p:cNvPr>
          <p:cNvSpPr txBox="1"/>
          <p:nvPr/>
        </p:nvSpPr>
        <p:spPr>
          <a:xfrm>
            <a:off x="648034" y="4076080"/>
            <a:ext cx="31496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WFD water bodies, NUTS regions, full CV-driven slicing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244F611-2F3C-9029-3DC5-F0DE89254107}"/>
              </a:ext>
            </a:extLst>
          </p:cNvPr>
          <p:cNvSpPr/>
          <p:nvPr/>
        </p:nvSpPr>
        <p:spPr>
          <a:xfrm>
            <a:off x="4305634" y="2348880"/>
            <a:ext cx="3556000" cy="3302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BF264B5-B5DA-F667-3FDA-863FC8867582}"/>
              </a:ext>
            </a:extLst>
          </p:cNvPr>
          <p:cNvSpPr/>
          <p:nvPr/>
        </p:nvSpPr>
        <p:spPr>
          <a:xfrm>
            <a:off x="4305634" y="2348880"/>
            <a:ext cx="3556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F28807A-811A-185E-17F6-42A0DE0286BD}"/>
              </a:ext>
            </a:extLst>
          </p:cNvPr>
          <p:cNvSpPr/>
          <p:nvPr/>
        </p:nvSpPr>
        <p:spPr>
          <a:xfrm>
            <a:off x="5677234" y="2602880"/>
            <a:ext cx="812800" cy="812800"/>
          </a:xfrm>
          <a:prstGeom prst="ellipse">
            <a:avLst/>
          </a:prstGeom>
          <a:solidFill>
            <a:srgbClr val="DFF2FD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≡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924217C-EE52-17E9-BC1C-E445AEB2E7BA}"/>
              </a:ext>
            </a:extLst>
          </p:cNvPr>
          <p:cNvSpPr txBox="1"/>
          <p:nvPr/>
        </p:nvSpPr>
        <p:spPr>
          <a:xfrm>
            <a:off x="4458034" y="3555380"/>
            <a:ext cx="32512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Summary module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68E70A5-118F-E5F0-C581-A790FD4F5FD0}"/>
              </a:ext>
            </a:extLst>
          </p:cNvPr>
          <p:cNvSpPr txBox="1"/>
          <p:nvPr/>
        </p:nvSpPr>
        <p:spPr>
          <a:xfrm>
            <a:off x="4508834" y="4076080"/>
            <a:ext cx="31496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Data availability, Source, License and QA-Status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A9FF3BFB-E29D-2A9E-CCD2-B86ACB84C116}"/>
              </a:ext>
            </a:extLst>
          </p:cNvPr>
          <p:cNvSpPr/>
          <p:nvPr/>
        </p:nvSpPr>
        <p:spPr>
          <a:xfrm>
            <a:off x="8166434" y="2348880"/>
            <a:ext cx="3556000" cy="3302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2880109-CE04-7F1B-E364-ACED9ED3A494}"/>
              </a:ext>
            </a:extLst>
          </p:cNvPr>
          <p:cNvSpPr/>
          <p:nvPr/>
        </p:nvSpPr>
        <p:spPr>
          <a:xfrm>
            <a:off x="8166434" y="2348880"/>
            <a:ext cx="3556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00AE185-1E5C-C161-18BD-305264A220F4}"/>
              </a:ext>
            </a:extLst>
          </p:cNvPr>
          <p:cNvSpPr/>
          <p:nvPr/>
        </p:nvSpPr>
        <p:spPr>
          <a:xfrm>
            <a:off x="9538034" y="2602880"/>
            <a:ext cx="812800" cy="812800"/>
          </a:xfrm>
          <a:prstGeom prst="ellipse">
            <a:avLst/>
          </a:prstGeom>
          <a:solidFill>
            <a:srgbClr val="DFF2FD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↔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4680E65-72C8-BF13-1452-7B6683B35BA4}"/>
              </a:ext>
            </a:extLst>
          </p:cNvPr>
          <p:cNvSpPr txBox="1"/>
          <p:nvPr/>
        </p:nvSpPr>
        <p:spPr>
          <a:xfrm>
            <a:off x="8318834" y="3555380"/>
            <a:ext cx="32512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Compartment comparison plot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6401029-0F63-DE29-6567-66438C6AC539}"/>
              </a:ext>
            </a:extLst>
          </p:cNvPr>
          <p:cNvSpPr txBox="1"/>
          <p:nvPr/>
        </p:nvSpPr>
        <p:spPr>
          <a:xfrm>
            <a:off x="8369634" y="4076080"/>
            <a:ext cx="31496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Side-by-side measurements across all compartments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49EA246-1150-65DC-3685-5A636501CA01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AE556D7-E999-2058-B72C-EBA978172FF5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24 / 29</a:t>
            </a:r>
          </a:p>
        </p:txBody>
      </p:sp>
    </p:spTree>
    <p:extLst>
      <p:ext uri="{BB962C8B-B14F-4D97-AF65-F5344CB8AC3E}">
        <p14:creationId xmlns:p14="http://schemas.microsoft.com/office/powerpoint/2010/main" val="364876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543A-BC18-084B-C6DD-8ECF9B941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986773C-FA10-C38C-5830-37A280F10B23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Management: Filter 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7F52EC-838A-BD26-697D-7DA886BD58C7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345A40-E0A2-E12C-ADBF-F64F5E8DEF53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6230E-5FB9-0CB2-3CDB-C5B569BD92BE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25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A5657C-0595-48BB-B437-F11745DAF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68760"/>
            <a:ext cx="9552384" cy="47524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7307DA-D79F-CC32-6EAC-00A6398CB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68760"/>
            <a:ext cx="973581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A37FE-B8D4-6A7F-A481-B752D0053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B0CE106-D430-CE62-C862-21D1E2BD5BAB}"/>
              </a:ext>
            </a:extLst>
          </p:cNvPr>
          <p:cNvSpPr txBox="1"/>
          <p:nvPr/>
        </p:nvSpPr>
        <p:spPr>
          <a:xfrm>
            <a:off x="2400300" y="411034"/>
            <a:ext cx="92837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Developed Content  -  Management: Compartment comparison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7765A1-DEC6-266D-62DF-478F50E173C9}"/>
              </a:ext>
            </a:extLst>
          </p:cNvPr>
          <p:cNvSpPr txBox="1"/>
          <p:nvPr/>
        </p:nvSpPr>
        <p:spPr>
          <a:xfrm>
            <a:off x="1308100" y="1397000"/>
            <a:ext cx="9283700" cy="2205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1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Screenshot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3F2767-963D-55F5-6650-970FCCA8346B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7C0617-FCDD-DCBF-AB2D-75AC1F1049C0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26 / 29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85C68E-DD84-A189-A047-87D7CCB6F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68760"/>
            <a:ext cx="9408368" cy="46536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7F288A-4A4A-456D-5D93-84FBA9719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8" y="1266575"/>
            <a:ext cx="9582228" cy="47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5DE19D7-D7F2-1DF2-5647-DCD8848EECB7}"/>
              </a:ext>
            </a:extLst>
          </p:cNvPr>
          <p:cNvSpPr txBox="1"/>
          <p:nvPr/>
        </p:nvSpPr>
        <p:spPr>
          <a:xfrm>
            <a:off x="1651000" y="2222500"/>
            <a:ext cx="2540000" cy="1036181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6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04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98F98-3BAD-1BCE-9B1F-A3B3077C53EB}"/>
              </a:ext>
            </a:extLst>
          </p:cNvPr>
          <p:cNvSpPr/>
          <p:nvPr/>
        </p:nvSpPr>
        <p:spPr>
          <a:xfrm>
            <a:off x="1676400" y="3352800"/>
            <a:ext cx="1651000" cy="381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AB6DA7-C21A-D41E-13D8-7DECA4655481}"/>
              </a:ext>
            </a:extLst>
          </p:cNvPr>
          <p:cNvSpPr txBox="1"/>
          <p:nvPr/>
        </p:nvSpPr>
        <p:spPr>
          <a:xfrm>
            <a:off x="1651000" y="3530600"/>
            <a:ext cx="9144000" cy="48218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800" b="1" noProof="0" dirty="0">
                <a:solidFill>
                  <a:srgbClr val="1E1E1E"/>
                </a:solidFill>
                <a:latin typeface="Calibri" panose="020F0502020204030204" pitchFamily="34" charset="0"/>
              </a:rPr>
              <a:t>Future Development goals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03243B-3E76-ABAE-1F91-B9089B066C17}"/>
              </a:ext>
            </a:extLst>
          </p:cNvPr>
          <p:cNvSpPr txBox="1"/>
          <p:nvPr/>
        </p:nvSpPr>
        <p:spPr>
          <a:xfrm>
            <a:off x="1651000" y="4254500"/>
            <a:ext cx="9144000" cy="266740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4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Ongoing refinement &amp; vision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0234BB-FF42-663B-67B4-1DF71AD98EFD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6F34DF-C87A-A9A6-AAED-BE448E45324B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27 / 29</a:t>
            </a:r>
          </a:p>
        </p:txBody>
      </p:sp>
    </p:spTree>
    <p:extLst>
      <p:ext uri="{BB962C8B-B14F-4D97-AF65-F5344CB8AC3E}">
        <p14:creationId xmlns:p14="http://schemas.microsoft.com/office/powerpoint/2010/main" val="277375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24D84-58F8-A6A0-2D80-B64BEDBC0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4B8B41E-B33A-C3F5-45FA-A9EB1CCC7C61}"/>
              </a:ext>
            </a:extLst>
          </p:cNvPr>
          <p:cNvSpPr txBox="1"/>
          <p:nvPr/>
        </p:nvSpPr>
        <p:spPr>
          <a:xfrm>
            <a:off x="2451100" y="425351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Future Development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1B57DA-FCC4-45C2-2B74-6F92CFA5F032}"/>
              </a:ext>
            </a:extLst>
          </p:cNvPr>
          <p:cNvSpPr txBox="1"/>
          <p:nvPr/>
        </p:nvSpPr>
        <p:spPr>
          <a:xfrm>
            <a:off x="457200" y="1270000"/>
            <a:ext cx="112776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From pilot to a lasting transnational governance tool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D5B2BE4-50A9-6F45-BE58-8816F4A7146E}"/>
              </a:ext>
            </a:extLst>
          </p:cNvPr>
          <p:cNvSpPr/>
          <p:nvPr/>
        </p:nvSpPr>
        <p:spPr>
          <a:xfrm>
            <a:off x="457200" y="1778000"/>
            <a:ext cx="2667000" cy="2540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B1DEDA6-E046-7F87-6E17-D0EE83E35AF7}"/>
              </a:ext>
            </a:extLst>
          </p:cNvPr>
          <p:cNvSpPr/>
          <p:nvPr/>
        </p:nvSpPr>
        <p:spPr>
          <a:xfrm>
            <a:off x="457200" y="1778000"/>
            <a:ext cx="2667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7329EA-4C30-1C44-0D2A-B6EF8467EA8A}"/>
              </a:ext>
            </a:extLst>
          </p:cNvPr>
          <p:cNvSpPr/>
          <p:nvPr/>
        </p:nvSpPr>
        <p:spPr>
          <a:xfrm>
            <a:off x="1511300" y="2032000"/>
            <a:ext cx="558800" cy="5588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318D4F-1A74-297A-949E-A962A7CCE777}"/>
              </a:ext>
            </a:extLst>
          </p:cNvPr>
          <p:cNvSpPr txBox="1"/>
          <p:nvPr/>
        </p:nvSpPr>
        <p:spPr>
          <a:xfrm>
            <a:off x="584200" y="2730500"/>
            <a:ext cx="24130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Refinement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64D752B-A3D9-4AEF-62BC-D1A97337911B}"/>
              </a:ext>
            </a:extLst>
          </p:cNvPr>
          <p:cNvSpPr txBox="1"/>
          <p:nvPr/>
        </p:nvSpPr>
        <p:spPr>
          <a:xfrm>
            <a:off x="635000" y="3175000"/>
            <a:ext cx="231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Bug fixing, usability, feature requests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F9B8D22-B5BD-0E49-B415-4FCBED1F1E80}"/>
              </a:ext>
            </a:extLst>
          </p:cNvPr>
          <p:cNvSpPr/>
          <p:nvPr/>
        </p:nvSpPr>
        <p:spPr>
          <a:xfrm>
            <a:off x="3327400" y="1778000"/>
            <a:ext cx="2667000" cy="2540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B14C3C0-5426-FB75-5D31-8409D2F9C693}"/>
              </a:ext>
            </a:extLst>
          </p:cNvPr>
          <p:cNvSpPr/>
          <p:nvPr/>
        </p:nvSpPr>
        <p:spPr>
          <a:xfrm>
            <a:off x="3327400" y="1778000"/>
            <a:ext cx="2667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0E8380A-AA3D-DBFA-943D-77053C0D2877}"/>
              </a:ext>
            </a:extLst>
          </p:cNvPr>
          <p:cNvSpPr/>
          <p:nvPr/>
        </p:nvSpPr>
        <p:spPr>
          <a:xfrm>
            <a:off x="4381500" y="2032000"/>
            <a:ext cx="558800" cy="5588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ED525ED-7921-F9A0-A07C-A304E2552DFE}"/>
              </a:ext>
            </a:extLst>
          </p:cNvPr>
          <p:cNvSpPr txBox="1"/>
          <p:nvPr/>
        </p:nvSpPr>
        <p:spPr>
          <a:xfrm>
            <a:off x="3454400" y="2730500"/>
            <a:ext cx="24130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Task support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0DE7925-0678-3117-C33C-68ED5974A34B}"/>
              </a:ext>
            </a:extLst>
          </p:cNvPr>
          <p:cNvSpPr txBox="1"/>
          <p:nvPr/>
        </p:nvSpPr>
        <p:spPr>
          <a:xfrm>
            <a:off x="3505200" y="3175000"/>
            <a:ext cx="2311400" cy="974626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Modelling &amp; management workflows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87DD0C6F-DFA0-0B8D-9F12-E4E886575747}"/>
              </a:ext>
            </a:extLst>
          </p:cNvPr>
          <p:cNvSpPr/>
          <p:nvPr/>
        </p:nvSpPr>
        <p:spPr>
          <a:xfrm>
            <a:off x="6197600" y="1778000"/>
            <a:ext cx="2667000" cy="2540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26919C7-8285-614A-9F47-2C9646811689}"/>
              </a:ext>
            </a:extLst>
          </p:cNvPr>
          <p:cNvSpPr/>
          <p:nvPr/>
        </p:nvSpPr>
        <p:spPr>
          <a:xfrm>
            <a:off x="6197600" y="1778000"/>
            <a:ext cx="2667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826FCC-FA71-2345-2795-DFCE2CD479A0}"/>
              </a:ext>
            </a:extLst>
          </p:cNvPr>
          <p:cNvSpPr/>
          <p:nvPr/>
        </p:nvSpPr>
        <p:spPr>
          <a:xfrm>
            <a:off x="7251700" y="2032000"/>
            <a:ext cx="558800" cy="5588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8CF4A6-3E99-FBD7-609C-A516FAE4ADBB}"/>
              </a:ext>
            </a:extLst>
          </p:cNvPr>
          <p:cNvSpPr txBox="1"/>
          <p:nvPr/>
        </p:nvSpPr>
        <p:spPr>
          <a:xfrm>
            <a:off x="6324600" y="2730500"/>
            <a:ext cx="24130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Insights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A7583AE-F4A2-4A22-DCDC-D3529D50139C}"/>
              </a:ext>
            </a:extLst>
          </p:cNvPr>
          <p:cNvSpPr txBox="1"/>
          <p:nvPr/>
        </p:nvSpPr>
        <p:spPr>
          <a:xfrm>
            <a:off x="6375400" y="3175000"/>
            <a:ext cx="231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Availability, quality, statistics, CV </a:t>
            </a:r>
            <a:r>
              <a:rPr lang="en-GB" sz="2000" noProof="0" dirty="0" err="1">
                <a:solidFill>
                  <a:srgbClr val="1E1E1E"/>
                </a:solidFill>
                <a:latin typeface="Calibri" panose="020F0502020204030204" pitchFamily="34" charset="0"/>
              </a:rPr>
              <a:t>mgmt</a:t>
            </a:r>
            <a:endParaRPr lang="en-GB" sz="2000" noProof="0" dirty="0">
              <a:solidFill>
                <a:srgbClr val="1E1E1E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4696073D-0106-0691-CA0A-2142AA8ED540}"/>
              </a:ext>
            </a:extLst>
          </p:cNvPr>
          <p:cNvSpPr/>
          <p:nvPr/>
        </p:nvSpPr>
        <p:spPr>
          <a:xfrm>
            <a:off x="9067800" y="1778000"/>
            <a:ext cx="2667000" cy="2540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C913632-3428-C46E-97E0-9F28EDA9DE75}"/>
              </a:ext>
            </a:extLst>
          </p:cNvPr>
          <p:cNvSpPr/>
          <p:nvPr/>
        </p:nvSpPr>
        <p:spPr>
          <a:xfrm>
            <a:off x="9067800" y="1778000"/>
            <a:ext cx="2667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932972D-15B6-B668-9023-86D198872BD2}"/>
              </a:ext>
            </a:extLst>
          </p:cNvPr>
          <p:cNvSpPr/>
          <p:nvPr/>
        </p:nvSpPr>
        <p:spPr>
          <a:xfrm>
            <a:off x="10121900" y="2032000"/>
            <a:ext cx="558800" cy="558800"/>
          </a:xfrm>
          <a:prstGeom prst="ellips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D1F4AD-237C-F65E-D1B3-EDD806779F0B}"/>
              </a:ext>
            </a:extLst>
          </p:cNvPr>
          <p:cNvSpPr txBox="1"/>
          <p:nvPr/>
        </p:nvSpPr>
        <p:spPr>
          <a:xfrm>
            <a:off x="9194800" y="2730500"/>
            <a:ext cx="24130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Data exchange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FF3CED3-3606-74A8-FC06-409095B825A8}"/>
              </a:ext>
            </a:extLst>
          </p:cNvPr>
          <p:cNvSpPr txBox="1"/>
          <p:nvPr/>
        </p:nvSpPr>
        <p:spPr>
          <a:xfrm>
            <a:off x="9245600" y="3175000"/>
            <a:ext cx="23114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Export &amp; transfer across databases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EFE3E828-68BB-71D0-5FFD-68CE3F7E380A}"/>
              </a:ext>
            </a:extLst>
          </p:cNvPr>
          <p:cNvSpPr/>
          <p:nvPr/>
        </p:nvSpPr>
        <p:spPr>
          <a:xfrm>
            <a:off x="457200" y="4572000"/>
            <a:ext cx="11277600" cy="7620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4000" tIns="101600" rIns="254000" bIns="101600" rtlCol="0" anchor="ctr"/>
          <a:lstStyle/>
          <a:p>
            <a:pPr algn="ctr"/>
            <a:r>
              <a:rPr lang="en-GB" sz="1600" b="1" noProof="0" dirty="0">
                <a:solidFill>
                  <a:srgbClr val="DFF2FD"/>
                </a:solidFill>
                <a:latin typeface="Calibri" panose="020F0502020204030204" pitchFamily="34" charset="0"/>
              </a:rPr>
              <a:t>VISION</a:t>
            </a:r>
          </a:p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as the user-friendly gateway to transnational hazardous-substance data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E3B93-13CD-35A2-DDA8-025CFA5C0787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B3FC0C7-8053-2032-F624-902CA6AD0C28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28 / 29</a:t>
            </a:r>
          </a:p>
        </p:txBody>
      </p:sp>
    </p:spTree>
    <p:extLst>
      <p:ext uri="{BB962C8B-B14F-4D97-AF65-F5344CB8AC3E}">
        <p14:creationId xmlns:p14="http://schemas.microsoft.com/office/powerpoint/2010/main" val="1939405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5093F36-F40B-F692-F01E-CFE81F888518}"/>
              </a:ext>
            </a:extLst>
          </p:cNvPr>
          <p:cNvSpPr txBox="1"/>
          <p:nvPr/>
        </p:nvSpPr>
        <p:spPr>
          <a:xfrm>
            <a:off x="457200" y="1435557"/>
            <a:ext cx="11277600" cy="759182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pPr algn="ctr"/>
            <a:r>
              <a:rPr lang="en-GB" sz="4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Thank you for your attention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E924C9-CA1D-68CC-8CF3-4C6B17E50171}"/>
              </a:ext>
            </a:extLst>
          </p:cNvPr>
          <p:cNvSpPr/>
          <p:nvPr/>
        </p:nvSpPr>
        <p:spPr>
          <a:xfrm>
            <a:off x="5334000" y="2667000"/>
            <a:ext cx="1524000" cy="381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E78EB9-3A31-DEA3-4119-FB0B239B969C}"/>
              </a:ext>
            </a:extLst>
          </p:cNvPr>
          <p:cNvSpPr txBox="1"/>
          <p:nvPr/>
        </p:nvSpPr>
        <p:spPr>
          <a:xfrm>
            <a:off x="457200" y="2921000"/>
            <a:ext cx="112776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i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PET  -  Pollution Evaluation Tool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CE023CA-8CF8-9A24-4154-44A47C601AAD}"/>
              </a:ext>
            </a:extLst>
          </p:cNvPr>
          <p:cNvSpPr/>
          <p:nvPr/>
        </p:nvSpPr>
        <p:spPr>
          <a:xfrm>
            <a:off x="3556000" y="3746500"/>
            <a:ext cx="5080000" cy="1397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177800" rIns="228600" bIns="1778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Severin Osten</a:t>
            </a:r>
          </a:p>
          <a:p>
            <a:pPr algn="ctr"/>
            <a:r>
              <a:rPr lang="en-GB" sz="13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Questions &amp; discussion welcome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30CF13-59E9-D45A-4632-69AA132530F1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3240EB-BE9C-11AA-676E-90C087666786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29 / 29</a:t>
            </a:r>
          </a:p>
        </p:txBody>
      </p:sp>
    </p:spTree>
    <p:extLst>
      <p:ext uri="{BB962C8B-B14F-4D97-AF65-F5344CB8AC3E}">
        <p14:creationId xmlns:p14="http://schemas.microsoft.com/office/powerpoint/2010/main" val="420181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BF2839-4C7D-98A3-F564-F16472C1A706}"/>
              </a:ext>
            </a:extLst>
          </p:cNvPr>
          <p:cNvSpPr txBox="1"/>
          <p:nvPr/>
        </p:nvSpPr>
        <p:spPr>
          <a:xfrm>
            <a:off x="1651000" y="2222500"/>
            <a:ext cx="2540000" cy="1036181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6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01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CFE14B-8031-DA2A-0B6E-BC35B06F4A8E}"/>
              </a:ext>
            </a:extLst>
          </p:cNvPr>
          <p:cNvSpPr/>
          <p:nvPr/>
        </p:nvSpPr>
        <p:spPr>
          <a:xfrm>
            <a:off x="1676400" y="3352800"/>
            <a:ext cx="1651000" cy="381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C9D835-FEE4-06B5-D45A-480786F86251}"/>
              </a:ext>
            </a:extLst>
          </p:cNvPr>
          <p:cNvSpPr txBox="1"/>
          <p:nvPr/>
        </p:nvSpPr>
        <p:spPr>
          <a:xfrm>
            <a:off x="1651000" y="3530600"/>
            <a:ext cx="9144000" cy="48218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800" b="1" noProof="0" dirty="0">
                <a:solidFill>
                  <a:srgbClr val="1E1E1E"/>
                </a:solidFill>
                <a:latin typeface="Calibri" panose="020F0502020204030204" pitchFamily="34" charset="0"/>
              </a:rPr>
              <a:t>Context of development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A10E09-7B18-FC65-27B9-D6BDA015F6CE}"/>
              </a:ext>
            </a:extLst>
          </p:cNvPr>
          <p:cNvSpPr txBox="1"/>
          <p:nvPr/>
        </p:nvSpPr>
        <p:spPr>
          <a:xfrm>
            <a:off x="1651000" y="4254500"/>
            <a:ext cx="9144000" cy="266740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4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Tethys project &amp; MCC database background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63183A-5B58-7B92-F02B-F97E7226E163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187315-2FCF-359E-7AAA-9412DF6D6D2D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3 / 29</a:t>
            </a:r>
          </a:p>
        </p:txBody>
      </p:sp>
    </p:spTree>
    <p:extLst>
      <p:ext uri="{BB962C8B-B14F-4D97-AF65-F5344CB8AC3E}">
        <p14:creationId xmlns:p14="http://schemas.microsoft.com/office/powerpoint/2010/main" val="46689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E9B8EA3-FAC0-E130-F614-CE298BD0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22500"/>
            <a:ext cx="4991100" cy="28575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079DE91-366E-578C-C3CB-8486B71B6C1C}"/>
              </a:ext>
            </a:extLst>
          </p:cNvPr>
          <p:cNvSpPr txBox="1"/>
          <p:nvPr/>
        </p:nvSpPr>
        <p:spPr>
          <a:xfrm>
            <a:off x="2423592" y="457895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Context  -  The Tethys project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10D687A-0729-E1FD-C9B2-69B9833735D3}"/>
              </a:ext>
            </a:extLst>
          </p:cNvPr>
          <p:cNvSpPr/>
          <p:nvPr/>
        </p:nvSpPr>
        <p:spPr>
          <a:xfrm>
            <a:off x="457200" y="1498600"/>
            <a:ext cx="6096000" cy="5842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4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2024  -  Launched as EU &amp; Interreg project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365487D-9620-B5BE-4BD2-CFBF37938A65}"/>
              </a:ext>
            </a:extLst>
          </p:cNvPr>
          <p:cNvSpPr/>
          <p:nvPr/>
        </p:nvSpPr>
        <p:spPr>
          <a:xfrm>
            <a:off x="457200" y="2286000"/>
            <a:ext cx="2946400" cy="889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600" tIns="76200" rIns="101600" bIns="76200" rtlCol="0" anchor="ctr"/>
          <a:lstStyle/>
          <a:p>
            <a:pPr algn="ctr"/>
            <a:r>
              <a:rPr lang="en-GB" sz="2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13 PP</a:t>
            </a:r>
          </a:p>
          <a:p>
            <a:pPr algn="ctr"/>
            <a:r>
              <a:rPr lang="en-GB" sz="1100" noProof="0" dirty="0">
                <a:solidFill>
                  <a:srgbClr val="646363"/>
                </a:solidFill>
                <a:latin typeface="Calibri" panose="020F0502020204030204" pitchFamily="34" charset="0"/>
              </a:rPr>
              <a:t>Project Partners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4428A736-35E0-EBCD-4BCE-7177539249A9}"/>
              </a:ext>
            </a:extLst>
          </p:cNvPr>
          <p:cNvSpPr/>
          <p:nvPr/>
        </p:nvSpPr>
        <p:spPr>
          <a:xfrm>
            <a:off x="3606800" y="2286000"/>
            <a:ext cx="2946400" cy="889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600" tIns="76200" rIns="101600" bIns="76200" rtlCol="0" anchor="ctr"/>
          <a:lstStyle/>
          <a:p>
            <a:pPr algn="ctr"/>
            <a:r>
              <a:rPr lang="en-GB" sz="2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10 SP</a:t>
            </a:r>
          </a:p>
          <a:p>
            <a:pPr algn="ctr"/>
            <a:r>
              <a:rPr lang="en-GB" sz="1100" noProof="0" dirty="0">
                <a:solidFill>
                  <a:srgbClr val="646363"/>
                </a:solidFill>
                <a:latin typeface="Calibri" panose="020F0502020204030204" pitchFamily="34" charset="0"/>
              </a:rPr>
              <a:t>Strategic Partners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F5231BA-9B28-B71A-68ED-C61C81F53D8A}"/>
              </a:ext>
            </a:extLst>
          </p:cNvPr>
          <p:cNvSpPr txBox="1"/>
          <p:nvPr/>
        </p:nvSpPr>
        <p:spPr>
          <a:xfrm>
            <a:off x="457200" y="3429000"/>
            <a:ext cx="6096000" cy="29751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6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CAPACITY BUILDING FOR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04DE53B-477D-2575-7C2B-697699CBB6DA}"/>
              </a:ext>
            </a:extLst>
          </p:cNvPr>
          <p:cNvSpPr txBox="1"/>
          <p:nvPr/>
        </p:nvSpPr>
        <p:spPr>
          <a:xfrm>
            <a:off x="541784" y="3726517"/>
            <a:ext cx="5926832" cy="54373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1600" noProof="0" dirty="0">
                <a:solidFill>
                  <a:srgbClr val="1E1E1E"/>
                </a:solidFill>
                <a:latin typeface="Calibri" panose="020F0502020204030204" pitchFamily="34" charset="0"/>
              </a:rPr>
              <a:t>Monitoring  -  Chemical analysis  -  Data storage  -  Modelling of hazardous substances in the Danube river basin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C8545F96-473F-2E3D-3C18-D4A2B56EE09E}"/>
              </a:ext>
            </a:extLst>
          </p:cNvPr>
          <p:cNvSpPr/>
          <p:nvPr/>
        </p:nvSpPr>
        <p:spPr>
          <a:xfrm>
            <a:off x="457200" y="4441944"/>
            <a:ext cx="6214864" cy="1579344"/>
          </a:xfrm>
          <a:prstGeom prst="roundRect">
            <a:avLst/>
          </a:prstGeom>
          <a:solidFill>
            <a:srgbClr val="F7FBFE"/>
          </a:solidFill>
          <a:ln w="15875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2400" tIns="76200" rIns="127000" bIns="76200" rtlCol="0" anchor="ctr"/>
          <a:lstStyle/>
          <a:p>
            <a:r>
              <a:rPr lang="en-GB" sz="20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OUTPUT</a:t>
            </a:r>
          </a:p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Multi-compartment concentration database (MCC-DB) for pathway-oriented modelling </a:t>
            </a:r>
          </a:p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+ </a:t>
            </a:r>
          </a:p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Pollution Evaluation Tool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50B1EA7-B291-0BD7-9519-BCADEB581039}"/>
              </a:ext>
            </a:extLst>
          </p:cNvPr>
          <p:cNvSpPr txBox="1"/>
          <p:nvPr/>
        </p:nvSpPr>
        <p:spPr>
          <a:xfrm>
            <a:off x="6858000" y="5207000"/>
            <a:ext cx="4953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www.fgg-donau.bayern.de/die_donau/flussgebiet_donau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E20381F-356D-FCD1-D7EB-49EFA2B865D4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B4A4A1E-C6FD-C3EA-89AD-1C122D109960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4 / 29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08037D-A850-EC26-D03C-7F455B6AB0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60254"/>
            <a:ext cx="2540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6C6319E-F997-D393-2EE6-9AF5B759C60B}"/>
              </a:ext>
            </a:extLst>
          </p:cNvPr>
          <p:cNvSpPr txBox="1"/>
          <p:nvPr/>
        </p:nvSpPr>
        <p:spPr>
          <a:xfrm>
            <a:off x="2451100" y="469801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Context  -  The MCC database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2E37F25-E1A8-2791-3B24-ED4FFE31056C}"/>
              </a:ext>
            </a:extLst>
          </p:cNvPr>
          <p:cNvSpPr txBox="1"/>
          <p:nvPr/>
        </p:nvSpPr>
        <p:spPr>
          <a:xfrm>
            <a:off x="457200" y="1270000"/>
            <a:ext cx="11277600" cy="251351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3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Tailor-made solution to support state-of-the-art emission modelling (e.g. </a:t>
            </a:r>
            <a:r>
              <a:rPr lang="en-GB" sz="1300" i="1" noProof="0" dirty="0" err="1">
                <a:solidFill>
                  <a:srgbClr val="646363"/>
                </a:solidFill>
                <a:latin typeface="Calibri" panose="020F0502020204030204" pitchFamily="34" charset="0"/>
              </a:rPr>
              <a:t>MoRE</a:t>
            </a:r>
            <a:r>
              <a:rPr lang="en-GB" sz="13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9ECF029-4110-4DFF-6572-998E1F76A737}"/>
              </a:ext>
            </a:extLst>
          </p:cNvPr>
          <p:cNvSpPr/>
          <p:nvPr/>
        </p:nvSpPr>
        <p:spPr>
          <a:xfrm>
            <a:off x="762000" y="1714500"/>
            <a:ext cx="2540000" cy="11684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/>
            <a:r>
              <a:rPr lang="en-GB" sz="3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57</a:t>
            </a:r>
          </a:p>
          <a:p>
            <a:pPr algn="ctr"/>
            <a:r>
              <a:rPr lang="en-GB" sz="1200" noProof="0" dirty="0">
                <a:solidFill>
                  <a:srgbClr val="646363"/>
                </a:solidFill>
                <a:latin typeface="Calibri" panose="020F0502020204030204" pitchFamily="34" charset="0"/>
              </a:rPr>
              <a:t>Tables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43D70EE-21B9-6DA1-151D-B66781767372}"/>
              </a:ext>
            </a:extLst>
          </p:cNvPr>
          <p:cNvSpPr/>
          <p:nvPr/>
        </p:nvSpPr>
        <p:spPr>
          <a:xfrm>
            <a:off x="3674533" y="1714500"/>
            <a:ext cx="2540000" cy="11684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/>
            <a:r>
              <a:rPr lang="en-GB" sz="3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35</a:t>
            </a:r>
          </a:p>
          <a:p>
            <a:pPr algn="ctr"/>
            <a:r>
              <a:rPr lang="en-GB" sz="1200" noProof="0" dirty="0">
                <a:solidFill>
                  <a:srgbClr val="646363"/>
                </a:solidFill>
                <a:latin typeface="Calibri" panose="020F0502020204030204" pitchFamily="34" charset="0"/>
              </a:rPr>
              <a:t>CV registries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FBAA873-FBE4-CDED-A83B-E04D182E8DEE}"/>
              </a:ext>
            </a:extLst>
          </p:cNvPr>
          <p:cNvSpPr/>
          <p:nvPr/>
        </p:nvSpPr>
        <p:spPr>
          <a:xfrm>
            <a:off x="6587067" y="1714500"/>
            <a:ext cx="2540000" cy="11684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/>
            <a:r>
              <a:rPr lang="en-GB" sz="3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17</a:t>
            </a:r>
          </a:p>
          <a:p>
            <a:pPr algn="ctr"/>
            <a:r>
              <a:rPr lang="en-GB" sz="1200" noProof="0" dirty="0">
                <a:solidFill>
                  <a:srgbClr val="646363"/>
                </a:solidFill>
                <a:latin typeface="Calibri" panose="020F0502020204030204" pitchFamily="34" charset="0"/>
              </a:rPr>
              <a:t>Import tables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B89F2F9-F046-1637-3412-572DC0CBEAD1}"/>
              </a:ext>
            </a:extLst>
          </p:cNvPr>
          <p:cNvSpPr/>
          <p:nvPr/>
        </p:nvSpPr>
        <p:spPr>
          <a:xfrm>
            <a:off x="9499600" y="1714500"/>
            <a:ext cx="2540000" cy="11684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200" tIns="76200" rIns="76200" bIns="76200" rtlCol="0" anchor="ctr"/>
          <a:lstStyle/>
          <a:p>
            <a:pPr algn="ctr"/>
            <a:r>
              <a:rPr lang="en-GB" sz="3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7</a:t>
            </a:r>
          </a:p>
          <a:p>
            <a:pPr algn="ctr"/>
            <a:r>
              <a:rPr lang="en-GB" sz="1200" noProof="0" dirty="0">
                <a:solidFill>
                  <a:srgbClr val="646363"/>
                </a:solidFill>
                <a:latin typeface="Calibri" panose="020F0502020204030204" pitchFamily="34" charset="0"/>
              </a:rPr>
              <a:t>Compartments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1DDCA82-5687-A1C4-4BEF-D43475C2EEE0}"/>
              </a:ext>
            </a:extLst>
          </p:cNvPr>
          <p:cNvSpPr txBox="1"/>
          <p:nvPr/>
        </p:nvSpPr>
        <p:spPr>
          <a:xfrm>
            <a:off x="457200" y="3200400"/>
            <a:ext cx="11277600" cy="29751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6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KEY FEATURES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39710D4-4861-D4DC-E3A9-1A10FDF55608}"/>
              </a:ext>
            </a:extLst>
          </p:cNvPr>
          <p:cNvSpPr/>
          <p:nvPr/>
        </p:nvSpPr>
        <p:spPr>
          <a:xfrm>
            <a:off x="457200" y="3479800"/>
            <a:ext cx="2133600" cy="635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Standardized CV metadata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B8C08AC4-8562-DD12-A6A1-60F2E6DC46EA}"/>
              </a:ext>
            </a:extLst>
          </p:cNvPr>
          <p:cNvSpPr/>
          <p:nvPr/>
        </p:nvSpPr>
        <p:spPr>
          <a:xfrm>
            <a:off x="2743200" y="3479800"/>
            <a:ext cx="2133600" cy="635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Built-in import constraints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FB24971-EE44-2885-961D-91C132AF10ED}"/>
              </a:ext>
            </a:extLst>
          </p:cNvPr>
          <p:cNvSpPr/>
          <p:nvPr/>
        </p:nvSpPr>
        <p:spPr>
          <a:xfrm>
            <a:off x="5029200" y="3479800"/>
            <a:ext cx="2133600" cy="635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Role-based QA workflow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1D6FD17-2D07-9DA0-E494-D8FBB3E40036}"/>
              </a:ext>
            </a:extLst>
          </p:cNvPr>
          <p:cNvSpPr/>
          <p:nvPr/>
        </p:nvSpPr>
        <p:spPr>
          <a:xfrm>
            <a:off x="7315200" y="3479800"/>
            <a:ext cx="2133600" cy="635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EU-reporting harmonized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5331892A-571F-B05A-EEFB-CF2AA78A6477}"/>
              </a:ext>
            </a:extLst>
          </p:cNvPr>
          <p:cNvSpPr/>
          <p:nvPr/>
        </p:nvSpPr>
        <p:spPr>
          <a:xfrm>
            <a:off x="9601200" y="3479800"/>
            <a:ext cx="2133600" cy="635000"/>
          </a:xfrm>
          <a:prstGeom prst="roundRect">
            <a:avLst/>
          </a:prstGeom>
          <a:solidFill>
            <a:srgbClr val="F7FBFE"/>
          </a:solidFill>
          <a:ln w="6350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16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FAIR &amp; open-source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85579C75-499D-8BA7-DD22-B39FD6F0D32B}"/>
              </a:ext>
            </a:extLst>
          </p:cNvPr>
          <p:cNvSpPr/>
          <p:nvPr/>
        </p:nvSpPr>
        <p:spPr>
          <a:xfrm>
            <a:off x="457200" y="4508500"/>
            <a:ext cx="11277600" cy="9652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127000" rIns="228600" bIns="127000" rtlCol="0" anchor="ctr"/>
          <a:lstStyle/>
          <a:p>
            <a:pPr algn="ctr"/>
            <a:r>
              <a:rPr lang="en-GB" sz="24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Visit the MCC-DB poster</a:t>
            </a:r>
          </a:p>
          <a:p>
            <a:pPr algn="ctr"/>
            <a:r>
              <a:rPr lang="en-GB" sz="2000" noProof="0" dirty="0">
                <a:solidFill>
                  <a:srgbClr val="DFF2FD"/>
                </a:solidFill>
                <a:latin typeface="Calibri" panose="020F0502020204030204" pitchFamily="34" charset="0"/>
              </a:rPr>
              <a:t>by Steffen </a:t>
            </a:r>
            <a:r>
              <a:rPr lang="en-GB" sz="2000" noProof="0" dirty="0" err="1">
                <a:solidFill>
                  <a:srgbClr val="DFF2FD"/>
                </a:solidFill>
                <a:latin typeface="Calibri" panose="020F0502020204030204" pitchFamily="34" charset="0"/>
              </a:rPr>
              <a:t>Kittlaus</a:t>
            </a:r>
            <a:endParaRPr lang="en-GB" sz="2000" noProof="0" dirty="0">
              <a:solidFill>
                <a:srgbClr val="DFF2FD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98B10C8-AC15-F0AD-957B-544C92E27BA8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3F64436-F775-1A00-31EC-400A40F41CF9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5 / 29</a:t>
            </a:r>
          </a:p>
        </p:txBody>
      </p:sp>
    </p:spTree>
    <p:extLst>
      <p:ext uri="{BB962C8B-B14F-4D97-AF65-F5344CB8AC3E}">
        <p14:creationId xmlns:p14="http://schemas.microsoft.com/office/powerpoint/2010/main" val="71065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0FB2B6E-768D-95AA-4D42-3BE85787F61B}"/>
              </a:ext>
            </a:extLst>
          </p:cNvPr>
          <p:cNvSpPr txBox="1"/>
          <p:nvPr/>
        </p:nvSpPr>
        <p:spPr>
          <a:xfrm>
            <a:off x="1651000" y="2222500"/>
            <a:ext cx="2540000" cy="1036181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6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02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5E53C14-250B-63BD-7CE2-7660D3E46796}"/>
              </a:ext>
            </a:extLst>
          </p:cNvPr>
          <p:cNvSpPr/>
          <p:nvPr/>
        </p:nvSpPr>
        <p:spPr>
          <a:xfrm>
            <a:off x="1676400" y="3352800"/>
            <a:ext cx="1651000" cy="381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1631AB-1E64-B772-386A-860AB837CD81}"/>
              </a:ext>
            </a:extLst>
          </p:cNvPr>
          <p:cNvSpPr txBox="1"/>
          <p:nvPr/>
        </p:nvSpPr>
        <p:spPr>
          <a:xfrm>
            <a:off x="1651000" y="3530600"/>
            <a:ext cx="9144000" cy="48218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800" b="1" noProof="0" dirty="0">
                <a:solidFill>
                  <a:srgbClr val="1E1E1E"/>
                </a:solidFill>
                <a:latin typeface="Calibri" panose="020F0502020204030204" pitchFamily="34" charset="0"/>
              </a:rPr>
              <a:t>Intents of development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D9EA55-F68C-B0E7-E694-66BC5A4EC93D}"/>
              </a:ext>
            </a:extLst>
          </p:cNvPr>
          <p:cNvSpPr txBox="1"/>
          <p:nvPr/>
        </p:nvSpPr>
        <p:spPr>
          <a:xfrm>
            <a:off x="1651000" y="4254500"/>
            <a:ext cx="9144000" cy="266740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4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Challenges of MCC-DB &amp; PET goals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361931-BE5E-60A7-977F-43B1BB94DA28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6F1749-BDB8-8E0C-EC6E-9B309656E7D8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6 / 29</a:t>
            </a:r>
          </a:p>
        </p:txBody>
      </p:sp>
    </p:spTree>
    <p:extLst>
      <p:ext uri="{BB962C8B-B14F-4D97-AF65-F5344CB8AC3E}">
        <p14:creationId xmlns:p14="http://schemas.microsoft.com/office/powerpoint/2010/main" val="118327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77DAC0B-3F6E-5EC7-5BA6-686B54B31B02}"/>
              </a:ext>
            </a:extLst>
          </p:cNvPr>
          <p:cNvSpPr txBox="1"/>
          <p:nvPr/>
        </p:nvSpPr>
        <p:spPr>
          <a:xfrm>
            <a:off x="2428924" y="484509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Intents  -  Challenges of the MCC database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AA24E03-A7D2-FA5C-4E22-8C7C6DB382B3}"/>
              </a:ext>
            </a:extLst>
          </p:cNvPr>
          <p:cNvSpPr/>
          <p:nvPr/>
        </p:nvSpPr>
        <p:spPr>
          <a:xfrm>
            <a:off x="457200" y="1651000"/>
            <a:ext cx="3683000" cy="3048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EF91368-A363-F712-E628-95AF5A8B3FC1}"/>
              </a:ext>
            </a:extLst>
          </p:cNvPr>
          <p:cNvSpPr/>
          <p:nvPr/>
        </p:nvSpPr>
        <p:spPr>
          <a:xfrm>
            <a:off x="457200" y="1651000"/>
            <a:ext cx="3683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8D42E82-DDBA-B0C3-31F9-268141C47687}"/>
              </a:ext>
            </a:extLst>
          </p:cNvPr>
          <p:cNvSpPr/>
          <p:nvPr/>
        </p:nvSpPr>
        <p:spPr>
          <a:xfrm>
            <a:off x="1917700" y="1968500"/>
            <a:ext cx="762000" cy="762000"/>
          </a:xfrm>
          <a:prstGeom prst="ellipse">
            <a:avLst/>
          </a:prstGeom>
          <a:solidFill>
            <a:srgbClr val="DFF2FD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416C66-CFD9-2022-4708-3DC77CE18F64}"/>
              </a:ext>
            </a:extLst>
          </p:cNvPr>
          <p:cNvSpPr txBox="1"/>
          <p:nvPr/>
        </p:nvSpPr>
        <p:spPr>
          <a:xfrm>
            <a:off x="457200" y="2857500"/>
            <a:ext cx="36830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Expert tool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3BA9B0-F09C-7D9E-F2E0-D99411422749}"/>
              </a:ext>
            </a:extLst>
          </p:cNvPr>
          <p:cNvSpPr txBox="1"/>
          <p:nvPr/>
        </p:nvSpPr>
        <p:spPr>
          <a:xfrm>
            <a:off x="660400" y="3302000"/>
            <a:ext cx="3276600" cy="974626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Complex database architecture, that need to be understood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7B9D928-38F4-E23C-FD4C-FE5FC872FFB7}"/>
              </a:ext>
            </a:extLst>
          </p:cNvPr>
          <p:cNvSpPr/>
          <p:nvPr/>
        </p:nvSpPr>
        <p:spPr>
          <a:xfrm>
            <a:off x="4254500" y="1651000"/>
            <a:ext cx="3683000" cy="3048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FAB074D-3C46-46C4-7B48-80C978B4454A}"/>
              </a:ext>
            </a:extLst>
          </p:cNvPr>
          <p:cNvSpPr/>
          <p:nvPr/>
        </p:nvSpPr>
        <p:spPr>
          <a:xfrm>
            <a:off x="4254500" y="1651000"/>
            <a:ext cx="3683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EC7CE3C-3592-6F17-D0EB-90809A78A466}"/>
              </a:ext>
            </a:extLst>
          </p:cNvPr>
          <p:cNvSpPr/>
          <p:nvPr/>
        </p:nvSpPr>
        <p:spPr>
          <a:xfrm>
            <a:off x="5715000" y="1968500"/>
            <a:ext cx="762000" cy="762000"/>
          </a:xfrm>
          <a:prstGeom prst="ellipse">
            <a:avLst/>
          </a:prstGeom>
          <a:solidFill>
            <a:srgbClr val="DFF2FD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55E8406-354C-EB5B-1355-56DFEF72CF53}"/>
              </a:ext>
            </a:extLst>
          </p:cNvPr>
          <p:cNvSpPr txBox="1"/>
          <p:nvPr/>
        </p:nvSpPr>
        <p:spPr>
          <a:xfrm>
            <a:off x="4254500" y="2857500"/>
            <a:ext cx="36830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Technical Skills required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211005-8368-5D31-23A6-AD00B3B80709}"/>
              </a:ext>
            </a:extLst>
          </p:cNvPr>
          <p:cNvSpPr txBox="1"/>
          <p:nvPr/>
        </p:nvSpPr>
        <p:spPr>
          <a:xfrm>
            <a:off x="4457700" y="3302000"/>
            <a:ext cx="3276600" cy="974626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Import, validation, curation, maintenance &amp; exploration are technically demanding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C4190D9F-1413-37F9-B5B3-4C99136A04EE}"/>
              </a:ext>
            </a:extLst>
          </p:cNvPr>
          <p:cNvSpPr/>
          <p:nvPr/>
        </p:nvSpPr>
        <p:spPr>
          <a:xfrm>
            <a:off x="8051800" y="1651000"/>
            <a:ext cx="3683000" cy="3048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C8D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7812E3-FD1B-D3F2-AFCB-AE9F9E184DBB}"/>
              </a:ext>
            </a:extLst>
          </p:cNvPr>
          <p:cNvSpPr/>
          <p:nvPr/>
        </p:nvSpPr>
        <p:spPr>
          <a:xfrm>
            <a:off x="8051800" y="1651000"/>
            <a:ext cx="3683000" cy="762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4177815-7318-54C3-5145-BDA459CE8A25}"/>
              </a:ext>
            </a:extLst>
          </p:cNvPr>
          <p:cNvSpPr/>
          <p:nvPr/>
        </p:nvSpPr>
        <p:spPr>
          <a:xfrm>
            <a:off x="9512300" y="1968500"/>
            <a:ext cx="762000" cy="762000"/>
          </a:xfrm>
          <a:prstGeom prst="ellipse">
            <a:avLst/>
          </a:prstGeom>
          <a:solidFill>
            <a:srgbClr val="DFF2FD"/>
          </a:solidFill>
          <a:ln w="19050">
            <a:solidFill>
              <a:srgbClr val="00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8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|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0F35E42-41F8-9EF0-5F47-27B9E7A634C2}"/>
              </a:ext>
            </a:extLst>
          </p:cNvPr>
          <p:cNvSpPr txBox="1"/>
          <p:nvPr/>
        </p:nvSpPr>
        <p:spPr>
          <a:xfrm>
            <a:off x="8051800" y="2857500"/>
            <a:ext cx="3683000" cy="420628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Lack of Overview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72989F5-A0BD-C545-29C0-A00469BCA647}"/>
              </a:ext>
            </a:extLst>
          </p:cNvPr>
          <p:cNvSpPr txBox="1"/>
          <p:nvPr/>
        </p:nvSpPr>
        <p:spPr>
          <a:xfrm>
            <a:off x="8255000" y="3302000"/>
            <a:ext cx="3276600" cy="974626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noProof="0" dirty="0">
                <a:solidFill>
                  <a:srgbClr val="1E1E1E"/>
                </a:solidFill>
                <a:latin typeface="Calibri" panose="020F0502020204030204" pitchFamily="34" charset="0"/>
              </a:rPr>
              <a:t>Information is spread across many tables, hiding the bigger picture  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97E3AB3-6978-7B22-57BE-D44ABC0C2467}"/>
              </a:ext>
            </a:extLst>
          </p:cNvPr>
          <p:cNvSpPr/>
          <p:nvPr/>
        </p:nvSpPr>
        <p:spPr>
          <a:xfrm>
            <a:off x="457200" y="5016500"/>
            <a:ext cx="11277600" cy="533400"/>
          </a:xfrm>
          <a:prstGeom prst="round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25400" rIns="50800" bIns="25400" rtlCol="0" anchor="ctr"/>
          <a:lstStyle/>
          <a:p>
            <a:pPr algn="ctr"/>
            <a:r>
              <a:rPr lang="en-GB" sz="2400" b="1" i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User-friendly Interface is needed!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08AB4C6-633F-9A07-BD02-86673B361F74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0C3B951-B09E-0E4C-88D5-AFE6B1F24C44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7 / 29</a:t>
            </a:r>
          </a:p>
        </p:txBody>
      </p:sp>
    </p:spTree>
    <p:extLst>
      <p:ext uri="{BB962C8B-B14F-4D97-AF65-F5344CB8AC3E}">
        <p14:creationId xmlns:p14="http://schemas.microsoft.com/office/powerpoint/2010/main" val="394080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48B69-A96C-AD87-E4CC-5634FFB4D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1671EC5-CCD3-8E58-5EAE-FD5942D5881B}"/>
              </a:ext>
            </a:extLst>
          </p:cNvPr>
          <p:cNvSpPr txBox="1"/>
          <p:nvPr/>
        </p:nvSpPr>
        <p:spPr>
          <a:xfrm>
            <a:off x="2428924" y="476672"/>
            <a:ext cx="9283700" cy="666849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ctr">
            <a:spAutoFit/>
          </a:bodyPr>
          <a:lstStyle/>
          <a:p>
            <a:r>
              <a:rPr lang="en-GB" sz="4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Intents  -  Claim &amp; Goals of PET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3B83AD-56A9-01BC-098E-8D394F345302}"/>
              </a:ext>
            </a:extLst>
          </p:cNvPr>
          <p:cNvSpPr txBox="1"/>
          <p:nvPr/>
        </p:nvSpPr>
        <p:spPr>
          <a:xfrm>
            <a:off x="457200" y="1295400"/>
            <a:ext cx="11277600" cy="35907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20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Standardized and user-friendly processing system for data governance activities</a:t>
            </a:r>
          </a:p>
        </p:txBody>
      </p:sp>
      <p:sp>
        <p:nvSpPr>
          <p:cNvPr id="12" name="Pfeil: Fünfeck 11">
            <a:extLst>
              <a:ext uri="{FF2B5EF4-FFF2-40B4-BE49-F238E27FC236}">
                <a16:creationId xmlns:a16="http://schemas.microsoft.com/office/drawing/2014/main" id="{95102B09-A107-A694-E51F-5AE031831FA4}"/>
              </a:ext>
            </a:extLst>
          </p:cNvPr>
          <p:cNvSpPr/>
          <p:nvPr/>
        </p:nvSpPr>
        <p:spPr>
          <a:xfrm>
            <a:off x="762000" y="2095500"/>
            <a:ext cx="2362200" cy="1778000"/>
          </a:xfrm>
          <a:prstGeom prst="homePlat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76200" rIns="279400" bIns="76200" rtlCol="0" anchor="ctr"/>
          <a:lstStyle/>
          <a:p>
            <a:pPr algn="ctr"/>
            <a:r>
              <a:rPr lang="en-GB" sz="32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✓</a:t>
            </a:r>
          </a:p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QA</a:t>
            </a:r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2A88E62F-D2DA-6094-A936-1693A1A6C306}"/>
              </a:ext>
            </a:extLst>
          </p:cNvPr>
          <p:cNvSpPr/>
          <p:nvPr/>
        </p:nvSpPr>
        <p:spPr>
          <a:xfrm>
            <a:off x="3733800" y="2095500"/>
            <a:ext cx="2362200" cy="1778000"/>
          </a:xfrm>
          <a:prstGeom prst="homePlat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76200" rIns="279400" bIns="76200" rtlCol="0" anchor="ctr"/>
          <a:lstStyle/>
          <a:p>
            <a:pPr algn="ctr"/>
            <a:r>
              <a:rPr lang="en-GB" sz="32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⚒</a:t>
            </a:r>
          </a:p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Maintenance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1196DF41-5A25-717A-FB42-7F335738FF2D}"/>
              </a:ext>
            </a:extLst>
          </p:cNvPr>
          <p:cNvSpPr/>
          <p:nvPr/>
        </p:nvSpPr>
        <p:spPr>
          <a:xfrm>
            <a:off x="6705600" y="2095500"/>
            <a:ext cx="2362200" cy="1778000"/>
          </a:xfrm>
          <a:prstGeom prst="homePlat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76200" rIns="279400" bIns="76200" rtlCol="0" anchor="ctr"/>
          <a:lstStyle/>
          <a:p>
            <a:pPr algn="ctr"/>
            <a:r>
              <a:rPr lang="en-GB" sz="32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☰</a:t>
            </a:r>
          </a:p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Processing</a:t>
            </a:r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7CC1B871-7E6E-7CB8-98A1-5C8A1857A8B9}"/>
              </a:ext>
            </a:extLst>
          </p:cNvPr>
          <p:cNvSpPr/>
          <p:nvPr/>
        </p:nvSpPr>
        <p:spPr>
          <a:xfrm>
            <a:off x="9677400" y="2095500"/>
            <a:ext cx="2362200" cy="1778000"/>
          </a:xfrm>
          <a:prstGeom prst="homePlate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00" tIns="76200" rIns="279400" bIns="76200" rtlCol="0" anchor="ctr"/>
          <a:lstStyle/>
          <a:p>
            <a:pPr algn="ctr"/>
            <a:r>
              <a:rPr lang="en-GB" sz="32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↗</a:t>
            </a:r>
          </a:p>
          <a:p>
            <a:pPr algn="ctr"/>
            <a:r>
              <a:rPr lang="en-GB" sz="2000" b="1" noProof="0" dirty="0">
                <a:solidFill>
                  <a:srgbClr val="FFFFFF"/>
                </a:solidFill>
                <a:latin typeface="Calibri" panose="020F0502020204030204" pitchFamily="34" charset="0"/>
              </a:rPr>
              <a:t>Export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032B107-B88A-2745-F290-0DF166651E71}"/>
              </a:ext>
            </a:extLst>
          </p:cNvPr>
          <p:cNvSpPr txBox="1"/>
          <p:nvPr/>
        </p:nvSpPr>
        <p:spPr>
          <a:xfrm>
            <a:off x="457200" y="4216400"/>
            <a:ext cx="11277600" cy="29751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ctr"/>
            <a:r>
              <a:rPr lang="en-GB" sz="1600" b="1" noProof="0" dirty="0">
                <a:solidFill>
                  <a:srgbClr val="5485AB"/>
                </a:solidFill>
                <a:latin typeface="Calibri" panose="020F0502020204030204" pitchFamily="34" charset="0"/>
              </a:rPr>
              <a:t>WITH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88D17BAE-53CF-8589-3B14-9FF88470135E}"/>
              </a:ext>
            </a:extLst>
          </p:cNvPr>
          <p:cNvSpPr/>
          <p:nvPr/>
        </p:nvSpPr>
        <p:spPr>
          <a:xfrm>
            <a:off x="457200" y="4508500"/>
            <a:ext cx="3048000" cy="762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Less time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93940F8-6A0F-9601-47FC-0AB79D2F12F7}"/>
              </a:ext>
            </a:extLst>
          </p:cNvPr>
          <p:cNvSpPr/>
          <p:nvPr/>
        </p:nvSpPr>
        <p:spPr>
          <a:xfrm>
            <a:off x="4572000" y="4508500"/>
            <a:ext cx="3048000" cy="762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Fewer errors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714F8F11-0539-278E-7144-3EB4B462FCC4}"/>
              </a:ext>
            </a:extLst>
          </p:cNvPr>
          <p:cNvSpPr/>
          <p:nvPr/>
        </p:nvSpPr>
        <p:spPr>
          <a:xfrm>
            <a:off x="8686800" y="4508500"/>
            <a:ext cx="3048000" cy="762000"/>
          </a:xfrm>
          <a:prstGeom prst="roundRect">
            <a:avLst/>
          </a:prstGeom>
          <a:solidFill>
            <a:srgbClr val="DFF2FD"/>
          </a:solidFill>
          <a:ln w="6350">
            <a:solidFill>
              <a:srgbClr val="72AD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0800" tIns="25400" rIns="50800" bIns="25400" rtlCol="0" anchor="ctr"/>
          <a:lstStyle/>
          <a:p>
            <a:pPr algn="ctr"/>
            <a:r>
              <a:rPr lang="en-GB" sz="20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No coding required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82F641C-16D6-2C90-F88E-2A19A5238E3A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F33A04-92D0-C17E-C278-561F4B9A0BA8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8 / 29</a:t>
            </a:r>
          </a:p>
        </p:txBody>
      </p:sp>
    </p:spTree>
    <p:extLst>
      <p:ext uri="{BB962C8B-B14F-4D97-AF65-F5344CB8AC3E}">
        <p14:creationId xmlns:p14="http://schemas.microsoft.com/office/powerpoint/2010/main" val="38580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CBFD0A0-63D7-1BAF-193C-E9A01DFAF9B8}"/>
              </a:ext>
            </a:extLst>
          </p:cNvPr>
          <p:cNvSpPr txBox="1"/>
          <p:nvPr/>
        </p:nvSpPr>
        <p:spPr>
          <a:xfrm>
            <a:off x="1651000" y="2222500"/>
            <a:ext cx="2540000" cy="1036181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6400" b="1" noProof="0" dirty="0">
                <a:solidFill>
                  <a:srgbClr val="006699"/>
                </a:solidFill>
                <a:latin typeface="Calibri" panose="020F0502020204030204" pitchFamily="34" charset="0"/>
              </a:rPr>
              <a:t>03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F192987-51C6-F996-8012-69446CAFAB44}"/>
              </a:ext>
            </a:extLst>
          </p:cNvPr>
          <p:cNvSpPr/>
          <p:nvPr/>
        </p:nvSpPr>
        <p:spPr>
          <a:xfrm>
            <a:off x="1676400" y="3352800"/>
            <a:ext cx="1651000" cy="38100"/>
          </a:xfrm>
          <a:prstGeom prst="rect">
            <a:avLst/>
          </a:prstGeom>
          <a:solidFill>
            <a:srgbClr val="006699"/>
          </a:solidFill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F750E4-7A32-CF23-FC98-160BB95B935E}"/>
              </a:ext>
            </a:extLst>
          </p:cNvPr>
          <p:cNvSpPr txBox="1"/>
          <p:nvPr/>
        </p:nvSpPr>
        <p:spPr>
          <a:xfrm>
            <a:off x="1651000" y="3530600"/>
            <a:ext cx="9144000" cy="482183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2800" b="1" noProof="0" dirty="0">
                <a:solidFill>
                  <a:srgbClr val="1E1E1E"/>
                </a:solidFill>
                <a:latin typeface="Calibri" panose="020F0502020204030204" pitchFamily="34" charset="0"/>
              </a:rPr>
              <a:t>Developed Content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41ECC5-8A33-5CD9-B365-A8E39A450E18}"/>
              </a:ext>
            </a:extLst>
          </p:cNvPr>
          <p:cNvSpPr txBox="1"/>
          <p:nvPr/>
        </p:nvSpPr>
        <p:spPr>
          <a:xfrm>
            <a:off x="1651000" y="4254500"/>
            <a:ext cx="9144000" cy="266740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1400" i="1" noProof="0" dirty="0">
                <a:solidFill>
                  <a:srgbClr val="646363"/>
                </a:solidFill>
                <a:latin typeface="Calibri" panose="020F0502020204030204" pitchFamily="34" charset="0"/>
              </a:rPr>
              <a:t>Two modes, features (&amp; live demo)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A0566C-FAC0-7BF2-B2FA-4A75DB94F410}"/>
              </a:ext>
            </a:extLst>
          </p:cNvPr>
          <p:cNvSpPr txBox="1"/>
          <p:nvPr/>
        </p:nvSpPr>
        <p:spPr>
          <a:xfrm>
            <a:off x="457200" y="6629400"/>
            <a:ext cx="6350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PET  -  Karlsruhe 2026  -  RIVER BASINS Conference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0B75B5-EFC5-28C0-572B-6B4F27BB0F93}"/>
              </a:ext>
            </a:extLst>
          </p:cNvPr>
          <p:cNvSpPr txBox="1"/>
          <p:nvPr/>
        </p:nvSpPr>
        <p:spPr>
          <a:xfrm>
            <a:off x="10795000" y="6629400"/>
            <a:ext cx="1016000" cy="174407"/>
          </a:xfrm>
          <a:prstGeom prst="rect">
            <a:avLst/>
          </a:prstGeom>
          <a:noFill/>
        </p:spPr>
        <p:txBody>
          <a:bodyPr vert="horz" wrap="square" lIns="25400" tIns="25400" rIns="25400" bIns="25400" rtlCol="0" anchor="t">
            <a:spAutoFit/>
          </a:bodyPr>
          <a:lstStyle/>
          <a:p>
            <a:pPr algn="r"/>
            <a:r>
              <a:rPr lang="en-GB" sz="800" noProof="0" dirty="0">
                <a:solidFill>
                  <a:srgbClr val="FFFFFF"/>
                </a:solidFill>
                <a:latin typeface="Calibri" panose="020F0502020204030204" pitchFamily="34" charset="0"/>
              </a:rPr>
              <a:t>9 / 29</a:t>
            </a:r>
          </a:p>
        </p:txBody>
      </p:sp>
    </p:spTree>
    <p:extLst>
      <p:ext uri="{BB962C8B-B14F-4D97-AF65-F5344CB8AC3E}">
        <p14:creationId xmlns:p14="http://schemas.microsoft.com/office/powerpoint/2010/main" val="777230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TU Wien">
  <a:themeElements>
    <a:clrScheme name="TU Wien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Musterpraesentation.potx" id="{2E710E09-D0C1-444E-9EE2-99D6F66FD162}" vid="{BCCD5661-7924-46E1-AD3D-9AC2BD2CC4A5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Breitbild</PresentationFormat>
  <Paragraphs>234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TU Headline Bold</vt:lpstr>
      <vt:lpstr>TU Text Regular</vt:lpstr>
      <vt:lpstr>TU Wien</vt:lpstr>
      <vt:lpstr>PET – Pollution Evaluation Tool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-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Norbert Kreuzinger</dc:creator>
  <cp:lastModifiedBy>Osten, Severin</cp:lastModifiedBy>
  <cp:revision>291</cp:revision>
  <cp:lastPrinted>2014-10-06T11:15:20Z</cp:lastPrinted>
  <dcterms:created xsi:type="dcterms:W3CDTF">2010-08-25T13:21:02Z</dcterms:created>
  <dcterms:modified xsi:type="dcterms:W3CDTF">2026-06-10T08:24:13Z</dcterms:modified>
</cp:coreProperties>
</file>